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notesSlides/notesSlide1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6.xml" ContentType="application/vnd.openxmlformats-officedocument.themeOverride+xml"/>
  <Override PartName="/ppt/notesSlides/notesSlide2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7.xml" ContentType="application/vnd.openxmlformats-officedocument.themeOverride+xml"/>
  <Override PartName="/ppt/notesSlides/notesSlide24.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8.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61" r:id="rId1"/>
  </p:sldMasterIdLst>
  <p:notesMasterIdLst>
    <p:notesMasterId r:id="rId36"/>
  </p:notesMasterIdLst>
  <p:handoutMasterIdLst>
    <p:handoutMasterId r:id="rId37"/>
  </p:handoutMasterIdLst>
  <p:sldIdLst>
    <p:sldId id="6591" r:id="rId2"/>
    <p:sldId id="259" r:id="rId3"/>
    <p:sldId id="6590" r:id="rId4"/>
    <p:sldId id="2515" r:id="rId5"/>
    <p:sldId id="641" r:id="rId6"/>
    <p:sldId id="1789" r:id="rId7"/>
    <p:sldId id="2513" r:id="rId8"/>
    <p:sldId id="2516" r:id="rId9"/>
    <p:sldId id="2510" r:id="rId10"/>
    <p:sldId id="2517" r:id="rId11"/>
    <p:sldId id="2518" r:id="rId12"/>
    <p:sldId id="2512" r:id="rId13"/>
    <p:sldId id="2511" r:id="rId14"/>
    <p:sldId id="2533" r:id="rId15"/>
    <p:sldId id="2534" r:id="rId16"/>
    <p:sldId id="2521" r:id="rId17"/>
    <p:sldId id="2531" r:id="rId18"/>
    <p:sldId id="2535" r:id="rId19"/>
    <p:sldId id="2536" r:id="rId20"/>
    <p:sldId id="2526" r:id="rId21"/>
    <p:sldId id="2537" r:id="rId22"/>
    <p:sldId id="2527" r:id="rId23"/>
    <p:sldId id="2522" r:id="rId24"/>
    <p:sldId id="2545" r:id="rId25"/>
    <p:sldId id="2524" r:id="rId26"/>
    <p:sldId id="2541" r:id="rId27"/>
    <p:sldId id="2544" r:id="rId28"/>
    <p:sldId id="2523" r:id="rId29"/>
    <p:sldId id="2530" r:id="rId30"/>
    <p:sldId id="2539" r:id="rId31"/>
    <p:sldId id="3254" r:id="rId32"/>
    <p:sldId id="3255" r:id="rId33"/>
    <p:sldId id="1705" r:id="rId34"/>
    <p:sldId id="366" r:id="rId35"/>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C22F8CF-303A-044C-AE84-4FB51970F549}">
          <p14:sldIdLst>
            <p14:sldId id="6591"/>
            <p14:sldId id="259"/>
            <p14:sldId id="6590"/>
            <p14:sldId id="2515"/>
            <p14:sldId id="641"/>
            <p14:sldId id="1789"/>
            <p14:sldId id="2513"/>
          </p14:sldIdLst>
        </p14:section>
        <p14:section name="Scalable algorithms" id="{AE610AA5-5561-3E4C-A96C-B250B0F44111}">
          <p14:sldIdLst>
            <p14:sldId id="2516"/>
            <p14:sldId id="2510"/>
            <p14:sldId id="2517"/>
            <p14:sldId id="2518"/>
            <p14:sldId id="2512"/>
            <p14:sldId id="2511"/>
          </p14:sldIdLst>
        </p14:section>
        <p14:section name="Classification / Regression" id="{71D6E5BE-80A3-814E-915C-EA46B7CF643F}">
          <p14:sldIdLst>
            <p14:sldId id="2533"/>
            <p14:sldId id="2534"/>
            <p14:sldId id="2521"/>
            <p14:sldId id="2531"/>
          </p14:sldIdLst>
        </p14:section>
        <p14:section name="Clustering" id="{BE1BAF56-C5A5-9249-9B88-B5D050A44E27}">
          <p14:sldIdLst>
            <p14:sldId id="2535"/>
            <p14:sldId id="2536"/>
            <p14:sldId id="2526"/>
          </p14:sldIdLst>
        </p14:section>
        <p14:section name="Feature reduction" id="{9197C648-3125-2946-8147-3F3E28C60C49}">
          <p14:sldIdLst>
            <p14:sldId id="2537"/>
            <p14:sldId id="2527"/>
          </p14:sldIdLst>
        </p14:section>
        <p14:section name="Recommendation" id="{E1C9403B-30F0-4E43-87C5-DE131686EA21}">
          <p14:sldIdLst>
            <p14:sldId id="2522"/>
          </p14:sldIdLst>
        </p14:section>
        <p14:section name="Anomaly detection" id="{56245D91-8EC9-8847-82BC-391CA9724510}">
          <p14:sldIdLst>
            <p14:sldId id="2545"/>
          </p14:sldIdLst>
        </p14:section>
        <p14:section name="Forecasting" id="{39561079-655D-154A-BBBB-5B9428F340F3}">
          <p14:sldIdLst>
            <p14:sldId id="2524"/>
          </p14:sldIdLst>
        </p14:section>
        <p14:section name="Computer vision" id="{2E94A87F-2F49-D247-97A0-937A279408C4}">
          <p14:sldIdLst>
            <p14:sldId id="2541"/>
          </p14:sldIdLst>
        </p14:section>
        <p14:section name="Work with text" id="{A9B39F9C-4BCF-3848-AA71-97F00780B3A2}">
          <p14:sldIdLst>
            <p14:sldId id="2544"/>
          </p14:sldIdLst>
        </p14:section>
        <p14:section name="Topic modeling" id="{BBEDE616-3984-EF47-AC29-BF93519EDA59}">
          <p14:sldIdLst>
            <p14:sldId id="2523"/>
            <p14:sldId id="2530"/>
          </p14:sldIdLst>
        </p14:section>
        <p14:section name="Sequence translation" id="{37961194-1413-2741-A7AB-D1F55939904E}">
          <p14:sldIdLst>
            <p14:sldId id="2539"/>
          </p14:sldIdLst>
        </p14:section>
        <p14:section name="Summary" id="{9002D814-ACF7-FB42-BA32-7D4A9A782256}">
          <p14:sldIdLst>
            <p14:sldId id="3254"/>
            <p14:sldId id="3255"/>
            <p14:sldId id="1705"/>
            <p14:sldId id="36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 id="8" name="Microsoft Office User" initials="MOU" lastIdx="14" clrIdx="8">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F3E"/>
    <a:srgbClr val="68AE4C"/>
    <a:srgbClr val="65A845"/>
    <a:srgbClr val="0BA1C7"/>
    <a:srgbClr val="10A2C7"/>
    <a:srgbClr val="07A1C8"/>
    <a:srgbClr val="06A1C8"/>
    <a:srgbClr val="19A3C4"/>
    <a:srgbClr val="01A0C8"/>
    <a:srgbClr val="1A96B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40" autoAdjust="0"/>
    <p:restoredTop sz="96005" autoAdjust="0"/>
  </p:normalViewPr>
  <p:slideViewPr>
    <p:cSldViewPr snapToGrid="0" showGuides="1">
      <p:cViewPr varScale="1">
        <p:scale>
          <a:sx n="94" d="100"/>
          <a:sy n="94" d="100"/>
        </p:scale>
        <p:origin x="216" y="4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200" d="100"/>
        <a:sy n="200" d="100"/>
      </p:scale>
      <p:origin x="0" y="-18414"/>
    </p:cViewPr>
  </p:sorterViewPr>
  <p:notesViewPr>
    <p:cSldViewPr snapToGrid="0">
      <p:cViewPr varScale="1">
        <p:scale>
          <a:sx n="81" d="100"/>
          <a:sy n="81" d="100"/>
        </p:scale>
        <p:origin x="2664"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Users\libertye\Amazon\Presentations\reinvent\benchmarks\linear_learner_results.xlsx"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Users\libertye\Amazon\Presentations\reinvent\benchmarks\seq2seq%20Eng-German%20LSTM.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Users\libertye\Amazon\Presentations\reinvent\benchmarks\kmeans_benchmarks.xls"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Users\libertye\Amazon\Presentations\reinvent\benchmarks\pca_benchmarks.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Users\libertye\Amazon\Presentations\reinvent\benchmarks\pca_benchmarks.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Users\libertye\Amazon\Presentations\reinvent\benchmarks\FM_benchmarks.xlsx" TargetMode="External"/></Relationships>
</file>

<file path=ppt/charts/_rels/chart7.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var\folders\g7\mq9qk6cx4tbdssk01rg0gylswykx6y\T\com.microsoft.Outlook\Outlook%20Temp\ntm_benchmarking%5b1%5d.xlsx"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Users\libertye\Amazon\Presentations\reinvent\benchmarks\LDA%20benchmark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0"/>
    <c:plotArea>
      <c:layout/>
      <c:scatterChart>
        <c:scatterStyle val="smoothMarker"/>
        <c:varyColors val="0"/>
        <c:ser>
          <c:idx val="2"/>
          <c:order val="0"/>
          <c:tx>
            <c:v>sagemaker-url</c:v>
          </c:tx>
          <c:spPr>
            <a:ln w="38100" cap="rnd">
              <a:solidFill>
                <a:schemeClr val="accent3"/>
              </a:solidFill>
              <a:round/>
            </a:ln>
            <a:effectLst/>
          </c:spPr>
          <c:marker>
            <c:symbol val="circle"/>
            <c:size val="5"/>
            <c:spPr>
              <a:solidFill>
                <a:schemeClr val="accent3"/>
              </a:solidFill>
              <a:ln w="9525">
                <a:solidFill>
                  <a:schemeClr val="accent3"/>
                </a:solidFill>
              </a:ln>
              <a:effectLst/>
            </c:spPr>
          </c:marker>
          <c:xVal>
            <c:numRef>
              <c:f>'Cost vs time'!$I$21:$I$22</c:f>
              <c:numCache>
                <c:formatCode>General</c:formatCode>
                <c:ptCount val="2"/>
                <c:pt idx="0">
                  <c:v>6.7851697833333402</c:v>
                </c:pt>
                <c:pt idx="1">
                  <c:v>3.5067287</c:v>
                </c:pt>
              </c:numCache>
            </c:numRef>
          </c:xVal>
          <c:yVal>
            <c:numRef>
              <c:f>'Cost vs time'!$J$21:$J$22</c:f>
              <c:numCache>
                <c:formatCode>General</c:formatCode>
                <c:ptCount val="2"/>
                <c:pt idx="0">
                  <c:v>0.31664125655555497</c:v>
                </c:pt>
                <c:pt idx="1">
                  <c:v>0.327294678666667</c:v>
                </c:pt>
              </c:numCache>
            </c:numRef>
          </c:yVal>
          <c:smooth val="1"/>
          <c:extLst>
            <c:ext xmlns:c16="http://schemas.microsoft.com/office/drawing/2014/chart" uri="{C3380CC4-5D6E-409C-BE32-E72D297353CC}">
              <c16:uniqueId val="{00000000-EB9A-EB4B-9328-EE9C9E6E5727}"/>
            </c:ext>
          </c:extLst>
        </c:ser>
        <c:ser>
          <c:idx val="0"/>
          <c:order val="1"/>
          <c:tx>
            <c:v>sagemaker-spam</c:v>
          </c:tx>
          <c:spPr>
            <a:ln w="38100" cap="rnd">
              <a:solidFill>
                <a:schemeClr val="accent1"/>
              </a:solidFill>
              <a:round/>
            </a:ln>
            <a:effectLst/>
          </c:spPr>
          <c:marker>
            <c:symbol val="circle"/>
            <c:size val="5"/>
            <c:spPr>
              <a:solidFill>
                <a:schemeClr val="accent1"/>
              </a:solidFill>
              <a:ln w="9525">
                <a:solidFill>
                  <a:schemeClr val="accent1"/>
                </a:solidFill>
              </a:ln>
              <a:effectLst/>
            </c:spPr>
          </c:marker>
          <c:xVal>
            <c:numRef>
              <c:f>'Cost vs time'!$I$11:$I$13</c:f>
              <c:numCache>
                <c:formatCode>General</c:formatCode>
                <c:ptCount val="3"/>
                <c:pt idx="0">
                  <c:v>7.1960043833333334</c:v>
                </c:pt>
                <c:pt idx="1">
                  <c:v>4.1146793833333328</c:v>
                </c:pt>
                <c:pt idx="2">
                  <c:v>2.7560332000000001</c:v>
                </c:pt>
              </c:numCache>
            </c:numRef>
          </c:xVal>
          <c:yVal>
            <c:numRef>
              <c:f>'Cost vs time'!$J$11:$J$13</c:f>
              <c:numCache>
                <c:formatCode>General</c:formatCode>
                <c:ptCount val="3"/>
                <c:pt idx="0">
                  <c:v>0.33581353788888901</c:v>
                </c:pt>
                <c:pt idx="1">
                  <c:v>0.38403674244444402</c:v>
                </c:pt>
                <c:pt idx="2">
                  <c:v>0.51445953066666705</c:v>
                </c:pt>
              </c:numCache>
            </c:numRef>
          </c:yVal>
          <c:smooth val="1"/>
          <c:extLst>
            <c:ext xmlns:c16="http://schemas.microsoft.com/office/drawing/2014/chart" uri="{C3380CC4-5D6E-409C-BE32-E72D297353CC}">
              <c16:uniqueId val="{00000001-EB9A-EB4B-9328-EE9C9E6E5727}"/>
            </c:ext>
          </c:extLst>
        </c:ser>
        <c:ser>
          <c:idx val="3"/>
          <c:order val="2"/>
          <c:tx>
            <c:v>other-url</c:v>
          </c:tx>
          <c:spPr>
            <a:ln w="38100" cap="rnd">
              <a:solidFill>
                <a:schemeClr val="accent4"/>
              </a:solidFill>
              <a:round/>
            </a:ln>
            <a:effectLst/>
          </c:spPr>
          <c:marker>
            <c:symbol val="circle"/>
            <c:size val="5"/>
            <c:spPr>
              <a:solidFill>
                <a:schemeClr val="accent4"/>
              </a:solidFill>
              <a:ln w="9525">
                <a:solidFill>
                  <a:schemeClr val="accent4"/>
                </a:solidFill>
              </a:ln>
              <a:effectLst/>
            </c:spPr>
          </c:marker>
          <c:xVal>
            <c:numRef>
              <c:f>'Cost vs time'!$H$17:$H$20</c:f>
              <c:numCache>
                <c:formatCode>General</c:formatCode>
                <c:ptCount val="4"/>
                <c:pt idx="0">
                  <c:v>27.149030963579829</c:v>
                </c:pt>
                <c:pt idx="1">
                  <c:v>12.09633258183797</c:v>
                </c:pt>
                <c:pt idx="2">
                  <c:v>8.0306448181470191</c:v>
                </c:pt>
                <c:pt idx="3">
                  <c:v>3.5939653515815668</c:v>
                </c:pt>
              </c:numCache>
            </c:numRef>
          </c:xVal>
          <c:yVal>
            <c:numRef>
              <c:f>'Cost vs time'!$J$17:$J$20</c:f>
              <c:numCache>
                <c:formatCode>General</c:formatCode>
                <c:ptCount val="4"/>
                <c:pt idx="0">
                  <c:v>0.90496769878599403</c:v>
                </c:pt>
                <c:pt idx="1">
                  <c:v>0.80642217212253098</c:v>
                </c:pt>
                <c:pt idx="2">
                  <c:v>1.0707526424196021</c:v>
                </c:pt>
                <c:pt idx="3">
                  <c:v>0.95839076042175098</c:v>
                </c:pt>
              </c:numCache>
            </c:numRef>
          </c:yVal>
          <c:smooth val="1"/>
          <c:extLst>
            <c:ext xmlns:c16="http://schemas.microsoft.com/office/drawing/2014/chart" uri="{C3380CC4-5D6E-409C-BE32-E72D297353CC}">
              <c16:uniqueId val="{00000002-EB9A-EB4B-9328-EE9C9E6E5727}"/>
            </c:ext>
          </c:extLst>
        </c:ser>
        <c:ser>
          <c:idx val="1"/>
          <c:order val="3"/>
          <c:tx>
            <c:v>other-spam</c:v>
          </c:tx>
          <c:spPr>
            <a:ln w="38100" cap="rnd">
              <a:solidFill>
                <a:schemeClr val="accent2"/>
              </a:solidFill>
              <a:round/>
            </a:ln>
            <a:effectLst/>
          </c:spPr>
          <c:marker>
            <c:symbol val="circle"/>
            <c:size val="5"/>
            <c:spPr>
              <a:solidFill>
                <a:schemeClr val="accent2"/>
              </a:solidFill>
              <a:ln w="9525">
                <a:solidFill>
                  <a:schemeClr val="accent2"/>
                </a:solidFill>
              </a:ln>
              <a:effectLst/>
            </c:spPr>
          </c:marker>
          <c:xVal>
            <c:numRef>
              <c:f>'Cost vs time'!$H$7:$H$10</c:f>
              <c:numCache>
                <c:formatCode>General</c:formatCode>
                <c:ptCount val="4"/>
                <c:pt idx="0">
                  <c:v>23.311225414276169</c:v>
                </c:pt>
                <c:pt idx="1">
                  <c:v>11.155370616912849</c:v>
                </c:pt>
                <c:pt idx="2">
                  <c:v>7.4790076692899001</c:v>
                </c:pt>
                <c:pt idx="3">
                  <c:v>3.314878416061398</c:v>
                </c:pt>
              </c:numCache>
            </c:numRef>
          </c:xVal>
          <c:yVal>
            <c:numRef>
              <c:f>'Cost vs time'!$J$7:$J$10</c:f>
              <c:numCache>
                <c:formatCode>General</c:formatCode>
                <c:ptCount val="4"/>
                <c:pt idx="0">
                  <c:v>0.77704084714253896</c:v>
                </c:pt>
                <c:pt idx="1">
                  <c:v>0.74369137446085698</c:v>
                </c:pt>
                <c:pt idx="2">
                  <c:v>0.99720102257198695</c:v>
                </c:pt>
                <c:pt idx="3">
                  <c:v>0.88396757761637301</c:v>
                </c:pt>
              </c:numCache>
            </c:numRef>
          </c:yVal>
          <c:smooth val="1"/>
          <c:extLst>
            <c:ext xmlns:c16="http://schemas.microsoft.com/office/drawing/2014/chart" uri="{C3380CC4-5D6E-409C-BE32-E72D297353CC}">
              <c16:uniqueId val="{00000003-EB9A-EB4B-9328-EE9C9E6E5727}"/>
            </c:ext>
          </c:extLst>
        </c:ser>
        <c:dLbls>
          <c:showLegendKey val="0"/>
          <c:showVal val="0"/>
          <c:showCatName val="0"/>
          <c:showSerName val="0"/>
          <c:showPercent val="0"/>
          <c:showBubbleSize val="0"/>
        </c:dLbls>
        <c:axId val="1539420064"/>
        <c:axId val="1458427296"/>
      </c:scatterChart>
      <c:valAx>
        <c:axId val="1539420064"/>
        <c:scaling>
          <c:orientation val="minMax"/>
        </c:scaling>
        <c:delete val="0"/>
        <c:axPos val="b"/>
        <c:majorGridlines>
          <c:spPr>
            <a:ln w="9525" cap="flat" cmpd="sng" algn="ctr">
              <a:solidFill>
                <a:schemeClr val="tx1">
                  <a:alpha val="20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Billable time</a:t>
                </a:r>
                <a:r>
                  <a:rPr lang="en-US" baseline="0"/>
                  <a:t> in Minutes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8427296"/>
        <c:crosses val="autoZero"/>
        <c:crossBetween val="midCat"/>
      </c:valAx>
      <c:valAx>
        <c:axId val="1458427296"/>
        <c:scaling>
          <c:orientation val="minMax"/>
        </c:scaling>
        <c:delete val="0"/>
        <c:axPos val="l"/>
        <c:majorGridlines>
          <c:spPr>
            <a:ln w="9525" cap="flat" cmpd="sng" algn="ctr">
              <a:solidFill>
                <a:schemeClr val="tx1">
                  <a:alpha val="20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Cost in Dollars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9420064"/>
        <c:crosses val="autoZero"/>
        <c:crossBetween val="midCat"/>
      </c:valAx>
      <c:spPr>
        <a:noFill/>
        <a:ln>
          <a:noFill/>
        </a:ln>
        <a:effectLst/>
      </c:spPr>
    </c:plotArea>
    <c:legend>
      <c:legendPos val="b"/>
      <c:layout>
        <c:manualLayout>
          <c:xMode val="edge"/>
          <c:yMode val="edge"/>
          <c:x val="0.109160907217839"/>
          <c:y val="0.89670447969049305"/>
          <c:w val="0.78167801574839002"/>
          <c:h val="6.190768067597959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0"/>
    <c:plotArea>
      <c:layout/>
      <c:scatterChart>
        <c:scatterStyle val="smoothMarker"/>
        <c:varyColors val="0"/>
        <c:ser>
          <c:idx val="0"/>
          <c:order val="0"/>
          <c:tx>
            <c:v>P2.16x</c:v>
          </c:tx>
          <c:spPr>
            <a:ln w="38100" cap="rnd">
              <a:solidFill>
                <a:schemeClr val="accent1"/>
              </a:solidFill>
              <a:round/>
            </a:ln>
            <a:effectLst/>
          </c:spPr>
          <c:marker>
            <c:symbol val="circle"/>
            <c:size val="5"/>
            <c:spPr>
              <a:solidFill>
                <a:schemeClr val="accent1"/>
              </a:solidFill>
              <a:ln w="9525">
                <a:solidFill>
                  <a:schemeClr val="accent1"/>
                </a:solidFill>
              </a:ln>
              <a:effectLst/>
            </c:spPr>
          </c:marker>
          <c:xVal>
            <c:numRef>
              <c:f>Sheet1!$B$6:$B$52</c:f>
              <c:numCache>
                <c:formatCode>General</c:formatCode>
                <c:ptCount val="47"/>
                <c:pt idx="0">
                  <c:v>0</c:v>
                </c:pt>
                <c:pt idx="1">
                  <c:v>0.381905555555555</c:v>
                </c:pt>
                <c:pt idx="2">
                  <c:v>0.75910638888888804</c:v>
                </c:pt>
                <c:pt idx="3">
                  <c:v>1.10549472222222</c:v>
                </c:pt>
                <c:pt idx="4">
                  <c:v>1.4543741666666601</c:v>
                </c:pt>
                <c:pt idx="5">
                  <c:v>1.8021263888888801</c:v>
                </c:pt>
                <c:pt idx="6">
                  <c:v>2.144288333333328</c:v>
                </c:pt>
                <c:pt idx="7">
                  <c:v>2.4903827777777701</c:v>
                </c:pt>
                <c:pt idx="8">
                  <c:v>2.8284341666666601</c:v>
                </c:pt>
                <c:pt idx="9">
                  <c:v>3.1681463888888799</c:v>
                </c:pt>
                <c:pt idx="10">
                  <c:v>3.5123291666666598</c:v>
                </c:pt>
                <c:pt idx="11">
                  <c:v>3.8508755555555481</c:v>
                </c:pt>
                <c:pt idx="12">
                  <c:v>4.1936019444444401</c:v>
                </c:pt>
                <c:pt idx="13">
                  <c:v>4.5352197222222204</c:v>
                </c:pt>
                <c:pt idx="14">
                  <c:v>4.8748811111111099</c:v>
                </c:pt>
                <c:pt idx="15">
                  <c:v>5.2195866666666451</c:v>
                </c:pt>
                <c:pt idx="16">
                  <c:v>5.5578608333333301</c:v>
                </c:pt>
                <c:pt idx="17">
                  <c:v>5.9002850000000002</c:v>
                </c:pt>
                <c:pt idx="18">
                  <c:v>6.2426852777777553</c:v>
                </c:pt>
                <c:pt idx="19">
                  <c:v>6.5807108333333302</c:v>
                </c:pt>
                <c:pt idx="20">
                  <c:v>6.9215388888888896</c:v>
                </c:pt>
                <c:pt idx="21">
                  <c:v>7.2611474999999999</c:v>
                </c:pt>
                <c:pt idx="22">
                  <c:v>7.6002136111111103</c:v>
                </c:pt>
                <c:pt idx="23">
                  <c:v>7.9407572222222198</c:v>
                </c:pt>
                <c:pt idx="24">
                  <c:v>8.2834361111111097</c:v>
                </c:pt>
                <c:pt idx="25">
                  <c:v>8.6239422222222206</c:v>
                </c:pt>
                <c:pt idx="26">
                  <c:v>8.9597283333333326</c:v>
                </c:pt>
                <c:pt idx="27">
                  <c:v>9.2996752777777694</c:v>
                </c:pt>
                <c:pt idx="28">
                  <c:v>9.6412899999999961</c:v>
                </c:pt>
                <c:pt idx="29">
                  <c:v>9.9800877777777703</c:v>
                </c:pt>
                <c:pt idx="30">
                  <c:v>10.325577777777699</c:v>
                </c:pt>
                <c:pt idx="31">
                  <c:v>10.6674130555555</c:v>
                </c:pt>
                <c:pt idx="32">
                  <c:v>11.0092972222222</c:v>
                </c:pt>
                <c:pt idx="33">
                  <c:v>11.3464361111111</c:v>
                </c:pt>
                <c:pt idx="34">
                  <c:v>11.687460277777699</c:v>
                </c:pt>
                <c:pt idx="35">
                  <c:v>12.0257316666666</c:v>
                </c:pt>
                <c:pt idx="36">
                  <c:v>12.3654497222222</c:v>
                </c:pt>
                <c:pt idx="37">
                  <c:v>12.710919166666599</c:v>
                </c:pt>
                <c:pt idx="38">
                  <c:v>13.056129722222201</c:v>
                </c:pt>
                <c:pt idx="39">
                  <c:v>13.394656944444399</c:v>
                </c:pt>
                <c:pt idx="40">
                  <c:v>13.7379544444444</c:v>
                </c:pt>
                <c:pt idx="41">
                  <c:v>14.0798808333333</c:v>
                </c:pt>
                <c:pt idx="42">
                  <c:v>14.4197852777777</c:v>
                </c:pt>
                <c:pt idx="43">
                  <c:v>14.7644225</c:v>
                </c:pt>
                <c:pt idx="44">
                  <c:v>15.103201111111099</c:v>
                </c:pt>
                <c:pt idx="45">
                  <c:v>15.448937777777701</c:v>
                </c:pt>
                <c:pt idx="46">
                  <c:v>15.6162141666666</c:v>
                </c:pt>
              </c:numCache>
            </c:numRef>
          </c:xVal>
          <c:yVal>
            <c:numRef>
              <c:f>Sheet1!$D$6:$D$52</c:f>
              <c:numCache>
                <c:formatCode>General</c:formatCode>
                <c:ptCount val="47"/>
                <c:pt idx="0">
                  <c:v>0.35431767906953199</c:v>
                </c:pt>
                <c:pt idx="1">
                  <c:v>1.95869493419273</c:v>
                </c:pt>
                <c:pt idx="2">
                  <c:v>4.6552779095905299</c:v>
                </c:pt>
                <c:pt idx="3">
                  <c:v>12.225104057796599</c:v>
                </c:pt>
                <c:pt idx="4">
                  <c:v>14.4890629137986</c:v>
                </c:pt>
                <c:pt idx="5">
                  <c:v>15.965891672246199</c:v>
                </c:pt>
                <c:pt idx="6">
                  <c:v>16.9330233767162</c:v>
                </c:pt>
                <c:pt idx="7">
                  <c:v>17.6469306398537</c:v>
                </c:pt>
                <c:pt idx="8">
                  <c:v>18.127294283295701</c:v>
                </c:pt>
                <c:pt idx="9">
                  <c:v>18.661848231697501</c:v>
                </c:pt>
                <c:pt idx="10">
                  <c:v>19.044755496668198</c:v>
                </c:pt>
                <c:pt idx="11">
                  <c:v>19.1572399390407</c:v>
                </c:pt>
                <c:pt idx="12">
                  <c:v>19.933163922815201</c:v>
                </c:pt>
                <c:pt idx="13">
                  <c:v>19.805267362668101</c:v>
                </c:pt>
                <c:pt idx="14">
                  <c:v>20.435121459697299</c:v>
                </c:pt>
                <c:pt idx="15">
                  <c:v>20.692950977360791</c:v>
                </c:pt>
                <c:pt idx="16">
                  <c:v>20.914555471843101</c:v>
                </c:pt>
                <c:pt idx="17">
                  <c:v>20.859374350842799</c:v>
                </c:pt>
                <c:pt idx="18">
                  <c:v>20.982920985224279</c:v>
                </c:pt>
                <c:pt idx="19">
                  <c:v>21.4002881943122</c:v>
                </c:pt>
                <c:pt idx="20">
                  <c:v>21.4410352930465</c:v>
                </c:pt>
                <c:pt idx="21">
                  <c:v>21.591834606356201</c:v>
                </c:pt>
                <c:pt idx="22">
                  <c:v>21.926933921379099</c:v>
                </c:pt>
                <c:pt idx="23">
                  <c:v>21.704243053202799</c:v>
                </c:pt>
                <c:pt idx="24">
                  <c:v>21.949701974851401</c:v>
                </c:pt>
                <c:pt idx="25">
                  <c:v>21.82579915702928</c:v>
                </c:pt>
                <c:pt idx="26">
                  <c:v>22.355007898087901</c:v>
                </c:pt>
                <c:pt idx="27">
                  <c:v>22.1549885370517</c:v>
                </c:pt>
                <c:pt idx="28">
                  <c:v>22.398704703738101</c:v>
                </c:pt>
                <c:pt idx="29">
                  <c:v>22.781689034471679</c:v>
                </c:pt>
                <c:pt idx="30">
                  <c:v>22.585826983944699</c:v>
                </c:pt>
                <c:pt idx="31">
                  <c:v>22.703555657445499</c:v>
                </c:pt>
                <c:pt idx="32">
                  <c:v>22.8234221570541</c:v>
                </c:pt>
                <c:pt idx="33">
                  <c:v>22.924616055696699</c:v>
                </c:pt>
                <c:pt idx="34">
                  <c:v>22.950389799760899</c:v>
                </c:pt>
                <c:pt idx="35">
                  <c:v>23.1179069230826</c:v>
                </c:pt>
                <c:pt idx="36">
                  <c:v>23.009300379832599</c:v>
                </c:pt>
                <c:pt idx="37">
                  <c:v>22.664864751730299</c:v>
                </c:pt>
                <c:pt idx="38">
                  <c:v>23.3963007502884</c:v>
                </c:pt>
                <c:pt idx="39">
                  <c:v>23.627028572032401</c:v>
                </c:pt>
                <c:pt idx="40">
                  <c:v>23.5481651506439</c:v>
                </c:pt>
                <c:pt idx="41">
                  <c:v>23.250496570231679</c:v>
                </c:pt>
                <c:pt idx="42">
                  <c:v>23.788525293099781</c:v>
                </c:pt>
                <c:pt idx="43">
                  <c:v>23.136559688520801</c:v>
                </c:pt>
                <c:pt idx="44">
                  <c:v>23.6224701405778</c:v>
                </c:pt>
                <c:pt idx="45">
                  <c:v>23.7318755142927</c:v>
                </c:pt>
                <c:pt idx="46">
                  <c:v>23.705528253298599</c:v>
                </c:pt>
              </c:numCache>
            </c:numRef>
          </c:yVal>
          <c:smooth val="1"/>
          <c:extLst>
            <c:ext xmlns:c16="http://schemas.microsoft.com/office/drawing/2014/chart" uri="{C3380CC4-5D6E-409C-BE32-E72D297353CC}">
              <c16:uniqueId val="{00000000-B207-574C-ABB6-62504DE0D3FD}"/>
            </c:ext>
          </c:extLst>
        </c:ser>
        <c:ser>
          <c:idx val="1"/>
          <c:order val="1"/>
          <c:tx>
            <c:v>P2.8x</c:v>
          </c:tx>
          <c:spPr>
            <a:ln w="38100" cap="rnd">
              <a:solidFill>
                <a:schemeClr val="accent2"/>
              </a:solidFill>
              <a:round/>
            </a:ln>
            <a:effectLst/>
          </c:spPr>
          <c:marker>
            <c:symbol val="circle"/>
            <c:size val="5"/>
            <c:spPr>
              <a:solidFill>
                <a:schemeClr val="accent2"/>
              </a:solidFill>
              <a:ln w="9525">
                <a:solidFill>
                  <a:schemeClr val="accent2"/>
                </a:solidFill>
              </a:ln>
              <a:effectLst/>
            </c:spPr>
          </c:marker>
          <c:xVal>
            <c:numRef>
              <c:f>Sheet1!$F$6:$F$69</c:f>
              <c:numCache>
                <c:formatCode>General</c:formatCode>
                <c:ptCount val="64"/>
                <c:pt idx="0">
                  <c:v>0</c:v>
                </c:pt>
                <c:pt idx="1">
                  <c:v>0.38844916666666601</c:v>
                </c:pt>
                <c:pt idx="2">
                  <c:v>0.76578138888888803</c:v>
                </c:pt>
                <c:pt idx="3">
                  <c:v>1.1270041666666599</c:v>
                </c:pt>
                <c:pt idx="4">
                  <c:v>1.4390416666666599</c:v>
                </c:pt>
                <c:pt idx="5">
                  <c:v>1.7374652777777699</c:v>
                </c:pt>
                <c:pt idx="6">
                  <c:v>2.0278308333333301</c:v>
                </c:pt>
                <c:pt idx="7">
                  <c:v>2.2962427777777701</c:v>
                </c:pt>
                <c:pt idx="8">
                  <c:v>2.5493741666666598</c:v>
                </c:pt>
                <c:pt idx="9">
                  <c:v>2.8394608333333178</c:v>
                </c:pt>
                <c:pt idx="10">
                  <c:v>3.1103802777777698</c:v>
                </c:pt>
                <c:pt idx="11">
                  <c:v>3.39991166666666</c:v>
                </c:pt>
                <c:pt idx="12">
                  <c:v>3.6824977777777699</c:v>
                </c:pt>
                <c:pt idx="13">
                  <c:v>3.9420205555555499</c:v>
                </c:pt>
                <c:pt idx="14">
                  <c:v>4.2304397222222203</c:v>
                </c:pt>
                <c:pt idx="15">
                  <c:v>4.4983055555555476</c:v>
                </c:pt>
                <c:pt idx="16">
                  <c:v>4.7781124999999998</c:v>
                </c:pt>
                <c:pt idx="17">
                  <c:v>5.0309663888888796</c:v>
                </c:pt>
                <c:pt idx="18">
                  <c:v>5.3319024999999902</c:v>
                </c:pt>
                <c:pt idx="19">
                  <c:v>5.60503944444444</c:v>
                </c:pt>
                <c:pt idx="20">
                  <c:v>5.8767880555555498</c:v>
                </c:pt>
                <c:pt idx="21">
                  <c:v>6.1468699999999998</c:v>
                </c:pt>
                <c:pt idx="22">
                  <c:v>6.4169502777777572</c:v>
                </c:pt>
                <c:pt idx="23">
                  <c:v>6.6998127777777636</c:v>
                </c:pt>
                <c:pt idx="24">
                  <c:v>6.9618349999999936</c:v>
                </c:pt>
                <c:pt idx="25">
                  <c:v>7.2352505555555497</c:v>
                </c:pt>
                <c:pt idx="26">
                  <c:v>7.5120030555555486</c:v>
                </c:pt>
                <c:pt idx="27">
                  <c:v>7.7754161111111104</c:v>
                </c:pt>
                <c:pt idx="28">
                  <c:v>8.0460522222222206</c:v>
                </c:pt>
                <c:pt idx="29">
                  <c:v>8.3125200000000028</c:v>
                </c:pt>
                <c:pt idx="30">
                  <c:v>8.5826055555555492</c:v>
                </c:pt>
                <c:pt idx="31">
                  <c:v>8.84963027777777</c:v>
                </c:pt>
                <c:pt idx="32">
                  <c:v>9.1222119444444179</c:v>
                </c:pt>
                <c:pt idx="33">
                  <c:v>9.4025733333333292</c:v>
                </c:pt>
                <c:pt idx="34">
                  <c:v>9.6643174999999992</c:v>
                </c:pt>
                <c:pt idx="35">
                  <c:v>9.9288405555555492</c:v>
                </c:pt>
                <c:pt idx="36">
                  <c:v>10.1922536111111</c:v>
                </c:pt>
                <c:pt idx="37">
                  <c:v>10.4526138888888</c:v>
                </c:pt>
                <c:pt idx="38">
                  <c:v>10.734087499999999</c:v>
                </c:pt>
                <c:pt idx="39">
                  <c:v>10.9949988888888</c:v>
                </c:pt>
                <c:pt idx="40">
                  <c:v>11.2689711111111</c:v>
                </c:pt>
                <c:pt idx="41">
                  <c:v>11.542671111111099</c:v>
                </c:pt>
                <c:pt idx="42">
                  <c:v>11.8119269444444</c:v>
                </c:pt>
                <c:pt idx="43">
                  <c:v>12.080340277777699</c:v>
                </c:pt>
                <c:pt idx="44">
                  <c:v>12.3373619444444</c:v>
                </c:pt>
                <c:pt idx="45">
                  <c:v>12.611888888888799</c:v>
                </c:pt>
                <c:pt idx="46">
                  <c:v>12.885586111111101</c:v>
                </c:pt>
                <c:pt idx="47">
                  <c:v>13.1595602777777</c:v>
                </c:pt>
                <c:pt idx="48">
                  <c:v>13.4288075</c:v>
                </c:pt>
                <c:pt idx="49">
                  <c:v>13.6972222222222</c:v>
                </c:pt>
                <c:pt idx="50">
                  <c:v>13.972860555555499</c:v>
                </c:pt>
                <c:pt idx="51">
                  <c:v>14.225443888888799</c:v>
                </c:pt>
                <c:pt idx="52">
                  <c:v>14.507199444444399</c:v>
                </c:pt>
                <c:pt idx="53">
                  <c:v>14.769780555555499</c:v>
                </c:pt>
                <c:pt idx="54">
                  <c:v>15.0462794444444</c:v>
                </c:pt>
                <c:pt idx="55">
                  <c:v>15.321918333333301</c:v>
                </c:pt>
                <c:pt idx="56">
                  <c:v>15.587835</c:v>
                </c:pt>
                <c:pt idx="57">
                  <c:v>15.8643077777777</c:v>
                </c:pt>
                <c:pt idx="58">
                  <c:v>16.124391944444401</c:v>
                </c:pt>
                <c:pt idx="59">
                  <c:v>16.4016972222222</c:v>
                </c:pt>
                <c:pt idx="60">
                  <c:v>16.662331388888799</c:v>
                </c:pt>
                <c:pt idx="61">
                  <c:v>16.941036388888801</c:v>
                </c:pt>
                <c:pt idx="62">
                  <c:v>17.2091719444444</c:v>
                </c:pt>
                <c:pt idx="63">
                  <c:v>17.3869986111111</c:v>
                </c:pt>
              </c:numCache>
            </c:numRef>
          </c:xVal>
          <c:yVal>
            <c:numRef>
              <c:f>Sheet1!$H$6:$H$69</c:f>
              <c:numCache>
                <c:formatCode>General</c:formatCode>
                <c:ptCount val="64"/>
                <c:pt idx="0">
                  <c:v>0.45817486598311002</c:v>
                </c:pt>
                <c:pt idx="1">
                  <c:v>1.7473531064372001</c:v>
                </c:pt>
                <c:pt idx="2">
                  <c:v>4.0960327543099497</c:v>
                </c:pt>
                <c:pt idx="3">
                  <c:v>7.2864153007944701</c:v>
                </c:pt>
                <c:pt idx="4">
                  <c:v>10.057855724481</c:v>
                </c:pt>
                <c:pt idx="5">
                  <c:v>12.498784461867301</c:v>
                </c:pt>
                <c:pt idx="6">
                  <c:v>13.8106493961717</c:v>
                </c:pt>
                <c:pt idx="7">
                  <c:v>14.9224099119704</c:v>
                </c:pt>
                <c:pt idx="8">
                  <c:v>15.8904487714155</c:v>
                </c:pt>
                <c:pt idx="9">
                  <c:v>16.265105471318599</c:v>
                </c:pt>
                <c:pt idx="10">
                  <c:v>16.908755894463599</c:v>
                </c:pt>
                <c:pt idx="11">
                  <c:v>17.027614768347799</c:v>
                </c:pt>
                <c:pt idx="12">
                  <c:v>17.765971403829301</c:v>
                </c:pt>
                <c:pt idx="13">
                  <c:v>18.48113974798888</c:v>
                </c:pt>
                <c:pt idx="14">
                  <c:v>18.535152066104999</c:v>
                </c:pt>
                <c:pt idx="15">
                  <c:v>18.8189997263705</c:v>
                </c:pt>
                <c:pt idx="16">
                  <c:v>19.27071988602308</c:v>
                </c:pt>
                <c:pt idx="17">
                  <c:v>19.385584132047999</c:v>
                </c:pt>
                <c:pt idx="18">
                  <c:v>19.062449614791781</c:v>
                </c:pt>
                <c:pt idx="19">
                  <c:v>19.58612286218818</c:v>
                </c:pt>
                <c:pt idx="20">
                  <c:v>19.851696062988299</c:v>
                </c:pt>
                <c:pt idx="21">
                  <c:v>20.268406808994879</c:v>
                </c:pt>
                <c:pt idx="22">
                  <c:v>20.1888841531011</c:v>
                </c:pt>
                <c:pt idx="23">
                  <c:v>20.428407471369081</c:v>
                </c:pt>
                <c:pt idx="24">
                  <c:v>20.445590225073779</c:v>
                </c:pt>
                <c:pt idx="25">
                  <c:v>20.544884521986798</c:v>
                </c:pt>
                <c:pt idx="26">
                  <c:v>20.6457989103898</c:v>
                </c:pt>
                <c:pt idx="27">
                  <c:v>20.7867757375463</c:v>
                </c:pt>
                <c:pt idx="28">
                  <c:v>20.9738267558857</c:v>
                </c:pt>
                <c:pt idx="29">
                  <c:v>21.147026357347102</c:v>
                </c:pt>
                <c:pt idx="30">
                  <c:v>21.096896322212601</c:v>
                </c:pt>
                <c:pt idx="31">
                  <c:v>21.241938108538999</c:v>
                </c:pt>
                <c:pt idx="32">
                  <c:v>21.330966880617709</c:v>
                </c:pt>
                <c:pt idx="33">
                  <c:v>21.693979739495902</c:v>
                </c:pt>
                <c:pt idx="34">
                  <c:v>21.647657107019299</c:v>
                </c:pt>
                <c:pt idx="35">
                  <c:v>21.874425047934899</c:v>
                </c:pt>
                <c:pt idx="36">
                  <c:v>22.0009937229608</c:v>
                </c:pt>
                <c:pt idx="37">
                  <c:v>21.964437564171678</c:v>
                </c:pt>
                <c:pt idx="38">
                  <c:v>21.796739245828679</c:v>
                </c:pt>
                <c:pt idx="39">
                  <c:v>22.081217931381179</c:v>
                </c:pt>
                <c:pt idx="40">
                  <c:v>21.642077296292609</c:v>
                </c:pt>
                <c:pt idx="41">
                  <c:v>22.2006862063404</c:v>
                </c:pt>
                <c:pt idx="42">
                  <c:v>22.235168679911599</c:v>
                </c:pt>
                <c:pt idx="43">
                  <c:v>22.289263672596199</c:v>
                </c:pt>
                <c:pt idx="44">
                  <c:v>22.294910823385791</c:v>
                </c:pt>
                <c:pt idx="45">
                  <c:v>22.311510553603409</c:v>
                </c:pt>
                <c:pt idx="46">
                  <c:v>22.5391511590643</c:v>
                </c:pt>
                <c:pt idx="47">
                  <c:v>22.3743560656314</c:v>
                </c:pt>
                <c:pt idx="48">
                  <c:v>22.585477472138781</c:v>
                </c:pt>
                <c:pt idx="49">
                  <c:v>22.694741757357299</c:v>
                </c:pt>
                <c:pt idx="50">
                  <c:v>22.774826473244499</c:v>
                </c:pt>
                <c:pt idx="51">
                  <c:v>22.83454393822598</c:v>
                </c:pt>
                <c:pt idx="52">
                  <c:v>22.5932237104115</c:v>
                </c:pt>
                <c:pt idx="53">
                  <c:v>22.91844694012768</c:v>
                </c:pt>
                <c:pt idx="54">
                  <c:v>22.695365787157499</c:v>
                </c:pt>
                <c:pt idx="55">
                  <c:v>22.943958872027299</c:v>
                </c:pt>
                <c:pt idx="56">
                  <c:v>22.869498275142401</c:v>
                </c:pt>
                <c:pt idx="57">
                  <c:v>23.207455672783802</c:v>
                </c:pt>
                <c:pt idx="58">
                  <c:v>23.065988957002109</c:v>
                </c:pt>
                <c:pt idx="59">
                  <c:v>23.374208933167999</c:v>
                </c:pt>
                <c:pt idx="60">
                  <c:v>23.172243823224601</c:v>
                </c:pt>
                <c:pt idx="61">
                  <c:v>22.747220652800401</c:v>
                </c:pt>
                <c:pt idx="62">
                  <c:v>22.9687555968795</c:v>
                </c:pt>
                <c:pt idx="63">
                  <c:v>23.505009139306299</c:v>
                </c:pt>
              </c:numCache>
            </c:numRef>
          </c:yVal>
          <c:smooth val="1"/>
          <c:extLst>
            <c:ext xmlns:c16="http://schemas.microsoft.com/office/drawing/2014/chart" uri="{C3380CC4-5D6E-409C-BE32-E72D297353CC}">
              <c16:uniqueId val="{00000001-B207-574C-ABB6-62504DE0D3FD}"/>
            </c:ext>
          </c:extLst>
        </c:ser>
        <c:ser>
          <c:idx val="2"/>
          <c:order val="2"/>
          <c:tx>
            <c:v>P2.x</c:v>
          </c:tx>
          <c:spPr>
            <a:ln w="38100" cap="rnd">
              <a:solidFill>
                <a:schemeClr val="accent3"/>
              </a:solidFill>
              <a:round/>
            </a:ln>
            <a:effectLst/>
          </c:spPr>
          <c:marker>
            <c:symbol val="circle"/>
            <c:size val="5"/>
            <c:spPr>
              <a:solidFill>
                <a:schemeClr val="accent3"/>
              </a:solidFill>
              <a:ln w="9525">
                <a:solidFill>
                  <a:schemeClr val="accent3"/>
                </a:solidFill>
              </a:ln>
              <a:effectLst/>
            </c:spPr>
          </c:marker>
          <c:xVal>
            <c:numRef>
              <c:f>Sheet1!$J$6:$J$53</c:f>
              <c:numCache>
                <c:formatCode>General</c:formatCode>
                <c:ptCount val="48"/>
                <c:pt idx="0">
                  <c:v>0</c:v>
                </c:pt>
                <c:pt idx="1">
                  <c:v>0.55097249999999998</c:v>
                </c:pt>
                <c:pt idx="2">
                  <c:v>1.10054527777777</c:v>
                </c:pt>
                <c:pt idx="3">
                  <c:v>1.6362841666666601</c:v>
                </c:pt>
                <c:pt idx="4">
                  <c:v>2.1886450000000002</c:v>
                </c:pt>
                <c:pt idx="5">
                  <c:v>2.6951974999999999</c:v>
                </c:pt>
                <c:pt idx="6">
                  <c:v>3.15221555555555</c:v>
                </c:pt>
                <c:pt idx="7">
                  <c:v>3.6231947222222201</c:v>
                </c:pt>
                <c:pt idx="8">
                  <c:v>4.0847202777777571</c:v>
                </c:pt>
                <c:pt idx="9">
                  <c:v>4.5248094444444398</c:v>
                </c:pt>
                <c:pt idx="10">
                  <c:v>4.9771119444444398</c:v>
                </c:pt>
                <c:pt idx="11">
                  <c:v>5.4205249999999916</c:v>
                </c:pt>
                <c:pt idx="12">
                  <c:v>5.8408688888888802</c:v>
                </c:pt>
                <c:pt idx="13">
                  <c:v>6.30343472222222</c:v>
                </c:pt>
                <c:pt idx="14">
                  <c:v>6.7329252777777553</c:v>
                </c:pt>
                <c:pt idx="15">
                  <c:v>7.1802772222222204</c:v>
                </c:pt>
                <c:pt idx="16">
                  <c:v>7.6270608333333296</c:v>
                </c:pt>
                <c:pt idx="17">
                  <c:v>8.0944241666666592</c:v>
                </c:pt>
                <c:pt idx="18">
                  <c:v>8.5028508333333299</c:v>
                </c:pt>
                <c:pt idx="19">
                  <c:v>8.9185458333333294</c:v>
                </c:pt>
                <c:pt idx="20">
                  <c:v>9.3616966666666599</c:v>
                </c:pt>
                <c:pt idx="21">
                  <c:v>9.78094944444444</c:v>
                </c:pt>
                <c:pt idx="22">
                  <c:v>10.221790555555501</c:v>
                </c:pt>
                <c:pt idx="23">
                  <c:v>10.647227222222201</c:v>
                </c:pt>
                <c:pt idx="24">
                  <c:v>11.0731225</c:v>
                </c:pt>
                <c:pt idx="25">
                  <c:v>11.506875000000001</c:v>
                </c:pt>
                <c:pt idx="26">
                  <c:v>11.944985000000001</c:v>
                </c:pt>
                <c:pt idx="27">
                  <c:v>12.3639416666666</c:v>
                </c:pt>
                <c:pt idx="28">
                  <c:v>12.7887325</c:v>
                </c:pt>
                <c:pt idx="29">
                  <c:v>13.209443333333301</c:v>
                </c:pt>
                <c:pt idx="30">
                  <c:v>13.6370058333333</c:v>
                </c:pt>
                <c:pt idx="31">
                  <c:v>14.052063888888799</c:v>
                </c:pt>
                <c:pt idx="32">
                  <c:v>14.4693338888888</c:v>
                </c:pt>
                <c:pt idx="33">
                  <c:v>14.890751666666601</c:v>
                </c:pt>
                <c:pt idx="34">
                  <c:v>15.3075277777777</c:v>
                </c:pt>
                <c:pt idx="35">
                  <c:v>15.732969722222199</c:v>
                </c:pt>
                <c:pt idx="36">
                  <c:v>16.153391944444401</c:v>
                </c:pt>
                <c:pt idx="37">
                  <c:v>16.571644166666601</c:v>
                </c:pt>
                <c:pt idx="38">
                  <c:v>16.997069166666599</c:v>
                </c:pt>
                <c:pt idx="39">
                  <c:v>17.421660277777679</c:v>
                </c:pt>
                <c:pt idx="40">
                  <c:v>17.834609999999891</c:v>
                </c:pt>
                <c:pt idx="41">
                  <c:v>18.250787777777699</c:v>
                </c:pt>
                <c:pt idx="42">
                  <c:v>18.653590277777699</c:v>
                </c:pt>
                <c:pt idx="43">
                  <c:v>19.077839722222201</c:v>
                </c:pt>
                <c:pt idx="44">
                  <c:v>19.485982777777679</c:v>
                </c:pt>
                <c:pt idx="45">
                  <c:v>19.904773055555491</c:v>
                </c:pt>
                <c:pt idx="46">
                  <c:v>20.309825</c:v>
                </c:pt>
                <c:pt idx="47">
                  <c:v>20.522968888888801</c:v>
                </c:pt>
              </c:numCache>
            </c:numRef>
          </c:xVal>
          <c:yVal>
            <c:numRef>
              <c:f>Sheet1!$L$6:$L$53</c:f>
              <c:numCache>
                <c:formatCode>General</c:formatCode>
                <c:ptCount val="48"/>
                <c:pt idx="0">
                  <c:v>0.25545372449907999</c:v>
                </c:pt>
                <c:pt idx="1">
                  <c:v>1.0539022322185001</c:v>
                </c:pt>
                <c:pt idx="2">
                  <c:v>2.1370206356611301</c:v>
                </c:pt>
                <c:pt idx="3">
                  <c:v>3.7224737632479599</c:v>
                </c:pt>
                <c:pt idx="4">
                  <c:v>4.5279903141313884</c:v>
                </c:pt>
                <c:pt idx="5">
                  <c:v>7.7440937637381797</c:v>
                </c:pt>
                <c:pt idx="6">
                  <c:v>9.6846569501008801</c:v>
                </c:pt>
                <c:pt idx="7">
                  <c:v>11.2400650132377</c:v>
                </c:pt>
                <c:pt idx="8">
                  <c:v>12.3170560757376</c:v>
                </c:pt>
                <c:pt idx="9">
                  <c:v>13.208990136553201</c:v>
                </c:pt>
                <c:pt idx="10">
                  <c:v>14.372630642347699</c:v>
                </c:pt>
                <c:pt idx="11">
                  <c:v>14.871963195578401</c:v>
                </c:pt>
                <c:pt idx="12">
                  <c:v>15.6649947235711</c:v>
                </c:pt>
                <c:pt idx="13">
                  <c:v>15.989158022545899</c:v>
                </c:pt>
                <c:pt idx="14">
                  <c:v>16.217965465368799</c:v>
                </c:pt>
                <c:pt idx="15">
                  <c:v>16.820374896859601</c:v>
                </c:pt>
                <c:pt idx="16">
                  <c:v>16.644248102174899</c:v>
                </c:pt>
                <c:pt idx="17">
                  <c:v>16.763277698451201</c:v>
                </c:pt>
                <c:pt idx="18">
                  <c:v>17.298778118155901</c:v>
                </c:pt>
                <c:pt idx="19">
                  <c:v>17.881368576054001</c:v>
                </c:pt>
                <c:pt idx="20">
                  <c:v>18.152143969222699</c:v>
                </c:pt>
                <c:pt idx="21">
                  <c:v>17.883490448953491</c:v>
                </c:pt>
                <c:pt idx="22">
                  <c:v>17.969375232489799</c:v>
                </c:pt>
                <c:pt idx="23">
                  <c:v>18.794060791875701</c:v>
                </c:pt>
                <c:pt idx="24">
                  <c:v>18.582345099816791</c:v>
                </c:pt>
                <c:pt idx="25">
                  <c:v>18.8258375790728</c:v>
                </c:pt>
                <c:pt idx="26">
                  <c:v>18.795993261138801</c:v>
                </c:pt>
                <c:pt idx="27">
                  <c:v>19.202807115909</c:v>
                </c:pt>
                <c:pt idx="28">
                  <c:v>19.4989964118136</c:v>
                </c:pt>
                <c:pt idx="29">
                  <c:v>19.421999880091899</c:v>
                </c:pt>
                <c:pt idx="30">
                  <c:v>19.593142959996602</c:v>
                </c:pt>
                <c:pt idx="31">
                  <c:v>19.789158705138799</c:v>
                </c:pt>
                <c:pt idx="32">
                  <c:v>20.004484351875099</c:v>
                </c:pt>
                <c:pt idx="33">
                  <c:v>20.0578517679185</c:v>
                </c:pt>
                <c:pt idx="34">
                  <c:v>20.248477610196101</c:v>
                </c:pt>
                <c:pt idx="35">
                  <c:v>19.9856257068821</c:v>
                </c:pt>
                <c:pt idx="36">
                  <c:v>20.149885462511399</c:v>
                </c:pt>
                <c:pt idx="37">
                  <c:v>20.2949738220622</c:v>
                </c:pt>
                <c:pt idx="38">
                  <c:v>20.3838855525875</c:v>
                </c:pt>
                <c:pt idx="39">
                  <c:v>20.3158445792909</c:v>
                </c:pt>
                <c:pt idx="40">
                  <c:v>20.255212620594499</c:v>
                </c:pt>
                <c:pt idx="41">
                  <c:v>20.625064680050109</c:v>
                </c:pt>
                <c:pt idx="42">
                  <c:v>20.943528089747581</c:v>
                </c:pt>
                <c:pt idx="43">
                  <c:v>20.9714522734741</c:v>
                </c:pt>
                <c:pt idx="44">
                  <c:v>20.9231991952032</c:v>
                </c:pt>
                <c:pt idx="45">
                  <c:v>20.94270054959588</c:v>
                </c:pt>
                <c:pt idx="46">
                  <c:v>20.7179583666871</c:v>
                </c:pt>
                <c:pt idx="47">
                  <c:v>21.0265247088943</c:v>
                </c:pt>
              </c:numCache>
            </c:numRef>
          </c:yVal>
          <c:smooth val="1"/>
          <c:extLst>
            <c:ext xmlns:c16="http://schemas.microsoft.com/office/drawing/2014/chart" uri="{C3380CC4-5D6E-409C-BE32-E72D297353CC}">
              <c16:uniqueId val="{00000002-B207-574C-ABB6-62504DE0D3FD}"/>
            </c:ext>
          </c:extLst>
        </c:ser>
        <c:dLbls>
          <c:showLegendKey val="0"/>
          <c:showVal val="0"/>
          <c:showCatName val="0"/>
          <c:showSerName val="0"/>
          <c:showPercent val="0"/>
          <c:showBubbleSize val="0"/>
        </c:dLbls>
        <c:axId val="1540504048"/>
        <c:axId val="1540507168"/>
      </c:scatterChart>
      <c:valAx>
        <c:axId val="1540504048"/>
        <c:scaling>
          <c:orientation val="minMax"/>
        </c:scaling>
        <c:delete val="0"/>
        <c:axPos val="b"/>
        <c:majorGridlines>
          <c:spPr>
            <a:ln w="9525" cap="flat" cmpd="sng" algn="ctr">
              <a:solidFill>
                <a:schemeClr val="tx1">
                  <a:alpha val="20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Billable Time in Hours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0507168"/>
        <c:crosses val="autoZero"/>
        <c:crossBetween val="midCat"/>
      </c:valAx>
      <c:valAx>
        <c:axId val="1540507168"/>
        <c:scaling>
          <c:orientation val="minMax"/>
        </c:scaling>
        <c:delete val="0"/>
        <c:axPos val="l"/>
        <c:majorGridlines>
          <c:spPr>
            <a:ln w="9525" cap="flat" cmpd="sng" algn="ctr">
              <a:solidFill>
                <a:schemeClr val="tx1">
                  <a:alpha val="20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BLEU Score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0504048"/>
        <c:crosses val="autoZero"/>
        <c:crossBetween val="midCat"/>
      </c:valAx>
      <c:spPr>
        <a:noFill/>
        <a:ln>
          <a:noFill/>
        </a:ln>
        <a:effectLst/>
      </c:spPr>
    </c:plotArea>
    <c:legend>
      <c:legendPos val="b"/>
      <c:layout>
        <c:manualLayout>
          <c:xMode val="edge"/>
          <c:yMode val="edge"/>
          <c:x val="0.28436936653239903"/>
          <c:y val="0.86367108894535682"/>
          <c:w val="0.47015004374453201"/>
          <c:h val="8.309966462525519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circle"/>
            <c:size val="5"/>
            <c:spPr>
              <a:solidFill>
                <a:schemeClr val="accent1"/>
              </a:solidFill>
              <a:ln w="9525">
                <a:solidFill>
                  <a:schemeClr val="accent1"/>
                </a:solidFill>
              </a:ln>
              <a:effectLst/>
            </c:spPr>
          </c:marker>
          <c:xVal>
            <c:numRef>
              <c:f>Sheet1!$A$14:$A$16</c:f>
              <c:numCache>
                <c:formatCode>General</c:formatCode>
                <c:ptCount val="3"/>
                <c:pt idx="0">
                  <c:v>16</c:v>
                </c:pt>
                <c:pt idx="1">
                  <c:v>32</c:v>
                </c:pt>
                <c:pt idx="2">
                  <c:v>64</c:v>
                </c:pt>
              </c:numCache>
            </c:numRef>
          </c:xVal>
          <c:yVal>
            <c:numRef>
              <c:f>Sheet1!$B$14:$B$16</c:f>
              <c:numCache>
                <c:formatCode>General</c:formatCode>
                <c:ptCount val="3"/>
                <c:pt idx="0">
                  <c:v>449.43820224718911</c:v>
                </c:pt>
                <c:pt idx="1">
                  <c:v>894.85458612975287</c:v>
                </c:pt>
                <c:pt idx="2">
                  <c:v>1287.553648068669</c:v>
                </c:pt>
              </c:numCache>
            </c:numRef>
          </c:yVal>
          <c:smooth val="1"/>
          <c:extLst>
            <c:ext xmlns:c16="http://schemas.microsoft.com/office/drawing/2014/chart" uri="{C3380CC4-5D6E-409C-BE32-E72D297353CC}">
              <c16:uniqueId val="{00000000-0738-A24F-8DDF-E9DD378B4A2F}"/>
            </c:ext>
          </c:extLst>
        </c:ser>
        <c:dLbls>
          <c:showLegendKey val="0"/>
          <c:showVal val="0"/>
          <c:showCatName val="0"/>
          <c:showSerName val="0"/>
          <c:showPercent val="0"/>
          <c:showBubbleSize val="0"/>
        </c:dLbls>
        <c:axId val="1538754800"/>
        <c:axId val="1538794256"/>
      </c:scatterChart>
      <c:valAx>
        <c:axId val="1538754800"/>
        <c:scaling>
          <c:orientation val="minMax"/>
        </c:scaling>
        <c:delete val="0"/>
        <c:axPos val="b"/>
        <c:majorGridlines>
          <c:spPr>
            <a:ln w="9525" cap="flat" cmpd="sng" algn="ctr">
              <a:solidFill>
                <a:schemeClr val="tx1">
                  <a:alpha val="20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Amazon Ember" charset="0"/>
                    <a:ea typeface="Amazon Ember" charset="0"/>
                    <a:cs typeface="Amazon Ember" charset="0"/>
                  </a:defRPr>
                </a:pPr>
                <a:r>
                  <a:rPr lang="en-US"/>
                  <a:t>Number of Machines (C4.8xLarge)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mazon Ember" charset="0"/>
                  <a:ea typeface="Amazon Ember" charset="0"/>
                  <a:cs typeface="Amazon Ember" charset="0"/>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mazon Ember" charset="0"/>
                <a:ea typeface="Amazon Ember" charset="0"/>
                <a:cs typeface="Amazon Ember" charset="0"/>
              </a:defRPr>
            </a:pPr>
            <a:endParaRPr lang="en-US"/>
          </a:p>
        </c:txPr>
        <c:crossAx val="1538794256"/>
        <c:crosses val="autoZero"/>
        <c:crossBetween val="midCat"/>
      </c:valAx>
      <c:valAx>
        <c:axId val="1538794256"/>
        <c:scaling>
          <c:orientation val="minMax"/>
        </c:scaling>
        <c:delete val="0"/>
        <c:axPos val="l"/>
        <c:majorGridlines>
          <c:spPr>
            <a:ln w="9525" cap="flat" cmpd="sng" algn="ctr">
              <a:solidFill>
                <a:schemeClr val="tx1">
                  <a:alpha val="20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mazon Ember" charset="0"/>
                    <a:ea typeface="Amazon Ember" charset="0"/>
                    <a:cs typeface="Amazon Ember" charset="0"/>
                  </a:defRPr>
                </a:pPr>
                <a:r>
                  <a:rPr lang="en-US"/>
                  <a:t>Throughput in MB/Sec</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mazon Ember" charset="0"/>
                  <a:ea typeface="Amazon Ember" charset="0"/>
                  <a:cs typeface="Amazon Ember" charset="0"/>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mazon Ember" charset="0"/>
                <a:ea typeface="Amazon Ember" charset="0"/>
                <a:cs typeface="Amazon Ember" charset="0"/>
              </a:defRPr>
            </a:pPr>
            <a:endParaRPr lang="en-US"/>
          </a:p>
        </c:txPr>
        <c:crossAx val="1538754800"/>
        <c:crosses val="autoZero"/>
        <c:crossBetween val="midCat"/>
      </c:valAx>
      <c:spPr>
        <a:noFill/>
        <a:ln>
          <a:noFill/>
        </a:ln>
        <a:effectLst/>
      </c:spPr>
    </c:plotArea>
    <c:plotVisOnly val="1"/>
    <c:dispBlanksAs val="gap"/>
    <c:showDLblsOverMax val="0"/>
  </c:chart>
  <c:spPr>
    <a:noFill/>
    <a:ln>
      <a:noFill/>
    </a:ln>
    <a:effectLst/>
  </c:spPr>
  <c:txPr>
    <a:bodyPr/>
    <a:lstStyle/>
    <a:p>
      <a:pPr>
        <a:defRPr>
          <a:latin typeface="Amazon Ember" charset="0"/>
          <a:ea typeface="Amazon Ember" charset="0"/>
          <a:cs typeface="Amazon Ember"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lineChart>
        <c:grouping val="standard"/>
        <c:varyColors val="0"/>
        <c:ser>
          <c:idx val="0"/>
          <c:order val="0"/>
          <c:tx>
            <c:strRef>
              <c:f>Sheet1!$F$5</c:f>
              <c:strCache>
                <c:ptCount val="1"/>
                <c:pt idx="0">
                  <c:v>sagemaker</c:v>
                </c:pt>
              </c:strCache>
            </c:strRef>
          </c:tx>
          <c:spPr>
            <a:ln w="38100" cap="rnd">
              <a:solidFill>
                <a:schemeClr val="accent1"/>
              </a:solidFill>
              <a:round/>
            </a:ln>
            <a:effectLst/>
          </c:spPr>
          <c:marker>
            <c:symbol val="circle"/>
            <c:size val="5"/>
            <c:spPr>
              <a:solidFill>
                <a:schemeClr val="accent1"/>
              </a:solidFill>
              <a:ln w="9525">
                <a:solidFill>
                  <a:schemeClr val="accent1"/>
                </a:solidFill>
              </a:ln>
              <a:effectLst/>
            </c:spPr>
          </c:marker>
          <c:cat>
            <c:numRef>
              <c:f>Sheet1!$E$6:$E$8</c:f>
              <c:numCache>
                <c:formatCode>General</c:formatCode>
                <c:ptCount val="3"/>
                <c:pt idx="0">
                  <c:v>10</c:v>
                </c:pt>
                <c:pt idx="1">
                  <c:v>100</c:v>
                </c:pt>
                <c:pt idx="2">
                  <c:v>500</c:v>
                </c:pt>
              </c:numCache>
            </c:numRef>
          </c:cat>
          <c:val>
            <c:numRef>
              <c:f>Sheet1!$F$6:$F$8</c:f>
              <c:numCache>
                <c:formatCode>0.00</c:formatCode>
                <c:ptCount val="3"/>
                <c:pt idx="0">
                  <c:v>0.27345911264419498</c:v>
                </c:pt>
                <c:pt idx="1">
                  <c:v>0.33935459852218502</c:v>
                </c:pt>
                <c:pt idx="2">
                  <c:v>0.78144596417744805</c:v>
                </c:pt>
              </c:numCache>
            </c:numRef>
          </c:val>
          <c:smooth val="0"/>
          <c:extLst>
            <c:ext xmlns:c16="http://schemas.microsoft.com/office/drawing/2014/chart" uri="{C3380CC4-5D6E-409C-BE32-E72D297353CC}">
              <c16:uniqueId val="{00000000-F747-BC49-9468-690295C38756}"/>
            </c:ext>
          </c:extLst>
        </c:ser>
        <c:ser>
          <c:idx val="1"/>
          <c:order val="1"/>
          <c:tx>
            <c:strRef>
              <c:f>Sheet1!$G$5</c:f>
              <c:strCache>
                <c:ptCount val="1"/>
                <c:pt idx="0">
                  <c:v>other</c:v>
                </c:pt>
              </c:strCache>
            </c:strRef>
          </c:tx>
          <c:spPr>
            <a:ln w="38100" cap="rnd">
              <a:solidFill>
                <a:schemeClr val="accent2"/>
              </a:solidFill>
              <a:round/>
            </a:ln>
            <a:effectLst/>
          </c:spPr>
          <c:marker>
            <c:symbol val="circle"/>
            <c:size val="5"/>
            <c:spPr>
              <a:solidFill>
                <a:schemeClr val="accent2"/>
              </a:solidFill>
              <a:ln w="9525">
                <a:solidFill>
                  <a:schemeClr val="accent2"/>
                </a:solidFill>
              </a:ln>
              <a:effectLst/>
            </c:spPr>
          </c:marker>
          <c:cat>
            <c:numRef>
              <c:f>Sheet1!$E$6:$E$8</c:f>
              <c:numCache>
                <c:formatCode>General</c:formatCode>
                <c:ptCount val="3"/>
                <c:pt idx="0">
                  <c:v>10</c:v>
                </c:pt>
                <c:pt idx="1">
                  <c:v>100</c:v>
                </c:pt>
                <c:pt idx="2">
                  <c:v>500</c:v>
                </c:pt>
              </c:numCache>
            </c:numRef>
          </c:cat>
          <c:val>
            <c:numRef>
              <c:f>Sheet1!$G$6:$G$8</c:f>
              <c:numCache>
                <c:formatCode>0.00</c:formatCode>
                <c:ptCount val="3"/>
                <c:pt idx="0">
                  <c:v>3.2238975326220181</c:v>
                </c:pt>
                <c:pt idx="1">
                  <c:v>4.1922815163929856</c:v>
                </c:pt>
                <c:pt idx="2">
                  <c:v>7.5417565027872664</c:v>
                </c:pt>
              </c:numCache>
            </c:numRef>
          </c:val>
          <c:smooth val="0"/>
          <c:extLst>
            <c:ext xmlns:c16="http://schemas.microsoft.com/office/drawing/2014/chart" uri="{C3380CC4-5D6E-409C-BE32-E72D297353CC}">
              <c16:uniqueId val="{00000001-F747-BC49-9468-690295C38756}"/>
            </c:ext>
          </c:extLst>
        </c:ser>
        <c:dLbls>
          <c:showLegendKey val="0"/>
          <c:showVal val="0"/>
          <c:showCatName val="0"/>
          <c:showSerName val="0"/>
          <c:showPercent val="0"/>
          <c:showBubbleSize val="0"/>
        </c:dLbls>
        <c:marker val="1"/>
        <c:smooth val="0"/>
        <c:axId val="1458486048"/>
        <c:axId val="1458489808"/>
      </c:lineChart>
      <c:catAx>
        <c:axId val="14584860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Amazon Ember" charset="0"/>
                    <a:ea typeface="Amazon Ember" charset="0"/>
                    <a:cs typeface="Amazon Ember" charset="0"/>
                  </a:defRPr>
                </a:pPr>
                <a:r>
                  <a:rPr lang="en-US"/>
                  <a:t>Number of Clusters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mazon Ember" charset="0"/>
                  <a:ea typeface="Amazon Ember" charset="0"/>
                  <a:cs typeface="Amazon Ember"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mazon Ember" charset="0"/>
                <a:ea typeface="Amazon Ember" charset="0"/>
                <a:cs typeface="Amazon Ember" charset="0"/>
              </a:defRPr>
            </a:pPr>
            <a:endParaRPr lang="en-US"/>
          </a:p>
        </c:txPr>
        <c:crossAx val="1458489808"/>
        <c:crosses val="autoZero"/>
        <c:auto val="1"/>
        <c:lblAlgn val="ctr"/>
        <c:lblOffset val="100"/>
        <c:noMultiLvlLbl val="0"/>
      </c:catAx>
      <c:valAx>
        <c:axId val="1458489808"/>
        <c:scaling>
          <c:orientation val="minMax"/>
        </c:scaling>
        <c:delete val="0"/>
        <c:axPos val="l"/>
        <c:majorGridlines>
          <c:spPr>
            <a:ln w="9525" cap="flat" cmpd="sng" algn="ctr">
              <a:solidFill>
                <a:schemeClr val="tx1">
                  <a:alpha val="20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mazon Ember" charset="0"/>
                    <a:ea typeface="Amazon Ember" charset="0"/>
                    <a:cs typeface="Amazon Ember" charset="0"/>
                  </a:defRPr>
                </a:pPr>
                <a:r>
                  <a:rPr lang="en-US"/>
                  <a:t>Billable Time in Minutes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mazon Ember" charset="0"/>
                  <a:ea typeface="Amazon Ember" charset="0"/>
                  <a:cs typeface="Amazon Ember" charset="0"/>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mazon Ember" charset="0"/>
                <a:ea typeface="Amazon Ember" charset="0"/>
                <a:cs typeface="Amazon Ember" charset="0"/>
              </a:defRPr>
            </a:pPr>
            <a:endParaRPr lang="en-US"/>
          </a:p>
        </c:txPr>
        <c:crossAx val="1458486048"/>
        <c:crosses val="autoZero"/>
        <c:crossBetween val="between"/>
        <c:majorUnit val="1"/>
      </c:valAx>
      <c:spPr>
        <a:noFill/>
        <a:ln>
          <a:noFill/>
        </a:ln>
        <a:effectLst/>
      </c:spPr>
    </c:plotArea>
    <c:legend>
      <c:legendPos val="b"/>
      <c:layout>
        <c:manualLayout>
          <c:xMode val="edge"/>
          <c:yMode val="edge"/>
          <c:x val="0.37028858366260398"/>
          <c:y val="0.90133109190113503"/>
          <c:w val="0.36793359640837198"/>
          <c:h val="6.117751944412910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mazon Ember" charset="0"/>
              <a:ea typeface="Amazon Ember" charset="0"/>
              <a:cs typeface="Amazon Ember" charset="0"/>
            </a:defRPr>
          </a:pPr>
          <a:endParaRPr lang="en-US"/>
        </a:p>
      </c:txPr>
    </c:legend>
    <c:plotVisOnly val="1"/>
    <c:dispBlanksAs val="gap"/>
    <c:showDLblsOverMax val="0"/>
  </c:chart>
  <c:spPr>
    <a:noFill/>
    <a:ln>
      <a:noFill/>
    </a:ln>
    <a:effectLst/>
  </c:spPr>
  <c:txPr>
    <a:bodyPr/>
    <a:lstStyle/>
    <a:p>
      <a:pPr>
        <a:defRPr>
          <a:latin typeface="Amazon Ember" charset="0"/>
          <a:ea typeface="Amazon Ember" charset="0"/>
          <a:cs typeface="Amazon Ember" charset="0"/>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barChart>
        <c:barDir val="col"/>
        <c:grouping val="clustered"/>
        <c:varyColors val="0"/>
        <c:ser>
          <c:idx val="1"/>
          <c:order val="0"/>
          <c:tx>
            <c:strRef>
              <c:f>ease_throughput!$O$37</c:f>
              <c:strCache>
                <c:ptCount val="1"/>
                <c:pt idx="0">
                  <c:v>other</c:v>
                </c:pt>
              </c:strCache>
            </c:strRef>
          </c:tx>
          <c:spPr>
            <a:solidFill>
              <a:schemeClr val="accent2"/>
            </a:solidFill>
            <a:ln>
              <a:noFill/>
            </a:ln>
            <a:effectLst/>
          </c:spPr>
          <c:invertIfNegative val="0"/>
          <c:cat>
            <c:numRef>
              <c:f>ease_throughput!$M$38:$M$40</c:f>
              <c:numCache>
                <c:formatCode>General</c:formatCode>
                <c:ptCount val="3"/>
                <c:pt idx="0">
                  <c:v>8</c:v>
                </c:pt>
                <c:pt idx="1">
                  <c:v>10</c:v>
                </c:pt>
                <c:pt idx="2">
                  <c:v>20</c:v>
                </c:pt>
              </c:numCache>
            </c:numRef>
          </c:cat>
          <c:val>
            <c:numRef>
              <c:f>ease_throughput!$O$38:$O$40</c:f>
              <c:numCache>
                <c:formatCode>0.00</c:formatCode>
                <c:ptCount val="3"/>
                <c:pt idx="0">
                  <c:v>7.8209697709999917</c:v>
                </c:pt>
                <c:pt idx="1">
                  <c:v>7.1588309819999916</c:v>
                </c:pt>
                <c:pt idx="2">
                  <c:v>6.4626927060000003</c:v>
                </c:pt>
              </c:numCache>
            </c:numRef>
          </c:val>
          <c:extLst>
            <c:ext xmlns:c16="http://schemas.microsoft.com/office/drawing/2014/chart" uri="{C3380CC4-5D6E-409C-BE32-E72D297353CC}">
              <c16:uniqueId val="{00000000-E94B-EF4B-8E4E-E1875EAF904C}"/>
            </c:ext>
          </c:extLst>
        </c:ser>
        <c:ser>
          <c:idx val="2"/>
          <c:order val="1"/>
          <c:tx>
            <c:strRef>
              <c:f>ease_throughput!$P$37</c:f>
              <c:strCache>
                <c:ptCount val="1"/>
                <c:pt idx="0">
                  <c:v>sagemaker-deterministic</c:v>
                </c:pt>
              </c:strCache>
            </c:strRef>
          </c:tx>
          <c:spPr>
            <a:solidFill>
              <a:schemeClr val="accent1"/>
            </a:solidFill>
            <a:ln>
              <a:noFill/>
            </a:ln>
            <a:effectLst/>
          </c:spPr>
          <c:invertIfNegative val="0"/>
          <c:cat>
            <c:numRef>
              <c:f>ease_throughput!$M$38:$M$40</c:f>
              <c:numCache>
                <c:formatCode>General</c:formatCode>
                <c:ptCount val="3"/>
                <c:pt idx="0">
                  <c:v>8</c:v>
                </c:pt>
                <c:pt idx="1">
                  <c:v>10</c:v>
                </c:pt>
                <c:pt idx="2">
                  <c:v>20</c:v>
                </c:pt>
              </c:numCache>
            </c:numRef>
          </c:cat>
          <c:val>
            <c:numRef>
              <c:f>ease_throughput!$P$38:$P$40</c:f>
              <c:numCache>
                <c:formatCode>0.00</c:formatCode>
                <c:ptCount val="3"/>
                <c:pt idx="0">
                  <c:v>64.08</c:v>
                </c:pt>
                <c:pt idx="1">
                  <c:v>60.96</c:v>
                </c:pt>
                <c:pt idx="2">
                  <c:v>53.01</c:v>
                </c:pt>
              </c:numCache>
            </c:numRef>
          </c:val>
          <c:extLst>
            <c:ext xmlns:c16="http://schemas.microsoft.com/office/drawing/2014/chart" uri="{C3380CC4-5D6E-409C-BE32-E72D297353CC}">
              <c16:uniqueId val="{00000001-E94B-EF4B-8E4E-E1875EAF904C}"/>
            </c:ext>
          </c:extLst>
        </c:ser>
        <c:ser>
          <c:idx val="3"/>
          <c:order val="2"/>
          <c:tx>
            <c:strRef>
              <c:f>ease_throughput!$Q$37</c:f>
              <c:strCache>
                <c:ptCount val="1"/>
                <c:pt idx="0">
                  <c:v>sagemaker-randomized</c:v>
                </c:pt>
              </c:strCache>
            </c:strRef>
          </c:tx>
          <c:spPr>
            <a:solidFill>
              <a:schemeClr val="accent3"/>
            </a:solidFill>
            <a:ln>
              <a:noFill/>
            </a:ln>
            <a:effectLst/>
          </c:spPr>
          <c:invertIfNegative val="0"/>
          <c:cat>
            <c:numRef>
              <c:f>ease_throughput!$M$38:$M$40</c:f>
              <c:numCache>
                <c:formatCode>General</c:formatCode>
                <c:ptCount val="3"/>
                <c:pt idx="0">
                  <c:v>8</c:v>
                </c:pt>
                <c:pt idx="1">
                  <c:v>10</c:v>
                </c:pt>
                <c:pt idx="2">
                  <c:v>20</c:v>
                </c:pt>
              </c:numCache>
            </c:numRef>
          </c:cat>
          <c:val>
            <c:numRef>
              <c:f>ease_throughput!$Q$38:$Q$40</c:f>
              <c:numCache>
                <c:formatCode>0.00</c:formatCode>
                <c:ptCount val="3"/>
                <c:pt idx="0">
                  <c:v>102.75</c:v>
                </c:pt>
                <c:pt idx="1">
                  <c:v>102.42</c:v>
                </c:pt>
                <c:pt idx="2">
                  <c:v>102.09</c:v>
                </c:pt>
              </c:numCache>
            </c:numRef>
          </c:val>
          <c:extLst>
            <c:ext xmlns:c16="http://schemas.microsoft.com/office/drawing/2014/chart" uri="{C3380CC4-5D6E-409C-BE32-E72D297353CC}">
              <c16:uniqueId val="{00000002-E94B-EF4B-8E4E-E1875EAF904C}"/>
            </c:ext>
          </c:extLst>
        </c:ser>
        <c:dLbls>
          <c:showLegendKey val="0"/>
          <c:showVal val="0"/>
          <c:showCatName val="0"/>
          <c:showSerName val="0"/>
          <c:showPercent val="0"/>
          <c:showBubbleSize val="0"/>
        </c:dLbls>
        <c:gapWidth val="219"/>
        <c:overlap val="-27"/>
        <c:axId val="1539080032"/>
        <c:axId val="1539084064"/>
      </c:barChart>
      <c:catAx>
        <c:axId val="15390800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Amazon Ember" charset="0"/>
                    <a:ea typeface="Amazon Ember" charset="0"/>
                    <a:cs typeface="Amazon Ember" charset="0"/>
                  </a:defRPr>
                </a:pPr>
                <a:r>
                  <a:rPr lang="en-US"/>
                  <a:t>Number of Machines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mazon Ember" charset="0"/>
                  <a:ea typeface="Amazon Ember" charset="0"/>
                  <a:cs typeface="Amazon Ember"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mazon Ember" charset="0"/>
                <a:ea typeface="Amazon Ember" charset="0"/>
                <a:cs typeface="Amazon Ember" charset="0"/>
              </a:defRPr>
            </a:pPr>
            <a:endParaRPr lang="en-US"/>
          </a:p>
        </c:txPr>
        <c:crossAx val="1539084064"/>
        <c:crosses val="autoZero"/>
        <c:auto val="1"/>
        <c:lblAlgn val="ctr"/>
        <c:lblOffset val="100"/>
        <c:noMultiLvlLbl val="0"/>
      </c:catAx>
      <c:valAx>
        <c:axId val="1539084064"/>
        <c:scaling>
          <c:orientation val="minMax"/>
        </c:scaling>
        <c:delete val="0"/>
        <c:axPos val="l"/>
        <c:majorGridlines>
          <c:spPr>
            <a:ln w="9525" cap="flat" cmpd="sng" algn="ctr">
              <a:solidFill>
                <a:schemeClr val="tx1">
                  <a:alpha val="20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mazon Ember" charset="0"/>
                    <a:ea typeface="Amazon Ember" charset="0"/>
                    <a:cs typeface="Amazon Ember" charset="0"/>
                  </a:defRPr>
                </a:pPr>
                <a:r>
                  <a:rPr lang="en-US"/>
                  <a:t>Mb/Sec/Machine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mazon Ember" charset="0"/>
                  <a:ea typeface="Amazon Ember" charset="0"/>
                  <a:cs typeface="Amazon Ember" charset="0"/>
                </a:defRPr>
              </a:pPr>
              <a:endParaRPr lang="en-US"/>
            </a:p>
          </c:txPr>
        </c:title>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mazon Ember" charset="0"/>
                <a:ea typeface="Amazon Ember" charset="0"/>
                <a:cs typeface="Amazon Ember" charset="0"/>
              </a:defRPr>
            </a:pPr>
            <a:endParaRPr lang="en-US"/>
          </a:p>
        </c:txPr>
        <c:crossAx val="1539080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mazon Ember" charset="0"/>
              <a:ea typeface="Amazon Ember" charset="0"/>
              <a:cs typeface="Amazon Ember" charset="0"/>
            </a:defRPr>
          </a:pPr>
          <a:endParaRPr lang="en-US"/>
        </a:p>
      </c:txPr>
    </c:legend>
    <c:plotVisOnly val="1"/>
    <c:dispBlanksAs val="gap"/>
    <c:showDLblsOverMax val="0"/>
  </c:chart>
  <c:spPr>
    <a:noFill/>
    <a:ln>
      <a:noFill/>
    </a:ln>
    <a:effectLst/>
  </c:spPr>
  <c:txPr>
    <a:bodyPr/>
    <a:lstStyle/>
    <a:p>
      <a:pPr>
        <a:defRPr>
          <a:latin typeface="Amazon Ember" charset="0"/>
          <a:ea typeface="Amazon Ember" charset="0"/>
          <a:cs typeface="Amazon Ember" charset="0"/>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0"/>
    <c:plotArea>
      <c:layout/>
      <c:scatterChart>
        <c:scatterStyle val="smoothMarker"/>
        <c:varyColors val="0"/>
        <c:ser>
          <c:idx val="2"/>
          <c:order val="0"/>
          <c:tx>
            <c:v>other</c:v>
          </c:tx>
          <c:spPr>
            <a:ln w="38100" cap="rnd">
              <a:solidFill>
                <a:schemeClr val="accent2"/>
              </a:solidFill>
              <a:round/>
            </a:ln>
            <a:effectLst/>
          </c:spPr>
          <c:marker>
            <c:symbol val="circle"/>
            <c:size val="5"/>
            <c:spPr>
              <a:solidFill>
                <a:schemeClr val="accent2"/>
              </a:solidFill>
              <a:ln w="9525">
                <a:solidFill>
                  <a:schemeClr val="accent2"/>
                </a:solidFill>
              </a:ln>
              <a:effectLst/>
            </c:spPr>
          </c:marker>
          <c:xVal>
            <c:numRef>
              <c:f>cost_vs_time!$W$62:$W$64</c:f>
              <c:numCache>
                <c:formatCode>General</c:formatCode>
                <c:ptCount val="3"/>
                <c:pt idx="0">
                  <c:v>19.995674216666661</c:v>
                </c:pt>
                <c:pt idx="1">
                  <c:v>19.995674216666661</c:v>
                </c:pt>
                <c:pt idx="2">
                  <c:v>41.083030066666559</c:v>
                </c:pt>
              </c:numCache>
            </c:numRef>
          </c:xVal>
          <c:yVal>
            <c:numRef>
              <c:f>cost_vs_time!$X$62:$X$64</c:f>
              <c:numCache>
                <c:formatCode>General</c:formatCode>
                <c:ptCount val="3"/>
                <c:pt idx="0">
                  <c:v>4.6656573172222107</c:v>
                </c:pt>
                <c:pt idx="1">
                  <c:v>4.1890712033333317</c:v>
                </c:pt>
                <c:pt idx="2">
                  <c:v>3.834416139555552</c:v>
                </c:pt>
              </c:numCache>
            </c:numRef>
          </c:yVal>
          <c:smooth val="1"/>
          <c:extLst>
            <c:ext xmlns:c16="http://schemas.microsoft.com/office/drawing/2014/chart" uri="{C3380CC4-5D6E-409C-BE32-E72D297353CC}">
              <c16:uniqueId val="{00000000-6B9C-8D45-96BC-22105D812284}"/>
            </c:ext>
          </c:extLst>
        </c:ser>
        <c:ser>
          <c:idx val="0"/>
          <c:order val="1"/>
          <c:tx>
            <c:strRef>
              <c:f>cost_vs_time!$U$61</c:f>
              <c:strCache>
                <c:ptCount val="1"/>
                <c:pt idx="0">
                  <c:v>sagemaker-deterministic</c:v>
                </c:pt>
              </c:strCache>
            </c:strRef>
          </c:tx>
          <c:spPr>
            <a:ln w="38100" cap="rnd">
              <a:solidFill>
                <a:schemeClr val="accent1"/>
              </a:solidFill>
              <a:round/>
            </a:ln>
            <a:effectLst/>
          </c:spPr>
          <c:marker>
            <c:symbol val="circle"/>
            <c:size val="5"/>
            <c:spPr>
              <a:solidFill>
                <a:schemeClr val="accent1"/>
              </a:solidFill>
              <a:ln w="9525">
                <a:solidFill>
                  <a:schemeClr val="accent1"/>
                </a:solidFill>
              </a:ln>
              <a:effectLst/>
            </c:spPr>
          </c:marker>
          <c:xVal>
            <c:numRef>
              <c:f>cost_vs_time!$T$62:$T$65</c:f>
              <c:numCache>
                <c:formatCode>General</c:formatCode>
                <c:ptCount val="4"/>
                <c:pt idx="0">
                  <c:v>1.2333333333333329</c:v>
                </c:pt>
                <c:pt idx="1">
                  <c:v>1.6333333333333331</c:v>
                </c:pt>
                <c:pt idx="2">
                  <c:v>2</c:v>
                </c:pt>
                <c:pt idx="3">
                  <c:v>2.9</c:v>
                </c:pt>
              </c:numCache>
            </c:numRef>
          </c:xVal>
          <c:yVal>
            <c:numRef>
              <c:f>cost_vs_time!$U$62:$U$65</c:f>
              <c:numCache>
                <c:formatCode>General</c:formatCode>
                <c:ptCount val="4"/>
                <c:pt idx="0">
                  <c:v>0.40288888888888902</c:v>
                </c:pt>
                <c:pt idx="1">
                  <c:v>0.21342222222222201</c:v>
                </c:pt>
                <c:pt idx="2">
                  <c:v>0.32666666666666699</c:v>
                </c:pt>
                <c:pt idx="3">
                  <c:v>0.18946666666666701</c:v>
                </c:pt>
              </c:numCache>
            </c:numRef>
          </c:yVal>
          <c:smooth val="1"/>
          <c:extLst>
            <c:ext xmlns:c16="http://schemas.microsoft.com/office/drawing/2014/chart" uri="{C3380CC4-5D6E-409C-BE32-E72D297353CC}">
              <c16:uniqueId val="{00000001-6B9C-8D45-96BC-22105D812284}"/>
            </c:ext>
          </c:extLst>
        </c:ser>
        <c:ser>
          <c:idx val="1"/>
          <c:order val="2"/>
          <c:tx>
            <c:v>sagemaker-randomized</c:v>
          </c:tx>
          <c:spPr>
            <a:ln w="38100" cap="rnd">
              <a:solidFill>
                <a:schemeClr val="accent3"/>
              </a:solidFill>
              <a:round/>
            </a:ln>
            <a:effectLst/>
          </c:spPr>
          <c:marker>
            <c:symbol val="circle"/>
            <c:size val="5"/>
            <c:spPr>
              <a:solidFill>
                <a:schemeClr val="accent3"/>
              </a:solidFill>
              <a:ln w="9525">
                <a:solidFill>
                  <a:schemeClr val="accent3"/>
                </a:solidFill>
              </a:ln>
              <a:effectLst/>
            </c:spPr>
          </c:marker>
          <c:xVal>
            <c:numRef>
              <c:f>cost_vs_time!$Q$62:$Q$64</c:f>
              <c:numCache>
                <c:formatCode>General</c:formatCode>
                <c:ptCount val="3"/>
                <c:pt idx="0">
                  <c:v>0.8</c:v>
                </c:pt>
                <c:pt idx="1">
                  <c:v>1.6</c:v>
                </c:pt>
                <c:pt idx="2">
                  <c:v>1.783333333333333</c:v>
                </c:pt>
              </c:numCache>
            </c:numRef>
          </c:xVal>
          <c:yVal>
            <c:numRef>
              <c:f>cost_vs_time!$R$62:$R$64</c:f>
              <c:numCache>
                <c:formatCode>General</c:formatCode>
                <c:ptCount val="3"/>
                <c:pt idx="0">
                  <c:v>0.26133333333333297</c:v>
                </c:pt>
                <c:pt idx="1">
                  <c:v>0.20906666666666701</c:v>
                </c:pt>
                <c:pt idx="2">
                  <c:v>0.116511111111111</c:v>
                </c:pt>
              </c:numCache>
            </c:numRef>
          </c:yVal>
          <c:smooth val="1"/>
          <c:extLst>
            <c:ext xmlns:c16="http://schemas.microsoft.com/office/drawing/2014/chart" uri="{C3380CC4-5D6E-409C-BE32-E72D297353CC}">
              <c16:uniqueId val="{00000002-6B9C-8D45-96BC-22105D812284}"/>
            </c:ext>
          </c:extLst>
        </c:ser>
        <c:dLbls>
          <c:showLegendKey val="0"/>
          <c:showVal val="0"/>
          <c:showCatName val="0"/>
          <c:showSerName val="0"/>
          <c:showPercent val="0"/>
          <c:showBubbleSize val="0"/>
        </c:dLbls>
        <c:axId val="1539108096"/>
        <c:axId val="1539111856"/>
      </c:scatterChart>
      <c:valAx>
        <c:axId val="1539108096"/>
        <c:scaling>
          <c:orientation val="minMax"/>
        </c:scaling>
        <c:delete val="0"/>
        <c:axPos val="b"/>
        <c:majorGridlines>
          <c:spPr>
            <a:ln w="9525" cap="flat" cmpd="sng" algn="ctr">
              <a:solidFill>
                <a:schemeClr val="tx1">
                  <a:alpha val="20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Billable time in Minutes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9111856"/>
        <c:crosses val="autoZero"/>
        <c:crossBetween val="midCat"/>
      </c:valAx>
      <c:valAx>
        <c:axId val="1539111856"/>
        <c:scaling>
          <c:orientation val="minMax"/>
        </c:scaling>
        <c:delete val="0"/>
        <c:axPos val="l"/>
        <c:majorGridlines>
          <c:spPr>
            <a:ln w="9525" cap="flat" cmpd="sng" algn="ctr">
              <a:solidFill>
                <a:schemeClr val="tx1">
                  <a:alpha val="20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Cost in Dollars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9108096"/>
        <c:crosses val="autoZero"/>
        <c:crossBetween val="midCat"/>
      </c:valAx>
      <c:spPr>
        <a:noFill/>
        <a:ln>
          <a:noFill/>
        </a:ln>
        <a:effectLst/>
      </c:spPr>
    </c:plotArea>
    <c:legend>
      <c:legendPos val="b"/>
      <c:layout>
        <c:manualLayout>
          <c:xMode val="edge"/>
          <c:yMode val="edge"/>
          <c:x val="7.4999999999999997E-2"/>
          <c:y val="0.83356700204141099"/>
          <c:w val="0.9"/>
          <c:h val="0.135949494715302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scatterChart>
        <c:scatterStyle val="smoothMarker"/>
        <c:varyColors val="0"/>
        <c:ser>
          <c:idx val="0"/>
          <c:order val="0"/>
          <c:tx>
            <c:strRef>
              <c:f>'2017-10-26'!$A$14</c:f>
              <c:strCache>
                <c:ptCount val="1"/>
                <c:pt idx="0">
                  <c:v>Cost</c:v>
                </c:pt>
              </c:strCache>
            </c:strRef>
          </c:tx>
          <c:spPr>
            <a:ln w="38100" cap="rnd">
              <a:solidFill>
                <a:schemeClr val="accent1"/>
              </a:solidFill>
              <a:round/>
            </a:ln>
            <a:effectLst/>
          </c:spPr>
          <c:marker>
            <c:symbol val="circle"/>
            <c:size val="9"/>
            <c:spPr>
              <a:solidFill>
                <a:schemeClr val="accent1"/>
              </a:solidFill>
              <a:ln w="9525">
                <a:solidFill>
                  <a:schemeClr val="accent1"/>
                </a:solidFill>
              </a:ln>
              <a:effectLst/>
            </c:spPr>
          </c:marker>
          <c:dLbls>
            <c:delete val="1"/>
          </c:dLbls>
          <c:xVal>
            <c:numRef>
              <c:f>'2017-10-26'!$B$5:$F$5</c:f>
              <c:numCache>
                <c:formatCode>General</c:formatCode>
                <c:ptCount val="5"/>
                <c:pt idx="0">
                  <c:v>7.7112444444444481</c:v>
                </c:pt>
                <c:pt idx="1">
                  <c:v>3.8706522222222222</c:v>
                </c:pt>
                <c:pt idx="2">
                  <c:v>2.6221058333333329</c:v>
                </c:pt>
                <c:pt idx="3">
                  <c:v>1.971813333333333</c:v>
                </c:pt>
                <c:pt idx="4">
                  <c:v>1.596084444444444</c:v>
                </c:pt>
              </c:numCache>
            </c:numRef>
          </c:xVal>
          <c:yVal>
            <c:numRef>
              <c:f>'2017-10-26'!$B$14:$F$14</c:f>
              <c:numCache>
                <c:formatCode>_("$"* #,##0.00_);_("$"* \(#,##0.00\);_("$"* "-"??_);_(@_)</c:formatCode>
                <c:ptCount val="5"/>
                <c:pt idx="0">
                  <c:v>86.365937777777546</c:v>
                </c:pt>
                <c:pt idx="1">
                  <c:v>86.702609777777766</c:v>
                </c:pt>
                <c:pt idx="2">
                  <c:v>88.102755999999658</c:v>
                </c:pt>
                <c:pt idx="3">
                  <c:v>88.337237333333277</c:v>
                </c:pt>
                <c:pt idx="4">
                  <c:v>89.380728888888541</c:v>
                </c:pt>
              </c:numCache>
            </c:numRef>
          </c:yVal>
          <c:smooth val="1"/>
          <c:extLst>
            <c:ext xmlns:c16="http://schemas.microsoft.com/office/drawing/2014/chart" uri="{C3380CC4-5D6E-409C-BE32-E72D297353CC}">
              <c16:uniqueId val="{00000000-99BD-3C45-A94C-D318A413D880}"/>
            </c:ext>
          </c:extLst>
        </c:ser>
        <c:dLbls>
          <c:dLblPos val="b"/>
          <c:showLegendKey val="0"/>
          <c:showVal val="1"/>
          <c:showCatName val="0"/>
          <c:showSerName val="0"/>
          <c:showPercent val="0"/>
          <c:showBubbleSize val="0"/>
        </c:dLbls>
        <c:axId val="1538984864"/>
        <c:axId val="1538987984"/>
      </c:scatterChart>
      <c:valAx>
        <c:axId val="1538984864"/>
        <c:scaling>
          <c:orientation val="minMax"/>
          <c:max val="8"/>
          <c:min val="1"/>
        </c:scaling>
        <c:delete val="0"/>
        <c:axPos val="b"/>
        <c:majorGridlines>
          <c:spPr>
            <a:ln w="9525" cap="flat" cmpd="sng" algn="ctr">
              <a:solidFill>
                <a:schemeClr val="tx1">
                  <a:lumMod val="85000"/>
                  <a:alpha val="20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Amazon Ember" charset="0"/>
                    <a:ea typeface="Amazon Ember" charset="0"/>
                    <a:cs typeface="Amazon Ember" charset="0"/>
                  </a:defRPr>
                </a:pPr>
                <a:r>
                  <a:rPr lang="en-US"/>
                  <a:t>Billable Time in Hours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mazon Ember" charset="0"/>
                  <a:ea typeface="Amazon Ember" charset="0"/>
                  <a:cs typeface="Amazon Ember" charset="0"/>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mazon Ember" charset="0"/>
                <a:ea typeface="Amazon Ember" charset="0"/>
                <a:cs typeface="Amazon Ember" charset="0"/>
              </a:defRPr>
            </a:pPr>
            <a:endParaRPr lang="en-US"/>
          </a:p>
        </c:txPr>
        <c:crossAx val="1538987984"/>
        <c:crosses val="autoZero"/>
        <c:crossBetween val="midCat"/>
      </c:valAx>
      <c:valAx>
        <c:axId val="1538987984"/>
        <c:scaling>
          <c:orientation val="minMax"/>
          <c:max val="200"/>
          <c:min val="0"/>
        </c:scaling>
        <c:delete val="0"/>
        <c:axPos val="l"/>
        <c:majorGridlines>
          <c:spPr>
            <a:ln w="9525" cap="flat" cmpd="sng" algn="ctr">
              <a:solidFill>
                <a:schemeClr val="tx1">
                  <a:lumMod val="85000"/>
                  <a:alpha val="20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mazon Ember" charset="0"/>
                    <a:ea typeface="Amazon Ember" charset="0"/>
                    <a:cs typeface="Amazon Ember" charset="0"/>
                  </a:defRPr>
                </a:pPr>
                <a:r>
                  <a:rPr lang="en-US"/>
                  <a:t>Cost in Dollars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mazon Ember" charset="0"/>
                  <a:ea typeface="Amazon Ember" charset="0"/>
                  <a:cs typeface="Amazon Ember" charset="0"/>
                </a:defRPr>
              </a:pPr>
              <a:endParaRPr lang="en-US"/>
            </a:p>
          </c:txPr>
        </c:title>
        <c:numFmt formatCode="_(&quot;$&quot;* #,##0.00_);_(&quot;$&quot;* \(#,##0.00\);_(&quot;$&quot;* &quot;-&quot;??_);_(@_)"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mazon Ember" charset="0"/>
                <a:ea typeface="Amazon Ember" charset="0"/>
                <a:cs typeface="Amazon Ember" charset="0"/>
              </a:defRPr>
            </a:pPr>
            <a:endParaRPr lang="en-US"/>
          </a:p>
        </c:txPr>
        <c:crossAx val="1538984864"/>
        <c:crosses val="autoZero"/>
        <c:crossBetween val="midCat"/>
      </c:valAx>
      <c:spPr>
        <a:noFill/>
        <a:ln>
          <a:noFill/>
        </a:ln>
        <a:effectLst/>
      </c:spPr>
    </c:plotArea>
    <c:plotVisOnly val="1"/>
    <c:dispBlanksAs val="gap"/>
    <c:showDLblsOverMax val="0"/>
  </c:chart>
  <c:spPr>
    <a:noFill/>
    <a:ln>
      <a:noFill/>
    </a:ln>
    <a:effectLst/>
  </c:spPr>
  <c:txPr>
    <a:bodyPr/>
    <a:lstStyle/>
    <a:p>
      <a:pPr>
        <a:defRPr>
          <a:latin typeface="Amazon Ember" charset="0"/>
          <a:ea typeface="Amazon Ember" charset="0"/>
          <a:cs typeface="Amazon Ember" charset="0"/>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circle"/>
            <c:size val="5"/>
            <c:spPr>
              <a:solidFill>
                <a:schemeClr val="accent1"/>
              </a:solidFill>
              <a:ln w="9525">
                <a:solidFill>
                  <a:schemeClr val="accent1"/>
                </a:solidFill>
              </a:ln>
              <a:effectLst/>
            </c:spPr>
          </c:marker>
          <c:xVal>
            <c:numRef>
              <c:f>Sheet1!$A$4:$A$6</c:f>
              <c:numCache>
                <c:formatCode>General</c:formatCode>
                <c:ptCount val="3"/>
                <c:pt idx="0">
                  <c:v>1</c:v>
                </c:pt>
                <c:pt idx="1">
                  <c:v>2</c:v>
                </c:pt>
                <c:pt idx="2">
                  <c:v>4</c:v>
                </c:pt>
              </c:numCache>
            </c:numRef>
          </c:xVal>
          <c:yVal>
            <c:numRef>
              <c:f>Sheet1!$B$4:$B$6</c:f>
              <c:numCache>
                <c:formatCode>General</c:formatCode>
                <c:ptCount val="3"/>
                <c:pt idx="0">
                  <c:v>1</c:v>
                </c:pt>
                <c:pt idx="1">
                  <c:v>1.81</c:v>
                </c:pt>
                <c:pt idx="2">
                  <c:v>2.99</c:v>
                </c:pt>
              </c:numCache>
            </c:numRef>
          </c:yVal>
          <c:smooth val="1"/>
          <c:extLst>
            <c:ext xmlns:c16="http://schemas.microsoft.com/office/drawing/2014/chart" uri="{C3380CC4-5D6E-409C-BE32-E72D297353CC}">
              <c16:uniqueId val="{00000000-0AF6-AC4B-BEF6-D970A80CA10F}"/>
            </c:ext>
          </c:extLst>
        </c:ser>
        <c:dLbls>
          <c:showLegendKey val="0"/>
          <c:showVal val="0"/>
          <c:showCatName val="0"/>
          <c:showSerName val="0"/>
          <c:showPercent val="0"/>
          <c:showBubbleSize val="0"/>
        </c:dLbls>
        <c:axId val="1458496960"/>
        <c:axId val="1458499664"/>
      </c:scatterChart>
      <c:valAx>
        <c:axId val="1458496960"/>
        <c:scaling>
          <c:orientation val="minMax"/>
          <c:min val="0"/>
        </c:scaling>
        <c:delete val="0"/>
        <c:axPos val="b"/>
        <c:majorGridlines>
          <c:spPr>
            <a:ln w="9525" cap="flat" cmpd="sng" algn="ctr">
              <a:solidFill>
                <a:schemeClr val="tx1">
                  <a:alpha val="20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Number of Machines (P2)</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8499664"/>
        <c:crosses val="autoZero"/>
        <c:crossBetween val="midCat"/>
        <c:majorUnit val="1"/>
        <c:minorUnit val="0.5"/>
      </c:valAx>
      <c:valAx>
        <c:axId val="1458499664"/>
        <c:scaling>
          <c:orientation val="minMax"/>
        </c:scaling>
        <c:delete val="0"/>
        <c:axPos val="l"/>
        <c:majorGridlines>
          <c:spPr>
            <a:ln w="9525" cap="flat" cmpd="sng" algn="ctr">
              <a:solidFill>
                <a:schemeClr val="tx1">
                  <a:alpha val="20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Speedup</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8496960"/>
        <c:crossesAt val="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0"/>
    <c:plotArea>
      <c:layout>
        <c:manualLayout>
          <c:layoutTarget val="inner"/>
          <c:xMode val="edge"/>
          <c:yMode val="edge"/>
          <c:x val="0.11660731338911"/>
          <c:y val="5.07666502159351E-2"/>
          <c:w val="0.81813090441459002"/>
          <c:h val="0.66699045396331902"/>
        </c:manualLayout>
      </c:layout>
      <c:scatterChart>
        <c:scatterStyle val="smoothMarker"/>
        <c:varyColors val="0"/>
        <c:ser>
          <c:idx val="0"/>
          <c:order val="0"/>
          <c:tx>
            <c:v>NTM</c:v>
          </c:tx>
          <c:spPr>
            <a:ln w="38100" cap="rnd">
              <a:solidFill>
                <a:schemeClr val="accent1"/>
              </a:solidFill>
              <a:round/>
            </a:ln>
            <a:effectLst/>
          </c:spPr>
          <c:marker>
            <c:symbol val="circle"/>
            <c:size val="5"/>
            <c:spPr>
              <a:solidFill>
                <a:schemeClr val="accent1"/>
              </a:solidFill>
              <a:ln w="9525">
                <a:solidFill>
                  <a:schemeClr val="accent1"/>
                </a:solidFill>
              </a:ln>
              <a:effectLst/>
            </c:spPr>
          </c:marker>
          <c:xVal>
            <c:numRef>
              <c:f>NVDM_NYT!$B$4:$B$11</c:f>
              <c:numCache>
                <c:formatCode>General</c:formatCode>
                <c:ptCount val="8"/>
                <c:pt idx="0">
                  <c:v>5</c:v>
                </c:pt>
                <c:pt idx="1">
                  <c:v>10</c:v>
                </c:pt>
                <c:pt idx="2">
                  <c:v>15</c:v>
                </c:pt>
                <c:pt idx="3">
                  <c:v>20</c:v>
                </c:pt>
                <c:pt idx="4">
                  <c:v>25</c:v>
                </c:pt>
                <c:pt idx="5">
                  <c:v>50</c:v>
                </c:pt>
                <c:pt idx="6">
                  <c:v>100</c:v>
                </c:pt>
                <c:pt idx="7">
                  <c:v>200</c:v>
                </c:pt>
              </c:numCache>
            </c:numRef>
          </c:xVal>
          <c:yVal>
            <c:numRef>
              <c:f>NVDM_NYT!$E$4:$E$11</c:f>
              <c:numCache>
                <c:formatCode>General</c:formatCode>
                <c:ptCount val="8"/>
                <c:pt idx="0">
                  <c:v>10894.354518930561</c:v>
                </c:pt>
                <c:pt idx="1">
                  <c:v>6124.1790881126826</c:v>
                </c:pt>
                <c:pt idx="2">
                  <c:v>5879.9291999773313</c:v>
                </c:pt>
                <c:pt idx="3">
                  <c:v>5447.434266401322</c:v>
                </c:pt>
                <c:pt idx="4">
                  <c:v>5244.8399206874501</c:v>
                </c:pt>
                <c:pt idx="5">
                  <c:v>4699.446430421176</c:v>
                </c:pt>
                <c:pt idx="6">
                  <c:v>4291.5360437806257</c:v>
                </c:pt>
                <c:pt idx="7">
                  <c:v>4241.7156465322723</c:v>
                </c:pt>
              </c:numCache>
            </c:numRef>
          </c:yVal>
          <c:smooth val="1"/>
          <c:extLst>
            <c:ext xmlns:c16="http://schemas.microsoft.com/office/drawing/2014/chart" uri="{C3380CC4-5D6E-409C-BE32-E72D297353CC}">
              <c16:uniqueId val="{00000000-5423-4543-8110-B3C4149B0507}"/>
            </c:ext>
          </c:extLst>
        </c:ser>
        <c:ser>
          <c:idx val="1"/>
          <c:order val="1"/>
          <c:tx>
            <c:v>Other</c:v>
          </c:tx>
          <c:spPr>
            <a:ln w="38100" cap="rnd">
              <a:solidFill>
                <a:schemeClr val="accent2"/>
              </a:solidFill>
              <a:round/>
            </a:ln>
            <a:effectLst/>
          </c:spPr>
          <c:marker>
            <c:symbol val="circle"/>
            <c:size val="5"/>
            <c:spPr>
              <a:solidFill>
                <a:schemeClr val="accent2"/>
              </a:solidFill>
              <a:ln w="9525">
                <a:solidFill>
                  <a:schemeClr val="accent2"/>
                </a:solidFill>
              </a:ln>
              <a:effectLst/>
            </c:spPr>
          </c:marker>
          <c:xVal>
            <c:numRef>
              <c:f>NVDM_NYT!$B$4:$B$11</c:f>
              <c:numCache>
                <c:formatCode>General</c:formatCode>
                <c:ptCount val="8"/>
                <c:pt idx="0">
                  <c:v>5</c:v>
                </c:pt>
                <c:pt idx="1">
                  <c:v>10</c:v>
                </c:pt>
                <c:pt idx="2">
                  <c:v>15</c:v>
                </c:pt>
                <c:pt idx="3">
                  <c:v>20</c:v>
                </c:pt>
                <c:pt idx="4">
                  <c:v>25</c:v>
                </c:pt>
                <c:pt idx="5">
                  <c:v>50</c:v>
                </c:pt>
                <c:pt idx="6">
                  <c:v>100</c:v>
                </c:pt>
                <c:pt idx="7">
                  <c:v>200</c:v>
                </c:pt>
              </c:numCache>
            </c:numRef>
          </c:xVal>
          <c:yVal>
            <c:numRef>
              <c:f>NVDM_NYT!$H$4:$H$11</c:f>
              <c:numCache>
                <c:formatCode>General</c:formatCode>
                <c:ptCount val="8"/>
                <c:pt idx="0">
                  <c:v>7707.8918611085119</c:v>
                </c:pt>
                <c:pt idx="1">
                  <c:v>6768.264625269172</c:v>
                </c:pt>
                <c:pt idx="2">
                  <c:v>6634.2440062778896</c:v>
                </c:pt>
                <c:pt idx="3">
                  <c:v>6502.8771733468666</c:v>
                </c:pt>
                <c:pt idx="4">
                  <c:v>6310.6881080890244</c:v>
                </c:pt>
                <c:pt idx="5">
                  <c:v>6185.7281112015808</c:v>
                </c:pt>
                <c:pt idx="6">
                  <c:v>6002.9122172610168</c:v>
                </c:pt>
                <c:pt idx="7">
                  <c:v>5710.1467337535096</c:v>
                </c:pt>
              </c:numCache>
            </c:numRef>
          </c:yVal>
          <c:smooth val="1"/>
          <c:extLst>
            <c:ext xmlns:c16="http://schemas.microsoft.com/office/drawing/2014/chart" uri="{C3380CC4-5D6E-409C-BE32-E72D297353CC}">
              <c16:uniqueId val="{00000001-5423-4543-8110-B3C4149B0507}"/>
            </c:ext>
          </c:extLst>
        </c:ser>
        <c:dLbls>
          <c:showLegendKey val="0"/>
          <c:showVal val="0"/>
          <c:showCatName val="0"/>
          <c:showSerName val="0"/>
          <c:showPercent val="0"/>
          <c:showBubbleSize val="0"/>
        </c:dLbls>
        <c:axId val="1540375680"/>
        <c:axId val="1539470960"/>
      </c:scatterChart>
      <c:valAx>
        <c:axId val="1540375680"/>
        <c:scaling>
          <c:orientation val="minMax"/>
          <c:max val="200"/>
        </c:scaling>
        <c:delete val="0"/>
        <c:axPos val="b"/>
        <c:majorGridlines>
          <c:spPr>
            <a:ln w="9525" cap="flat" cmpd="sng" algn="ctr">
              <a:solidFill>
                <a:schemeClr val="tx1">
                  <a:alpha val="20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Topics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9470960"/>
        <c:crosses val="autoZero"/>
        <c:crossBetween val="midCat"/>
      </c:valAx>
      <c:valAx>
        <c:axId val="1539470960"/>
        <c:scaling>
          <c:orientation val="minMax"/>
        </c:scaling>
        <c:delete val="0"/>
        <c:axPos val="l"/>
        <c:majorGridlines>
          <c:spPr>
            <a:ln w="9525" cap="flat" cmpd="sng" algn="ctr">
              <a:solidFill>
                <a:schemeClr val="tx1">
                  <a:alpha val="20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Perplexity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0375680"/>
        <c:crosses val="autoZero"/>
        <c:crossBetween val="midCat"/>
      </c:valAx>
      <c:spPr>
        <a:noFill/>
        <a:ln>
          <a:noFill/>
        </a:ln>
        <a:effectLst/>
      </c:spPr>
    </c:plotArea>
    <c:legend>
      <c:legendPos val="r"/>
      <c:layout>
        <c:manualLayout>
          <c:xMode val="edge"/>
          <c:yMode val="edge"/>
          <c:x val="0.302976795151294"/>
          <c:y val="0.82787614905285301"/>
          <c:w val="0.42160116880300402"/>
          <c:h val="0.1484784732625550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scatterChart>
        <c:scatterStyle val="smoothMarker"/>
        <c:varyColors val="0"/>
        <c:ser>
          <c:idx val="0"/>
          <c:order val="0"/>
          <c:tx>
            <c:strRef>
              <c:f>Sheet2!$B$1</c:f>
              <c:strCache>
                <c:ptCount val="1"/>
                <c:pt idx="0">
                  <c:v>lda-data-a</c:v>
                </c:pt>
              </c:strCache>
            </c:strRef>
          </c:tx>
          <c:spPr>
            <a:ln w="38100" cap="rnd">
              <a:solidFill>
                <a:schemeClr val="accent1"/>
              </a:solidFill>
              <a:round/>
            </a:ln>
            <a:effectLst/>
          </c:spPr>
          <c:marker>
            <c:symbol val="circle"/>
            <c:size val="5"/>
            <c:spPr>
              <a:solidFill>
                <a:schemeClr val="accent1"/>
              </a:solidFill>
              <a:ln w="9525">
                <a:solidFill>
                  <a:schemeClr val="accent1"/>
                </a:solidFill>
              </a:ln>
              <a:effectLst/>
            </c:spPr>
          </c:marker>
          <c:xVal>
            <c:numRef>
              <c:f>Sheet2!$A$2:$A$8</c:f>
              <c:numCache>
                <c:formatCode>General</c:formatCode>
                <c:ptCount val="7"/>
                <c:pt idx="0">
                  <c:v>5</c:v>
                </c:pt>
                <c:pt idx="1">
                  <c:v>10</c:v>
                </c:pt>
                <c:pt idx="2">
                  <c:v>15</c:v>
                </c:pt>
                <c:pt idx="3">
                  <c:v>20</c:v>
                </c:pt>
                <c:pt idx="4">
                  <c:v>25</c:v>
                </c:pt>
                <c:pt idx="5">
                  <c:v>50</c:v>
                </c:pt>
                <c:pt idx="6">
                  <c:v>100</c:v>
                </c:pt>
              </c:numCache>
            </c:numRef>
          </c:xVal>
          <c:yVal>
            <c:numRef>
              <c:f>Sheet2!$B$2:$B$8</c:f>
              <c:numCache>
                <c:formatCode>0.00</c:formatCode>
                <c:ptCount val="7"/>
                <c:pt idx="0">
                  <c:v>6.4464478999999999</c:v>
                </c:pt>
                <c:pt idx="1">
                  <c:v>7.440669552485133</c:v>
                </c:pt>
                <c:pt idx="2">
                  <c:v>8.5752743333333346</c:v>
                </c:pt>
                <c:pt idx="3">
                  <c:v>9.8409740328788669</c:v>
                </c:pt>
                <c:pt idx="4">
                  <c:v>11.921866598333329</c:v>
                </c:pt>
                <c:pt idx="5">
                  <c:v>26.919483333333279</c:v>
                </c:pt>
                <c:pt idx="6">
                  <c:v>110.8439053495717</c:v>
                </c:pt>
              </c:numCache>
            </c:numRef>
          </c:yVal>
          <c:smooth val="1"/>
          <c:extLst>
            <c:ext xmlns:c16="http://schemas.microsoft.com/office/drawing/2014/chart" uri="{C3380CC4-5D6E-409C-BE32-E72D297353CC}">
              <c16:uniqueId val="{00000000-4414-C548-9599-1DA6C66BC2DA}"/>
            </c:ext>
          </c:extLst>
        </c:ser>
        <c:ser>
          <c:idx val="2"/>
          <c:order val="1"/>
          <c:tx>
            <c:strRef>
              <c:f>Sheet2!$D$1</c:f>
              <c:strCache>
                <c:ptCount val="1"/>
                <c:pt idx="0">
                  <c:v>lda-data-b</c:v>
                </c:pt>
              </c:strCache>
            </c:strRef>
          </c:tx>
          <c:spPr>
            <a:ln w="38100" cap="rnd">
              <a:solidFill>
                <a:schemeClr val="accent3"/>
              </a:solidFill>
              <a:round/>
            </a:ln>
            <a:effectLst/>
          </c:spPr>
          <c:marker>
            <c:symbol val="circle"/>
            <c:size val="5"/>
            <c:spPr>
              <a:solidFill>
                <a:schemeClr val="accent3"/>
              </a:solidFill>
              <a:ln w="9525">
                <a:solidFill>
                  <a:schemeClr val="accent3"/>
                </a:solidFill>
              </a:ln>
              <a:effectLst/>
            </c:spPr>
          </c:marker>
          <c:xVal>
            <c:numRef>
              <c:f>Sheet2!$A$2:$A$8</c:f>
              <c:numCache>
                <c:formatCode>General</c:formatCode>
                <c:ptCount val="7"/>
                <c:pt idx="0">
                  <c:v>5</c:v>
                </c:pt>
                <c:pt idx="1">
                  <c:v>10</c:v>
                </c:pt>
                <c:pt idx="2">
                  <c:v>15</c:v>
                </c:pt>
                <c:pt idx="3">
                  <c:v>20</c:v>
                </c:pt>
                <c:pt idx="4">
                  <c:v>25</c:v>
                </c:pt>
                <c:pt idx="5">
                  <c:v>50</c:v>
                </c:pt>
                <c:pt idx="6">
                  <c:v>100</c:v>
                </c:pt>
              </c:numCache>
            </c:numRef>
          </c:xVal>
          <c:yVal>
            <c:numRef>
              <c:f>Sheet2!$D$2:$D$8</c:f>
              <c:numCache>
                <c:formatCode>0.00</c:formatCode>
                <c:ptCount val="7"/>
                <c:pt idx="0">
                  <c:v>0.76378581666666701</c:v>
                </c:pt>
                <c:pt idx="1">
                  <c:v>0.93242893218994005</c:v>
                </c:pt>
                <c:pt idx="2">
                  <c:v>1.421030301666667</c:v>
                </c:pt>
                <c:pt idx="3">
                  <c:v>2.1169833333333332</c:v>
                </c:pt>
                <c:pt idx="4">
                  <c:v>2.4329203316666672</c:v>
                </c:pt>
                <c:pt idx="5">
                  <c:v>4.5270602345466484</c:v>
                </c:pt>
                <c:pt idx="6">
                  <c:v>31.194025266170499</c:v>
                </c:pt>
              </c:numCache>
            </c:numRef>
          </c:yVal>
          <c:smooth val="1"/>
          <c:extLst>
            <c:ext xmlns:c16="http://schemas.microsoft.com/office/drawing/2014/chart" uri="{C3380CC4-5D6E-409C-BE32-E72D297353CC}">
              <c16:uniqueId val="{00000001-4414-C548-9599-1DA6C66BC2DA}"/>
            </c:ext>
          </c:extLst>
        </c:ser>
        <c:ser>
          <c:idx val="1"/>
          <c:order val="2"/>
          <c:tx>
            <c:strRef>
              <c:f>Sheet2!$C$1</c:f>
              <c:strCache>
                <c:ptCount val="1"/>
                <c:pt idx="0">
                  <c:v>other-data-a</c:v>
                </c:pt>
              </c:strCache>
            </c:strRef>
          </c:tx>
          <c:spPr>
            <a:ln w="38100" cap="rnd">
              <a:solidFill>
                <a:schemeClr val="accent2"/>
              </a:solidFill>
              <a:round/>
            </a:ln>
            <a:effectLst/>
          </c:spPr>
          <c:marker>
            <c:symbol val="circle"/>
            <c:size val="5"/>
            <c:spPr>
              <a:solidFill>
                <a:schemeClr val="accent2"/>
              </a:solidFill>
              <a:ln w="9525">
                <a:solidFill>
                  <a:schemeClr val="accent2"/>
                </a:solidFill>
              </a:ln>
              <a:effectLst/>
            </c:spPr>
          </c:marker>
          <c:xVal>
            <c:numRef>
              <c:f>Sheet2!$A$2:$A$8</c:f>
              <c:numCache>
                <c:formatCode>General</c:formatCode>
                <c:ptCount val="7"/>
                <c:pt idx="0">
                  <c:v>5</c:v>
                </c:pt>
                <c:pt idx="1">
                  <c:v>10</c:v>
                </c:pt>
                <c:pt idx="2">
                  <c:v>15</c:v>
                </c:pt>
                <c:pt idx="3">
                  <c:v>20</c:v>
                </c:pt>
                <c:pt idx="4">
                  <c:v>25</c:v>
                </c:pt>
                <c:pt idx="5">
                  <c:v>50</c:v>
                </c:pt>
                <c:pt idx="6">
                  <c:v>100</c:v>
                </c:pt>
              </c:numCache>
            </c:numRef>
          </c:xVal>
          <c:yVal>
            <c:numRef>
              <c:f>Sheet2!$C$2:$C$8</c:f>
              <c:numCache>
                <c:formatCode>0.00</c:formatCode>
                <c:ptCount val="7"/>
                <c:pt idx="0">
                  <c:v>97.432500000000005</c:v>
                </c:pt>
                <c:pt idx="1">
                  <c:v>155.81440000000001</c:v>
                </c:pt>
                <c:pt idx="2">
                  <c:v>147.4146666666667</c:v>
                </c:pt>
                <c:pt idx="3">
                  <c:v>129.34036666666671</c:v>
                </c:pt>
                <c:pt idx="4">
                  <c:v>121.6303166666667</c:v>
                </c:pt>
                <c:pt idx="5">
                  <c:v>179.5138833333333</c:v>
                </c:pt>
                <c:pt idx="6">
                  <c:v>192.70519999999999</c:v>
                </c:pt>
              </c:numCache>
            </c:numRef>
          </c:yVal>
          <c:smooth val="1"/>
          <c:extLst>
            <c:ext xmlns:c16="http://schemas.microsoft.com/office/drawing/2014/chart" uri="{C3380CC4-5D6E-409C-BE32-E72D297353CC}">
              <c16:uniqueId val="{00000002-4414-C548-9599-1DA6C66BC2DA}"/>
            </c:ext>
          </c:extLst>
        </c:ser>
        <c:ser>
          <c:idx val="3"/>
          <c:order val="3"/>
          <c:tx>
            <c:strRef>
              <c:f>Sheet2!$E$1</c:f>
              <c:strCache>
                <c:ptCount val="1"/>
                <c:pt idx="0">
                  <c:v>other-data-b</c:v>
                </c:pt>
              </c:strCache>
            </c:strRef>
          </c:tx>
          <c:spPr>
            <a:ln w="38100" cap="rnd">
              <a:solidFill>
                <a:schemeClr val="accent4"/>
              </a:solidFill>
              <a:round/>
            </a:ln>
            <a:effectLst/>
          </c:spPr>
          <c:marker>
            <c:symbol val="circle"/>
            <c:size val="5"/>
            <c:spPr>
              <a:solidFill>
                <a:schemeClr val="accent4"/>
              </a:solidFill>
              <a:ln w="9525">
                <a:solidFill>
                  <a:schemeClr val="accent4"/>
                </a:solidFill>
              </a:ln>
              <a:effectLst/>
            </c:spPr>
          </c:marker>
          <c:xVal>
            <c:numRef>
              <c:f>Sheet2!$A$2:$A$8</c:f>
              <c:numCache>
                <c:formatCode>General</c:formatCode>
                <c:ptCount val="7"/>
                <c:pt idx="0">
                  <c:v>5</c:v>
                </c:pt>
                <c:pt idx="1">
                  <c:v>10</c:v>
                </c:pt>
                <c:pt idx="2">
                  <c:v>15</c:v>
                </c:pt>
                <c:pt idx="3">
                  <c:v>20</c:v>
                </c:pt>
                <c:pt idx="4">
                  <c:v>25</c:v>
                </c:pt>
                <c:pt idx="5">
                  <c:v>50</c:v>
                </c:pt>
                <c:pt idx="6">
                  <c:v>100</c:v>
                </c:pt>
              </c:numCache>
            </c:numRef>
          </c:xVal>
          <c:yVal>
            <c:numRef>
              <c:f>Sheet2!$E$2:$E$8</c:f>
              <c:numCache>
                <c:formatCode>0.00</c:formatCode>
                <c:ptCount val="7"/>
                <c:pt idx="0">
                  <c:v>43.078466666666507</c:v>
                </c:pt>
                <c:pt idx="1">
                  <c:v>31.497833333333279</c:v>
                </c:pt>
                <c:pt idx="2">
                  <c:v>51.943283333333241</c:v>
                </c:pt>
                <c:pt idx="3">
                  <c:v>48.648566666666582</c:v>
                </c:pt>
                <c:pt idx="4">
                  <c:v>48.053199999999997</c:v>
                </c:pt>
                <c:pt idx="5">
                  <c:v>56.063049999999997</c:v>
                </c:pt>
                <c:pt idx="6">
                  <c:v>76.77594999999998</c:v>
                </c:pt>
              </c:numCache>
            </c:numRef>
          </c:yVal>
          <c:smooth val="1"/>
          <c:extLst>
            <c:ext xmlns:c16="http://schemas.microsoft.com/office/drawing/2014/chart" uri="{C3380CC4-5D6E-409C-BE32-E72D297353CC}">
              <c16:uniqueId val="{00000003-4414-C548-9599-1DA6C66BC2DA}"/>
            </c:ext>
          </c:extLst>
        </c:ser>
        <c:dLbls>
          <c:showLegendKey val="0"/>
          <c:showVal val="0"/>
          <c:showCatName val="0"/>
          <c:showSerName val="0"/>
          <c:showPercent val="0"/>
          <c:showBubbleSize val="0"/>
        </c:dLbls>
        <c:axId val="1539584800"/>
        <c:axId val="1539587440"/>
      </c:scatterChart>
      <c:valAx>
        <c:axId val="1539584800"/>
        <c:scaling>
          <c:orientation val="minMax"/>
          <c:max val="100"/>
          <c:min val="0"/>
        </c:scaling>
        <c:delete val="0"/>
        <c:axPos val="b"/>
        <c:majorGridlines>
          <c:spPr>
            <a:ln w="9525" cap="flat" cmpd="sng" algn="ctr">
              <a:solidFill>
                <a:schemeClr val="tx1">
                  <a:alpha val="20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Topics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9587440"/>
        <c:crosses val="autoZero"/>
        <c:crossBetween val="midCat"/>
      </c:valAx>
      <c:valAx>
        <c:axId val="1539587440"/>
        <c:scaling>
          <c:orientation val="minMax"/>
        </c:scaling>
        <c:delete val="0"/>
        <c:axPos val="l"/>
        <c:majorGridlines>
          <c:spPr>
            <a:ln w="9525" cap="flat" cmpd="sng" algn="ctr">
              <a:solidFill>
                <a:schemeClr val="tx1">
                  <a:alpha val="20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Training</a:t>
                </a:r>
                <a:r>
                  <a:rPr lang="en-US" baseline="0"/>
                  <a:t> Time in Minutes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9584800"/>
        <c:crosses val="autoZero"/>
        <c:crossBetween val="midCat"/>
      </c:valAx>
      <c:spPr>
        <a:noFill/>
        <a:ln>
          <a:noFill/>
        </a:ln>
        <a:effectLst/>
      </c:spPr>
    </c:plotArea>
    <c:legend>
      <c:legendPos val="b"/>
      <c:layout>
        <c:manualLayout>
          <c:xMode val="edge"/>
          <c:yMode val="edge"/>
          <c:x val="5.2777793525116197E-2"/>
          <c:y val="0.89871751803264333"/>
          <c:w val="0.9"/>
          <c:h val="8.309966462525519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F720FA-0853-4DB6-B7FB-3A19C8F229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FB43B85-0675-4C5A-A061-7A240B451B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EB0C31-48BD-45CE-8D7A-5AC9E80B6551}" type="datetimeFigureOut">
              <a:rPr lang="en-US" smtClean="0"/>
              <a:t>4/26/21</a:t>
            </a:fld>
            <a:endParaRPr lang="en-US"/>
          </a:p>
        </p:txBody>
      </p:sp>
      <p:sp>
        <p:nvSpPr>
          <p:cNvPr id="4" name="Footer Placeholder 3">
            <a:extLst>
              <a:ext uri="{FF2B5EF4-FFF2-40B4-BE49-F238E27FC236}">
                <a16:creationId xmlns:a16="http://schemas.microsoft.com/office/drawing/2014/main" id="{DF5F1109-5D2D-44F5-98FB-80C0CB52A9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520CE28-2ACF-46FA-BB84-EFA37A3C7D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1DA1ED-5AC2-48BE-9DAD-E37A0099BA16}" type="slidenum">
              <a:rPr lang="en-US" smtClean="0"/>
              <a:t>‹#›</a:t>
            </a:fld>
            <a:endParaRPr lang="en-US"/>
          </a:p>
        </p:txBody>
      </p:sp>
    </p:spTree>
    <p:extLst>
      <p:ext uri="{BB962C8B-B14F-4D97-AF65-F5344CB8AC3E}">
        <p14:creationId xmlns:p14="http://schemas.microsoft.com/office/powerpoint/2010/main" val="32294175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4/26/21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a:t>
            </a:r>
            <a:r>
              <a:rPr lang="en-US" dirty="0" err="1"/>
              <a:t>SageMaker</a:t>
            </a:r>
            <a:r>
              <a:rPr lang="en-US" dirty="0"/>
              <a:t> is a fully managed service that allows developers and data scientists can use to build, train, and deploy machine learning models. There are a lot of components to </a:t>
            </a:r>
            <a:r>
              <a:rPr lang="en-US" dirty="0" err="1"/>
              <a:t>SageMaker</a:t>
            </a:r>
            <a:r>
              <a:rPr lang="en-US" dirty="0"/>
              <a:t>, whether you’re using the </a:t>
            </a:r>
            <a:r>
              <a:rPr lang="en-US" dirty="0" err="1"/>
              <a:t>manged</a:t>
            </a:r>
            <a:r>
              <a:rPr lang="en-US" dirty="0"/>
              <a:t> development environments, the ephemeral training clusters, the </a:t>
            </a:r>
            <a:r>
              <a:rPr lang="en-US" dirty="0" err="1"/>
              <a:t>hyperparamter</a:t>
            </a:r>
            <a:r>
              <a:rPr lang="en-US" dirty="0"/>
              <a:t> tuning, or the deployed endpoint </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4/26/21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77124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So the benefit from that is memory consumption is now completely independent of the of the data set size because we don’t have to load stuff in memory before we can train on it. We can just stream the data through the algo and the algo learns as it </a:t>
            </a:r>
            <a:r>
              <a:rPr lang="en-GB" sz="1920" b="0" i="0" kern="1200" dirty="0" err="1">
                <a:solidFill>
                  <a:schemeClr val="tx1"/>
                </a:solidFill>
                <a:effectLst/>
                <a:latin typeface="Amazon Ember Regular" charset="0"/>
                <a:ea typeface="+mn-ea"/>
                <a:cs typeface="+mn-cs"/>
              </a:rPr>
              <a:t>goes.So</a:t>
            </a:r>
            <a:r>
              <a:rPr lang="en-GB" sz="1920" b="0" i="0" kern="1200" dirty="0">
                <a:solidFill>
                  <a:schemeClr val="tx1"/>
                </a:solidFill>
                <a:effectLst/>
                <a:latin typeface="Amazon Ember Regular" charset="0"/>
                <a:ea typeface="+mn-ea"/>
                <a:cs typeface="+mn-cs"/>
              </a:rPr>
              <a:t>, there is no limit again to the size. </a:t>
            </a:r>
          </a:p>
          <a:p>
            <a:pPr marL="342900" lvl="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When it comes to time and cost, it's going to be fully linear. The cost to train on 10 terabytes and the time to train on 10 terabytes will just be 10 times the cost and the time to train on 1 terabyte. So, even if you go to petabyte scale dataset, it will just go linearly and scale linearly. You will not experience any kind of degradation. </a:t>
            </a:r>
          </a:p>
        </p:txBody>
      </p:sp>
      <p:sp>
        <p:nvSpPr>
          <p:cNvPr id="4" name="Slide Number Placeholder 3"/>
          <p:cNvSpPr>
            <a:spLocks noGrp="1"/>
          </p:cNvSpPr>
          <p:nvPr>
            <p:ph type="sldNum" sz="quarter" idx="5"/>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202495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Obviously, when you talk about data sets this large, distributed training is important and these algo support that. So, we can actually split the data set across across multiple instances and, once again, this will be fully managed by </a:t>
            </a:r>
            <a:r>
              <a:rPr lang="en-GB" sz="1920" b="0" i="0" kern="1200" dirty="0" err="1">
                <a:solidFill>
                  <a:schemeClr val="tx1"/>
                </a:solidFill>
                <a:effectLst/>
                <a:latin typeface="Amazon Ember Regular" charset="0"/>
                <a:ea typeface="+mn-ea"/>
                <a:cs typeface="+mn-cs"/>
              </a:rPr>
              <a:t>SageMaker</a:t>
            </a:r>
            <a:r>
              <a:rPr lang="en-GB" sz="1920" b="0" i="0" kern="1200" dirty="0">
                <a:solidFill>
                  <a:schemeClr val="tx1"/>
                </a:solidFill>
                <a:effectLst/>
                <a:latin typeface="Amazon Ember Regular" charset="0"/>
                <a:ea typeface="+mn-ea"/>
                <a:cs typeface="+mn-cs"/>
              </a:rPr>
              <a:t>. Just fire them up and they do their job and then they terminate automatically. You don't have to manage them at all.</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So, each instance is going to work on its own part of the data set, managing its own local state and then, we have a counter component that's going to actually make sure that the different local states are constantly updated into a shared state. </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So we can do distributed training at scale and, again, there's no limit, probably to the amount of GPU or CPU instances you could fire up for a given job, giving you even more training speed for large datasets. </a:t>
            </a:r>
          </a:p>
          <a:p>
            <a:endParaRPr lang="en-LU"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2040876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And so, the results of this is you don't have to accept any trade-off. </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Typically, you’re probably in a situation like that dotted blue line. You have to compromise between cost and training speed. If you want to train super fast you need to throw a lot of hardware at the problem, and that's probably cost more, way more. There's a premium to that speed-up and if you have a small budget then the only thing you can do is accept lower training times. </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But with built-in algos and the performance, </a:t>
            </a:r>
            <a:r>
              <a:rPr lang="en-GB" sz="1920" b="0" i="0" kern="1200" dirty="0" err="1">
                <a:solidFill>
                  <a:schemeClr val="tx1"/>
                </a:solidFill>
                <a:effectLst/>
                <a:latin typeface="Amazon Ember Regular" charset="0"/>
                <a:ea typeface="+mn-ea"/>
                <a:cs typeface="+mn-cs"/>
              </a:rPr>
              <a:t>SageMaker</a:t>
            </a:r>
            <a:r>
              <a:rPr lang="en-GB" sz="1920" b="0" i="0" kern="1200" dirty="0">
                <a:solidFill>
                  <a:schemeClr val="tx1"/>
                </a:solidFill>
                <a:effectLst/>
                <a:latin typeface="Amazon Ember Regular" charset="0"/>
                <a:ea typeface="+mn-ea"/>
                <a:cs typeface="+mn-cs"/>
              </a:rPr>
              <a:t> really lowers the cost and it stays linear for a very long time right, almost flat as you can see. So, you can actually get extreme speed up with those built-in algos without your costs increasing like they would increase with other solutions. </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The streaming nature of these algorithms, the fact that they support distributed training will let you just scale at flat cost unless you really really want very very low training times like minutes; Then yes, maybe it increases a bit, but moving from weeks to days is not going to require a significant increase of your training budget. </a:t>
            </a:r>
          </a:p>
        </p:txBody>
      </p:sp>
      <p:sp>
        <p:nvSpPr>
          <p:cNvPr id="4" name="Slide Number Placeholder 3"/>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166711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So, let's look at some examples. And we're going to take some time because I know these are pretty heavy slides. </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So, here we tested Linear Learner on two datasets (a URL dataset and a spam dataset). What you need to compare here is the green line versus the purple line. And as you can see, there is a huge cost reduction when you train with </a:t>
            </a:r>
            <a:r>
              <a:rPr lang="en-GB" sz="1920" b="0" i="0" kern="1200" dirty="0" err="1">
                <a:solidFill>
                  <a:schemeClr val="tx1"/>
                </a:solidFill>
                <a:effectLst/>
                <a:latin typeface="Amazon Ember Regular" charset="0"/>
                <a:ea typeface="+mn-ea"/>
                <a:cs typeface="+mn-cs"/>
              </a:rPr>
              <a:t>SageMaker</a:t>
            </a:r>
            <a:r>
              <a:rPr lang="en-GB" sz="1920" b="0" i="0" kern="1200" dirty="0">
                <a:solidFill>
                  <a:schemeClr val="tx1"/>
                </a:solidFill>
                <a:effectLst/>
                <a:latin typeface="Amazon Ember Regular" charset="0"/>
                <a:ea typeface="+mn-ea"/>
                <a:cs typeface="+mn-cs"/>
              </a:rPr>
              <a:t>. It's pretty fast and you never actually end up training for a long time. And if you compare the orange one with the light blue one it's pretty much the same story. These are reasonably large datasets and and not only is </a:t>
            </a:r>
            <a:r>
              <a:rPr lang="en-GB" sz="1920" b="0" i="0" kern="1200" dirty="0" err="1">
                <a:solidFill>
                  <a:schemeClr val="tx1"/>
                </a:solidFill>
                <a:effectLst/>
                <a:latin typeface="Amazon Ember Regular" charset="0"/>
                <a:ea typeface="+mn-ea"/>
                <a:cs typeface="+mn-cs"/>
              </a:rPr>
              <a:t>SageMaker</a:t>
            </a:r>
            <a:r>
              <a:rPr lang="en-GB" sz="1920" b="0" i="0" kern="1200" dirty="0">
                <a:solidFill>
                  <a:schemeClr val="tx1"/>
                </a:solidFill>
                <a:effectLst/>
                <a:latin typeface="Amazon Ember Regular" charset="0"/>
                <a:ea typeface="+mn-ea"/>
                <a:cs typeface="+mn-cs"/>
              </a:rPr>
              <a:t> faster, it's significantly cheaper as well. So, you win on both counts which is not typical because usually, we always knew that there was this trade-off between time and costs. So, one or the other, but actually here we can get both and that’s not typical. </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If we look at accuracy because you know </a:t>
            </a:r>
            <a:r>
              <a:rPr lang="en-GB" sz="1920" b="0" i="0" kern="1200" dirty="0" err="1">
                <a:solidFill>
                  <a:schemeClr val="tx1"/>
                </a:solidFill>
                <a:effectLst/>
                <a:latin typeface="Amazon Ember Regular" charset="0"/>
                <a:ea typeface="+mn-ea"/>
                <a:cs typeface="+mn-cs"/>
              </a:rPr>
              <a:t>SageMaker</a:t>
            </a:r>
            <a:r>
              <a:rPr lang="en-GB" sz="1920" b="0" i="0" kern="1200" dirty="0">
                <a:solidFill>
                  <a:schemeClr val="tx1"/>
                </a:solidFill>
                <a:effectLst/>
                <a:latin typeface="Amazon Ember Regular" charset="0"/>
                <a:ea typeface="+mn-ea"/>
                <a:cs typeface="+mn-cs"/>
              </a:rPr>
              <a:t> would not mean anything if it was inexpensive and fast but imprecise. </a:t>
            </a:r>
          </a:p>
          <a:p>
            <a:pPr marL="1074420" lvl="1"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If we look at a regression model for linear regression, we can see actually we're comparable to two other implementations even though we stream data. </a:t>
            </a:r>
          </a:p>
          <a:p>
            <a:pPr marL="1074420" lvl="1"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And when we run a classification task, again, we're doing quite okay, we’re pretty close to and even exceed the accuracy of a reference implementation.</a:t>
            </a:r>
          </a:p>
          <a:p>
            <a:pPr marL="342900" lvl="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So, this example here, in a nutshell, suggests you will train five, at least five times faster, if we compare that rightmost purple points to the rightmost green point. It’s, let's say, six seven minutes on </a:t>
            </a:r>
            <a:r>
              <a:rPr lang="en-GB" sz="1920" b="0" i="0" kern="1200" dirty="0" err="1">
                <a:solidFill>
                  <a:schemeClr val="tx1"/>
                </a:solidFill>
                <a:effectLst/>
                <a:latin typeface="Amazon Ember Regular" charset="0"/>
                <a:ea typeface="+mn-ea"/>
                <a:cs typeface="+mn-cs"/>
              </a:rPr>
              <a:t>SageMaker</a:t>
            </a:r>
            <a:r>
              <a:rPr lang="en-GB" sz="1920" b="0" i="0" kern="1200" dirty="0">
                <a:solidFill>
                  <a:schemeClr val="tx1"/>
                </a:solidFill>
                <a:effectLst/>
                <a:latin typeface="Amazon Ember Regular" charset="0"/>
                <a:ea typeface="+mn-ea"/>
                <a:cs typeface="+mn-cs"/>
              </a:rPr>
              <a:t> and maybe twenty seven minutes with the other technology and cost is two to three times lower as well, so very efficient. </a:t>
            </a:r>
          </a:p>
        </p:txBody>
      </p:sp>
      <p:sp>
        <p:nvSpPr>
          <p:cNvPr id="4" name="Slide Number Placeholder 3"/>
          <p:cNvSpPr>
            <a:spLocks noGrp="1"/>
          </p:cNvSpPr>
          <p:nvPr>
            <p:ph type="sldNum" sz="quarter" idx="5"/>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220700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This is the one that everybody uses I guess. </a:t>
            </a:r>
            <a:r>
              <a:rPr lang="en-GB" sz="1920" b="0" i="0" kern="1200" dirty="0" err="1">
                <a:solidFill>
                  <a:schemeClr val="tx1"/>
                </a:solidFill>
                <a:effectLst/>
                <a:latin typeface="Amazon Ember Regular" charset="0"/>
                <a:ea typeface="+mn-ea"/>
                <a:cs typeface="+mn-cs"/>
              </a:rPr>
              <a:t>XGBoost</a:t>
            </a:r>
            <a:r>
              <a:rPr lang="en-GB" sz="1920" b="0" i="0" kern="1200" dirty="0">
                <a:solidFill>
                  <a:schemeClr val="tx1"/>
                </a:solidFill>
                <a:effectLst/>
                <a:latin typeface="Amazon Ember Regular" charset="0"/>
                <a:ea typeface="+mn-ea"/>
                <a:cs typeface="+mn-cs"/>
              </a:rPr>
              <a:t>, it's probably the most common classifier out there to do binary classification or multi-class classification. </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It's an open source project, so we just took that, tweaked it a bit and and now it’s available as a built-in algo on AWS.</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As you can see here, once again, we see almost linear scaling when it comes to a number of machines versus throughput. So, if you just want to go twice faster and you had twice the number of machines, you'll be pretty close to linear scalability.</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Super popular algo, sure some people are using this.</a:t>
            </a:r>
          </a:p>
          <a:p>
            <a:endParaRPr lang="en-LU"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2188827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GB" sz="1920" b="0" i="0" kern="1200" dirty="0">
                <a:solidFill>
                  <a:schemeClr val="tx1"/>
                </a:solidFill>
                <a:effectLst/>
                <a:latin typeface="Amazon Ember Regular" charset="0"/>
                <a:ea typeface="+mn-ea"/>
                <a:cs typeface="+mn-cs"/>
              </a:rPr>
              <a:t>Let's move on to another algo, this one is the k-means clustering algo. So, it's unsupervised learning, just pass a lot of data points and ask the algo to cluster them, to group them into a number of clusters. </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1410526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So, here once again, we compared this implementation to the best implementation we could find out there and, as you can see, the billable time in minutes, so the actual cost and time again which is the same thing for us, because you pay for this by seconds.</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So, time and cost are strictly equivalent for </a:t>
            </a:r>
            <a:r>
              <a:rPr lang="en-GB" sz="1920" b="0" i="0" kern="1200" dirty="0" err="1">
                <a:solidFill>
                  <a:schemeClr val="tx1"/>
                </a:solidFill>
                <a:effectLst/>
                <a:latin typeface="Amazon Ember Regular" charset="0"/>
                <a:ea typeface="+mn-ea"/>
                <a:cs typeface="+mn-cs"/>
              </a:rPr>
              <a:t>SageMaker</a:t>
            </a:r>
            <a:r>
              <a:rPr lang="en-GB" sz="1920" b="0" i="0" kern="1200" dirty="0">
                <a:solidFill>
                  <a:schemeClr val="tx1"/>
                </a:solidFill>
                <a:effectLst/>
                <a:latin typeface="Amazon Ember Regular" charset="0"/>
                <a:ea typeface="+mn-ea"/>
                <a:cs typeface="+mn-cs"/>
              </a:rPr>
              <a:t>. We see that there is a huge cost reduction for the building, for the training of those clusters. </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And we see some good scalability as well because when we move from 10 clusters to 500 clusters, there's a bit of a bump but nothing like the other one. </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And when it comes to precision, the numbers that you see here are the actual, the total sum of squared distances between the points and their respective </a:t>
            </a:r>
            <a:r>
              <a:rPr lang="en-GB" sz="1920" b="0" i="0" kern="1200" dirty="0" err="1">
                <a:solidFill>
                  <a:schemeClr val="tx1"/>
                </a:solidFill>
                <a:effectLst/>
                <a:latin typeface="Amazon Ember Regular" charset="0"/>
                <a:ea typeface="+mn-ea"/>
                <a:cs typeface="+mn-cs"/>
              </a:rPr>
              <a:t>center</a:t>
            </a:r>
            <a:r>
              <a:rPr lang="en-GB" sz="1920" b="0" i="0" kern="1200" dirty="0">
                <a:solidFill>
                  <a:schemeClr val="tx1"/>
                </a:solidFill>
                <a:effectLst/>
                <a:latin typeface="Amazon Ember Regular" charset="0"/>
                <a:ea typeface="+mn-ea"/>
                <a:cs typeface="+mn-cs"/>
              </a:rPr>
              <a:t> (which is how clustering works) and we can see that for pretty much every configuration, we are either really close or we even exceed that best implementation, and more interestingly, when we move to very large datasets, like the two lower ones for advertising and the synthetic one, when we move to big data sets, the other solution drops out. And </a:t>
            </a:r>
            <a:r>
              <a:rPr lang="en-GB" sz="1920" b="0" i="0" kern="1200" dirty="0" err="1">
                <a:solidFill>
                  <a:schemeClr val="tx1"/>
                </a:solidFill>
                <a:effectLst/>
                <a:latin typeface="Amazon Ember Regular" charset="0"/>
                <a:ea typeface="+mn-ea"/>
                <a:cs typeface="+mn-cs"/>
              </a:rPr>
              <a:t>SageMaker</a:t>
            </a:r>
            <a:r>
              <a:rPr lang="en-GB" sz="1920" b="0" i="0" kern="1200" dirty="0">
                <a:solidFill>
                  <a:schemeClr val="tx1"/>
                </a:solidFill>
                <a:effectLst/>
                <a:latin typeface="Amazon Ember Regular" charset="0"/>
                <a:ea typeface="+mn-ea"/>
                <a:cs typeface="+mn-cs"/>
              </a:rPr>
              <a:t> just goes on and it would go on forever because again we're streaming data so it doesn't matter how large the data set is.</a:t>
            </a:r>
          </a:p>
        </p:txBody>
      </p:sp>
      <p:sp>
        <p:nvSpPr>
          <p:cNvPr id="4" name="Slide Number Placeholder 3"/>
          <p:cNvSpPr>
            <a:spLocks noGrp="1"/>
          </p:cNvSpPr>
          <p:nvPr>
            <p:ph type="sldNum" sz="quarter" idx="5"/>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4093057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Here's another one. It's The Godfather of machine learning. It's called PCA and PCA is used to reduce dimensionality. </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Let's say you have a thousand features in your dataset and that's way too much and you want to automatically reduce that to 50, 10, whatever number of features is really needed for your model, removing correlation etc. That's what PCA does. </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1588563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So, here, again we tested it. There are two modes: deterministic and randomized but never mind. And this is very spectacular, the speed-up and the cost is just insanely lower using our own implementation compared to the best implementation you're looking at here, the blue one.</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And when you look at throughput and scalability, you can see that, as we add machines, for the green and orange bars, as we add machines, we keep, we maintain the same level of throughput. So, more hardware maintains the same throughput, the same amount of data we can process with PCA.</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So, if you want to go faster, just add more machines, it will go faster and scale linearly. </a:t>
            </a:r>
          </a:p>
          <a:p>
            <a:endParaRPr lang="en-LU"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2810175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Here's another one factorization machine which is a generalization of linear regression and don't be scared by the equations here. </a:t>
            </a:r>
          </a:p>
          <a:p>
            <a:pPr marL="342900" lvl="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So factorization machines are popular for recommendation, building recommendation engines and I'll show you a demo in a few minutes. </a:t>
            </a:r>
          </a:p>
          <a:p>
            <a:pPr marL="342900" lvl="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So here, we trained on one terabyte of advertising data, trying to do click prediction. And that's not an easy problem, it's a one of the hardest problems. And we tested it on ten machines, 20 machines, all the way to 50 machines. </a:t>
            </a:r>
          </a:p>
          <a:p>
            <a:pPr marL="342900" lvl="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And you can see the cost is almost completely flat. And you have pretty much linear scaling as well. It takes almost eight minutes on ten machines, takes about four minutes on 20 machines, it takes two minutes on 40 machines. So, as you double hardware you divide by 2 your training time.</a:t>
            </a:r>
          </a:p>
          <a:p>
            <a:pPr marL="1074420" lvl="1"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 Flat cost and</a:t>
            </a:r>
          </a:p>
          <a:p>
            <a:pPr marL="1074420" lvl="1"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Perfectly linear scaling</a:t>
            </a:r>
          </a:p>
          <a:p>
            <a:pPr marL="342900" lvl="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If we look at precision again, if you look at loss and the F1 score, which is a measure of how well our classifier is doing, what we can see there, again, very close or even better than reference implementations who would train for much much longer. So, in very little time, we actually get to almost state-of-the-art results.</a:t>
            </a:r>
          </a:p>
        </p:txBody>
      </p:sp>
      <p:sp>
        <p:nvSpPr>
          <p:cNvPr id="4" name="Slide Number Placeholder 3"/>
          <p:cNvSpPr>
            <a:spLocks noGrp="1"/>
          </p:cNvSpPr>
          <p:nvPr>
            <p:ph type="sldNum" sz="quarter" idx="5"/>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664418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697" indent="-174697" defTabSz="1117992">
              <a:spcAft>
                <a:spcPts val="408"/>
              </a:spcAft>
              <a:buFont typeface="Arial" panose="020B0604020202020204" pitchFamily="34" charset="0"/>
              <a:buChar char="•"/>
              <a:defRPr/>
            </a:pPr>
            <a:r>
              <a:rPr lang="en-US" baseline="0" dirty="0">
                <a:latin typeface="Calibri" panose="020F0502020204030204" pitchFamily="34" charset="0"/>
                <a:cs typeface="Calibri" panose="020F0502020204030204" pitchFamily="34" charset="0"/>
              </a:rPr>
              <a:t>We’re innovating on behalf of our customers to deliver the broadest and deepest set of machine learning capabilities for builders of all levels of expertise. At each layer of the stack, we’re investing in removing the undifferentiated heavy lifting so your teams can move faster. </a:t>
            </a:r>
          </a:p>
          <a:p>
            <a:pPr marL="174697" indent="-174697" defTabSz="1117992">
              <a:spcAft>
                <a:spcPts val="408"/>
              </a:spcAft>
              <a:buFont typeface="Arial" panose="020B0604020202020204" pitchFamily="34" charset="0"/>
              <a:buChar char="•"/>
              <a:defRPr/>
            </a:pPr>
            <a:r>
              <a:rPr lang="en-US" baseline="0" dirty="0">
                <a:latin typeface="Calibri" panose="020F0502020204030204" pitchFamily="34" charset="0"/>
                <a:cs typeface="Calibri" panose="020F0502020204030204" pitchFamily="34" charset="0"/>
              </a:rPr>
              <a:t>At the top layer are our AI Services, which allow developers to easily add intelligence to any application without needing ML skills. The pre-trained models provide ready-made intelligence for your applications and workflows to help you do things like personalize the customer experience, forecast business metrics, translate conversations, extract meaning from documents and more. </a:t>
            </a:r>
          </a:p>
          <a:p>
            <a:pPr marL="174697" indent="-174697" defTabSz="1117992">
              <a:spcAft>
                <a:spcPts val="408"/>
              </a:spcAft>
              <a:buFont typeface="Arial" panose="020B0604020202020204" pitchFamily="34" charset="0"/>
              <a:buChar char="•"/>
              <a:defRPr/>
            </a:pPr>
            <a:r>
              <a:rPr lang="en-US" baseline="0" dirty="0">
                <a:latin typeface="Calibri" panose="020F0502020204030204" pitchFamily="34" charset="0"/>
                <a:cs typeface="Calibri" panose="020F0502020204030204" pitchFamily="34" charset="0"/>
              </a:rPr>
              <a:t>At the middle layer is Amazon </a:t>
            </a:r>
            <a:r>
              <a:rPr lang="en-US" baseline="0" dirty="0" err="1">
                <a:latin typeface="Calibri" panose="020F0502020204030204" pitchFamily="34" charset="0"/>
                <a:cs typeface="Calibri" panose="020F0502020204030204" pitchFamily="34" charset="0"/>
              </a:rPr>
              <a:t>SageMaker</a:t>
            </a:r>
            <a:r>
              <a:rPr lang="en-US" baseline="0" dirty="0">
                <a:latin typeface="Calibri" panose="020F0502020204030204" pitchFamily="34" charset="0"/>
                <a:cs typeface="Calibri" panose="020F0502020204030204" pitchFamily="34" charset="0"/>
              </a:rPr>
              <a:t>, which provides every developer and data scientist with the ability to build, train, and deploy machine learning models at scale. It removes the complexity from each step of the machine learning workflow so you can more easily deploy your machine learning use cases, anything from predictive maintenance to computer vision to predicting customer behaviors. Customers can achieve up to 10 times improvement in data scientists’ productivity with Amazon </a:t>
            </a:r>
            <a:r>
              <a:rPr lang="en-US" baseline="0" dirty="0" err="1">
                <a:latin typeface="Calibri" panose="020F0502020204030204" pitchFamily="34" charset="0"/>
                <a:cs typeface="Calibri" panose="020F0502020204030204" pitchFamily="34" charset="0"/>
              </a:rPr>
              <a:t>SageMaker</a:t>
            </a:r>
            <a:r>
              <a:rPr lang="en-US" baseline="0" dirty="0">
                <a:latin typeface="Calibri" panose="020F0502020204030204" pitchFamily="34" charset="0"/>
                <a:cs typeface="Calibri" panose="020F0502020204030204" pitchFamily="34" charset="0"/>
              </a:rPr>
              <a:t>. </a:t>
            </a:r>
          </a:p>
          <a:p>
            <a:pPr marL="174697" indent="-174697" defTabSz="1117992">
              <a:spcAft>
                <a:spcPts val="408"/>
              </a:spcAft>
              <a:buFont typeface="Arial" panose="020B0604020202020204" pitchFamily="34" charset="0"/>
              <a:buChar char="•"/>
              <a:defRPr/>
            </a:pPr>
            <a:r>
              <a:rPr lang="en-US" baseline="0" dirty="0">
                <a:latin typeface="Calibri" panose="020F0502020204030204" pitchFamily="34" charset="0"/>
                <a:cs typeface="Calibri" panose="020F0502020204030204" pitchFamily="34" charset="0"/>
              </a:rPr>
              <a:t>And at the bottom layer, expert practitioners can develop on the framework of their choice as a managed experience in Amazon </a:t>
            </a:r>
            <a:r>
              <a:rPr lang="en-US" baseline="0" dirty="0" err="1">
                <a:latin typeface="Calibri" panose="020F0502020204030204" pitchFamily="34" charset="0"/>
                <a:cs typeface="Calibri" panose="020F0502020204030204" pitchFamily="34" charset="0"/>
              </a:rPr>
              <a:t>SageMaker</a:t>
            </a:r>
            <a:r>
              <a:rPr lang="en-US" baseline="0" dirty="0">
                <a:latin typeface="Calibri" panose="020F0502020204030204" pitchFamily="34" charset="0"/>
                <a:cs typeface="Calibri" panose="020F0502020204030204" pitchFamily="34" charset="0"/>
              </a:rPr>
              <a:t> or use the AWS Deep Learning AMIs (Amazon machine images), which are fully configured with the latest versions of the most popular deep learning frameworks and tools.</a:t>
            </a:r>
            <a:endParaRPr lang="en-US" dirty="0"/>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4/26/21 4:40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880929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This is one of the newest ones called </a:t>
            </a:r>
            <a:r>
              <a:rPr lang="en-GB" sz="1920" b="0" i="0" kern="1200" dirty="0" err="1">
                <a:solidFill>
                  <a:schemeClr val="tx1"/>
                </a:solidFill>
                <a:effectLst/>
                <a:latin typeface="Amazon Ember Regular" charset="0"/>
                <a:ea typeface="+mn-ea"/>
                <a:cs typeface="+mn-cs"/>
              </a:rPr>
              <a:t>DeepAR</a:t>
            </a:r>
            <a:r>
              <a:rPr lang="en-GB" sz="1920" b="0" i="0" kern="1200" dirty="0">
                <a:solidFill>
                  <a:schemeClr val="tx1"/>
                </a:solidFill>
                <a:effectLst/>
                <a:latin typeface="Amazon Ember Regular" charset="0"/>
                <a:ea typeface="+mn-ea"/>
                <a:cs typeface="+mn-cs"/>
              </a:rPr>
              <a:t> and you can work with time series. </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A time series is a popular use case, so here we tried it on traffic data, electricity data, website traffic etc and we compared it to the best implementation we could find out there, which is using the R language. </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As you can see, we tend to beat pretty much all the time the reference implementation, just delivering lower percentage error and lower loss. So, this is a super, not only a super accurate algo, it's a super scalable algo.</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That's what you want, you want something scalable, something unexpensive and something accurate. And we always knew remember that Iron Triangle costs quality and budget pick. It's the number-one rule in project management, you can't have all three. Well, somebody worked some magic because here for those algos we seem to be getting all three we maintain quality while cutting significantly training times and thus the spent associated so it's a bit of a magic service. </a:t>
            </a:r>
          </a:p>
        </p:txBody>
      </p:sp>
      <p:sp>
        <p:nvSpPr>
          <p:cNvPr id="4" name="Slide Number Placeholder 3"/>
          <p:cNvSpPr>
            <a:spLocks noGrp="1"/>
          </p:cNvSpPr>
          <p:nvPr>
            <p:ph type="sldNum" sz="quarter" idx="5"/>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296275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Image classification classification is pretty much what you could do with Amazon </a:t>
            </a:r>
            <a:r>
              <a:rPr lang="en-GB" sz="1920" b="0" i="0" kern="1200" dirty="0" err="1">
                <a:solidFill>
                  <a:schemeClr val="tx1"/>
                </a:solidFill>
                <a:effectLst/>
                <a:latin typeface="Amazon Ember Regular" charset="0"/>
                <a:ea typeface="+mn-ea"/>
                <a:cs typeface="+mn-cs"/>
              </a:rPr>
              <a:t>Rekognition</a:t>
            </a:r>
            <a:r>
              <a:rPr lang="en-GB" sz="1920" b="0" i="0" kern="1200" dirty="0">
                <a:solidFill>
                  <a:schemeClr val="tx1"/>
                </a:solidFill>
                <a:effectLst/>
                <a:latin typeface="Amazon Ember Regular" charset="0"/>
                <a:ea typeface="+mn-ea"/>
                <a:cs typeface="+mn-cs"/>
              </a:rPr>
              <a:t> except if you need to classify very domain specific images like medical images, car parts images, whatever just specific things, it's fair to say </a:t>
            </a:r>
            <a:r>
              <a:rPr lang="en-GB" sz="1920" b="0" i="0" kern="1200" dirty="0" err="1">
                <a:solidFill>
                  <a:schemeClr val="tx1"/>
                </a:solidFill>
                <a:effectLst/>
                <a:latin typeface="Amazon Ember Regular" charset="0"/>
                <a:ea typeface="+mn-ea"/>
                <a:cs typeface="+mn-cs"/>
              </a:rPr>
              <a:t>Rekognition</a:t>
            </a:r>
            <a:r>
              <a:rPr lang="en-GB" sz="1920" b="0" i="0" kern="1200" dirty="0">
                <a:solidFill>
                  <a:schemeClr val="tx1"/>
                </a:solidFill>
                <a:effectLst/>
                <a:latin typeface="Amazon Ember Regular" charset="0"/>
                <a:ea typeface="+mn-ea"/>
                <a:cs typeface="+mn-cs"/>
              </a:rPr>
              <a:t> is not going to do a very good job at that because it's been only trained on general data. </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So, here, we bring you a built-in algo, it's based on the </a:t>
            </a:r>
            <a:r>
              <a:rPr lang="en-GB" sz="1920" b="0" i="0" kern="1200" dirty="0" err="1">
                <a:solidFill>
                  <a:schemeClr val="tx1"/>
                </a:solidFill>
                <a:effectLst/>
                <a:latin typeface="Amazon Ember Regular" charset="0"/>
                <a:ea typeface="+mn-ea"/>
                <a:cs typeface="+mn-cs"/>
              </a:rPr>
              <a:t>ResNet</a:t>
            </a:r>
            <a:r>
              <a:rPr lang="en-GB" sz="1920" b="0" i="0" kern="1200" dirty="0">
                <a:solidFill>
                  <a:schemeClr val="tx1"/>
                </a:solidFill>
                <a:effectLst/>
                <a:latin typeface="Amazon Ember Regular" charset="0"/>
                <a:ea typeface="+mn-ea"/>
                <a:cs typeface="+mn-cs"/>
              </a:rPr>
              <a:t> architecture, so </a:t>
            </a:r>
            <a:r>
              <a:rPr lang="en-GB" sz="1920" b="0" i="0" kern="1200" dirty="0" err="1">
                <a:solidFill>
                  <a:schemeClr val="tx1"/>
                </a:solidFill>
                <a:effectLst/>
                <a:latin typeface="Amazon Ember Regular" charset="0"/>
                <a:ea typeface="+mn-ea"/>
                <a:cs typeface="+mn-cs"/>
              </a:rPr>
              <a:t>ResNet</a:t>
            </a:r>
            <a:r>
              <a:rPr lang="en-GB" sz="1920" b="0" i="0" kern="1200" dirty="0">
                <a:solidFill>
                  <a:schemeClr val="tx1"/>
                </a:solidFill>
                <a:effectLst/>
                <a:latin typeface="Amazon Ember Regular" charset="0"/>
                <a:ea typeface="+mn-ea"/>
                <a:cs typeface="+mn-cs"/>
              </a:rPr>
              <a:t> is the state of the art image classification deep learning model, so what you do here, you can just grab that container and select a model and get to work. You don't have to actually design anything just like in the other cases and, when we look at performance, once again, we see almost linear scaling, which is very desirable if you want to train on a huge dataset.</a:t>
            </a:r>
            <a:endParaRPr lang="en-LU"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3980481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Another one, this one is the neural topic modelling. It’s a popular way, it's a popular algo for Natural Language Processing, and you could build topics with it like comprehend does.</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And here again we tried it against the best implementation we could find and it gets to significantly lower perplexity. Perplexity is the quality measure you use when you're working with a natural language processing, when you do translations or you build topics. So we get 20% better perplexity which is a very significant performance improvement.</a:t>
            </a:r>
          </a:p>
        </p:txBody>
      </p:sp>
      <p:sp>
        <p:nvSpPr>
          <p:cNvPr id="4" name="Slide Number Placeholder 3"/>
          <p:cNvSpPr>
            <a:spLocks noGrp="1"/>
          </p:cNvSpPr>
          <p:nvPr>
            <p:ph type="sldNum" sz="quarter" idx="5"/>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1873080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LDA is another topic </a:t>
            </a:r>
            <a:r>
              <a:rPr lang="en-GB" sz="1920" b="0" i="0" kern="1200" dirty="0" err="1">
                <a:solidFill>
                  <a:schemeClr val="tx1"/>
                </a:solidFill>
                <a:effectLst/>
                <a:latin typeface="Amazon Ember Regular" charset="0"/>
                <a:ea typeface="+mn-ea"/>
                <a:cs typeface="+mn-cs"/>
              </a:rPr>
              <a:t>modeling</a:t>
            </a:r>
            <a:r>
              <a:rPr lang="en-GB" sz="1920" b="0" i="0" kern="1200" dirty="0">
                <a:solidFill>
                  <a:schemeClr val="tx1"/>
                </a:solidFill>
                <a:effectLst/>
                <a:latin typeface="Amazon Ember Regular" charset="0"/>
                <a:ea typeface="+mn-ea"/>
                <a:cs typeface="+mn-cs"/>
              </a:rPr>
              <a:t> algo. </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So, here, once again, you have to compare the orange one with the light blue one and you see on the number of topics, that training time is much much lower than the reference implementation. And you see it's fair to say that the scalability is is quite linear. But, you know there's obviously much more work involved in building hundred topics than twenty. So, it's more costly but it scales pretty well. </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And then, if you compare the green one to the purple one, it's about the same thing. So, the training time is just so much lower. Look at the scale over there, each square is 50 minutes, so we literally save hours on each job.</a:t>
            </a:r>
          </a:p>
        </p:txBody>
      </p:sp>
      <p:sp>
        <p:nvSpPr>
          <p:cNvPr id="4" name="Slide Number Placeholder 3"/>
          <p:cNvSpPr>
            <a:spLocks noGrp="1"/>
          </p:cNvSpPr>
          <p:nvPr>
            <p:ph type="sldNum" sz="quarter" idx="5"/>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3549809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Another one is called sequence to sequence. It's a Natural Language Processing algo and we use it for neural machine translation. Actually, last year we published an open source project called Sockeye and the Sockeye lets you train translation models. </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So, once again, if if you wanted to translate Hebrew to Russian which is not available inside of Amazon translate for now, well you could probably try to build a model using sequence to sequence on Amazon </a:t>
            </a:r>
            <a:r>
              <a:rPr lang="en-GB" sz="1920" b="0" i="0" kern="1200" dirty="0" err="1">
                <a:solidFill>
                  <a:schemeClr val="tx1"/>
                </a:solidFill>
                <a:effectLst/>
                <a:latin typeface="Amazon Ember Regular" charset="0"/>
                <a:ea typeface="+mn-ea"/>
                <a:cs typeface="+mn-cs"/>
              </a:rPr>
              <a:t>SageMaker</a:t>
            </a:r>
            <a:r>
              <a:rPr lang="en-GB" sz="1920" b="0" i="0" kern="1200" dirty="0">
                <a:solidFill>
                  <a:schemeClr val="tx1"/>
                </a:solidFill>
                <a:effectLst/>
                <a:latin typeface="Amazon Ember Regular" charset="0"/>
                <a:ea typeface="+mn-ea"/>
                <a:cs typeface="+mn-cs"/>
              </a:rPr>
              <a:t>; Or you could go and grab the Sockeye open source project if you didn't want to use an AWS service, and you could run Sockeye even on your own machines and train your model. Okay, so this is based on Sockeye and Amazon Translate is also based on this. So, many options to get to the same result.</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So, as you can see, it's pretty good when it comes to measuring translation quality; Researchers use the bleu score, which is a quality metric. Obviously we get reasonably quickly to the state-of-the-art result and, in some cases, it's fair to say we slightly exceed it. </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Okay I don't want to brag</a:t>
            </a:r>
          </a:p>
        </p:txBody>
      </p:sp>
      <p:sp>
        <p:nvSpPr>
          <p:cNvPr id="4" name="Slide Number Placeholder 3"/>
          <p:cNvSpPr>
            <a:spLocks noGrp="1"/>
          </p:cNvSpPr>
          <p:nvPr>
            <p:ph type="sldNum" sz="quarter" idx="5"/>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1778585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3096824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4/26/21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410885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As I mentioned previously, SageMaker is a service with a lot of different features and capabilities in it. We typically talk about those capabilities as falling into four categories: Data preparation, the model build phase, training and tuning, and deployment and management (or hosting).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These four categories really address the needs that ML builders have when dealing with each stage of a model’s lifecycle.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Later in this presentation I can give you a full feature tour of as many of these features might be interesting to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effectLst/>
              </a:rPr>
              <a:t>===== Interaction Opportunity =====</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I’ll pause here for a moment to see if there are any capabilities that you see listed here which may be of particular interest to you and your organization at this point in time? </a:t>
            </a: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Great – well we can certainly dive deeper into that in just a few moments. </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1570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data is in S3, I need to choose an algorithm to train my model</a:t>
            </a:r>
          </a:p>
        </p:txBody>
      </p:sp>
      <p:sp>
        <p:nvSpPr>
          <p:cNvPr id="4" name="Slide Number Placeholder 3"/>
          <p:cNvSpPr>
            <a:spLocks noGrp="1"/>
          </p:cNvSpPr>
          <p:nvPr>
            <p:ph type="sldNum" sz="quarter" idx="5"/>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2245965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a:t>
            </a:r>
            <a:r>
              <a:rPr lang="en-US" baseline="0" dirty="0"/>
              <a:t> SageMaker comes with dozens of pre-build algorithms. </a:t>
            </a:r>
            <a:r>
              <a:rPr lang="en-US" dirty="0"/>
              <a:t>Amazon SageMaker provides high-performance, scalable machine learning algorithms, optimized for speed, scale, and accuracy, that can perform training on petabyte-scale data sets. You can choose from supervised algorithms where the correct answers are known during training and you can instruct the model where it made mistakes. Amazon</a:t>
            </a:r>
            <a:r>
              <a:rPr lang="en-US" baseline="0" dirty="0"/>
              <a:t> </a:t>
            </a:r>
            <a:r>
              <a:rPr lang="en-US" dirty="0"/>
              <a:t>SageMaker includes supervised algorithms such as </a:t>
            </a:r>
            <a:r>
              <a:rPr lang="en-US" dirty="0" err="1"/>
              <a:t>XGBoost</a:t>
            </a:r>
            <a:r>
              <a:rPr lang="en-US" dirty="0"/>
              <a:t> and linear/logistic regression or classification, to address recommendation and time series prediction problems. Amazon SageMaker also includes support for unsupervised learning (i.e. the algorithms must discover the correct answers on their own), such as with k-means clustering and principal component analysis (PCA), to solve problems like identifying customer groupings based on purchasing behavior.</a:t>
            </a:r>
          </a:p>
          <a:p>
            <a:endParaRPr lang="en-US" dirty="0"/>
          </a:p>
          <a:p>
            <a:r>
              <a:rPr lang="en-US" sz="2000" b="0" i="0" kern="1200" dirty="0">
                <a:solidFill>
                  <a:schemeClr val="tx1"/>
                </a:solidFill>
                <a:effectLst/>
                <a:latin typeface="Amazon Ember Regular" charset="0"/>
                <a:ea typeface="+mn-ea"/>
                <a:cs typeface="+mn-cs"/>
              </a:rPr>
              <a:t>Built in algos:</a:t>
            </a:r>
            <a:br>
              <a:rPr lang="en-US" sz="2000" b="0" i="0" kern="1200" dirty="0">
                <a:solidFill>
                  <a:schemeClr val="tx1"/>
                </a:solidFill>
                <a:effectLst/>
                <a:latin typeface="Amazon Ember Regular" charset="0"/>
                <a:ea typeface="+mn-ea"/>
                <a:cs typeface="+mn-cs"/>
              </a:rPr>
            </a:br>
            <a:r>
              <a:rPr lang="en-US" sz="4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BlazingText</a:t>
            </a:r>
            <a:r>
              <a:rPr lang="en-US" sz="4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Algorithm – </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Text classification, NLP tasks such as (NLP) tasks, such as sentiment analysis, named entity recognition.</a:t>
            </a:r>
          </a:p>
          <a:p>
            <a:r>
              <a:rPr lang="en-US" sz="4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DeepAR</a:t>
            </a:r>
            <a:r>
              <a:rPr lang="en-US" sz="4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Forecasting Algorithm - </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supervised learning algorithm for forecasting scalar time series using RNN</a:t>
            </a:r>
          </a:p>
          <a:p>
            <a:r>
              <a:rPr lang="en-US" sz="4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Factorization Machines Algorithm - </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 be used for both classification and regression tasks on high dimensional sparse datasets</a:t>
            </a:r>
          </a:p>
          <a:p>
            <a:r>
              <a:rPr lang="en-US" sz="4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Image Classification Algorithm - </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uses a CNN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ResNet</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that can be trained from scratch, or trained using transfer learning</a:t>
            </a:r>
          </a:p>
          <a:p>
            <a:r>
              <a:rPr lang="en-US" sz="4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IP Insights Algorithm - </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unsupervised learning algorithm that learns the usage patterns for IPv4 addresses</a:t>
            </a:r>
          </a:p>
          <a:p>
            <a:r>
              <a:rPr lang="en-US" sz="4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K-Means Algorithm - </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attempts to find discrete groupings within data</a:t>
            </a:r>
          </a:p>
          <a:p>
            <a:r>
              <a:rPr lang="en-US" sz="4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K-Nearest Neighbors (k-NN) Algorithm - </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uses a non-parametric method for classification or regression</a:t>
            </a:r>
          </a:p>
          <a:p>
            <a:r>
              <a:rPr lang="en-US" sz="4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Latent Dirichlet Allocation (LDA) Algorithm - </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attempts to describe a set of observations as a mixture of distinct categories</a:t>
            </a:r>
          </a:p>
          <a:p>
            <a:r>
              <a:rPr lang="en-US" sz="4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Linear Learner Algorithm - </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unsupervised learning algorithms used for solving either classification or regression problems</a:t>
            </a:r>
          </a:p>
          <a:p>
            <a:r>
              <a:rPr lang="en-US" sz="4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Neural Topic Model (NTM) Algorithm - </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organizes a corpus of documents into topics</a:t>
            </a:r>
          </a:p>
          <a:p>
            <a:r>
              <a:rPr lang="en-US" sz="4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Object2Vec Algorithm - </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general-purpose neural embedding algorithm that is highly customizable</a:t>
            </a:r>
          </a:p>
          <a:p>
            <a:r>
              <a:rPr lang="en-US" sz="4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Object Detection Algorithm - </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detects and classifies objects in images using a single deep neural network (SSD), VGG or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ResNet</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4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Component Analysis (PCA) Algorithm - </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algorithm that attempts to reduce the dimensionality</a:t>
            </a:r>
          </a:p>
          <a:p>
            <a:r>
              <a:rPr lang="en-US" sz="4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Random Cut Forest (RCF) Algorithm - </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unsupervised algorithm for detecting anomalous data points within a data set</a:t>
            </a:r>
          </a:p>
          <a:p>
            <a:r>
              <a:rPr lang="en-US" sz="4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Semantic Segmentation Algorithm - </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provides a fine-grained, pixel-level approach to developing computer vision applications</a:t>
            </a:r>
          </a:p>
          <a:p>
            <a:r>
              <a:rPr lang="en-US" sz="4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Sequence-to-Sequence Algorithm - </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input is a sequence (for example, text, audio) and the output is another sequence</a:t>
            </a:r>
          </a:p>
          <a:p>
            <a:r>
              <a:rPr lang="en-US" sz="4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XGBoost</a:t>
            </a:r>
            <a:r>
              <a:rPr lang="en-US" sz="4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Algorithm - </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popular and efficient open-source implementation of the gradient boosted trees algorithm</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70592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016156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The purpose of those algos is simply to be ten times better than whatever else is available today, that's the target we set for ourselves. </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And you will see in some cases we hit and actually we do exceed that 10x improvement. </a:t>
            </a:r>
          </a:p>
          <a:p>
            <a:pPr marL="34290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So, we have a few key principles here, it's important to understand them. </a:t>
            </a:r>
          </a:p>
          <a:p>
            <a:pPr marL="1074420" lvl="1"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First of all those algos are streaming algos. So, typical machine learning algos will maybe load the whole data set in memory and then process it, which pretty much restricts how big your dataset can be or they're going to load from this; This can fill memory and is not the fastest and most efficient way to train; so we use streaming algos. And we'll see what benefits this brings</a:t>
            </a:r>
          </a:p>
          <a:p>
            <a:pPr marL="1074420" lvl="1"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We just generally want to train faster, we want to train in a single pass. Those algos will only see a data point once and change their internal state to reflect that. So, they don't need to see data again and again to learn from it. </a:t>
            </a:r>
          </a:p>
          <a:p>
            <a:pPr marL="1074420" lvl="1"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This will yield really good reliability even if we have crazy big data sets, you could have terabytes, tens of terabytes, hundreds of terabytes, it doesn't really matter because again we're streaming data, we're not loading it. </a:t>
            </a:r>
          </a:p>
          <a:p>
            <a:pPr marL="1074420" lvl="1"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And well we try to provide as much choice as possible when it comes to algorithms</a:t>
            </a:r>
          </a:p>
        </p:txBody>
      </p:sp>
      <p:sp>
        <p:nvSpPr>
          <p:cNvPr id="4" name="Slide Number Placeholder 3"/>
          <p:cNvSpPr>
            <a:spLocks noGrp="1"/>
          </p:cNvSpPr>
          <p:nvPr>
            <p:ph type="sldNum" sz="quarter" idx="5"/>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82567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So you know we try to put our money where our mouth is, and we call them infinitely scalable algorithms. </a:t>
            </a:r>
          </a:p>
          <a:p>
            <a:pPr marL="342900" lvl="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And this collection of algorithms that I will present has been implemented by Amazon and it's being used every day by Amazon and AWS internally you know for our own purposes. </a:t>
            </a:r>
          </a:p>
          <a:p>
            <a:endParaRPr lang="en-LU"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1140734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panose="020B0604020202020204" pitchFamily="34" charset="0"/>
              <a:buChar char="•"/>
            </a:pPr>
            <a:r>
              <a:rPr lang="en-GB" sz="1920" b="0" i="0" kern="1200" dirty="0">
                <a:solidFill>
                  <a:schemeClr val="tx1"/>
                </a:solidFill>
                <a:effectLst/>
                <a:latin typeface="Amazon Ember Regular" charset="0"/>
                <a:ea typeface="+mn-ea"/>
                <a:cs typeface="+mn-cs"/>
              </a:rPr>
              <a:t>So, like I said, we’re streaming data to the algos. Every single data point in your data set will only be seen once by the algo and that's again the only way you could work with arbitrarily large data sets. There is no limit to the amount of data that this algorithm can support, can process because we’re streaming data through the algos, managing the state and building the model. </a:t>
            </a:r>
          </a:p>
          <a:p>
            <a:endParaRPr lang="en-LU" dirty="0"/>
          </a:p>
          <a:p>
            <a:endParaRPr lang="en-LU"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2946820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Cover_Squid_C-01_ORANGE_1280x720_2x.png"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PURPLE_1280x720_Cluster-B_2x.png" TargetMode="External"/><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ORANGE_1280x720_2x.png"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RED-ORANGE_1280x720_Cluster-A_2x.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RED_1280x720_Cluster-B_2x.png"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YELLOW_1280x720_Cluster-D_2x.png" TargetMode="External"/><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E126EE-C025-5948-A2CA-09B44FD20E5E}"/>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pic>
        <p:nvPicPr>
          <p:cNvPr id="9" name="Picture 8"/>
          <p:cNvPicPr>
            <a:picLocks noChangeAspect="1"/>
          </p:cNvPicPr>
          <p:nvPr userDrawn="1"/>
        </p:nvPicPr>
        <p:blipFill>
          <a:blip r:embed="rId4"/>
          <a:srcRect/>
          <a:stretch/>
        </p:blipFill>
        <p:spPr>
          <a:xfrm>
            <a:off x="548820" y="731520"/>
            <a:ext cx="1356939" cy="811459"/>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12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29867526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endParaRPr lang="en-US"/>
          </a:p>
        </p:txBody>
      </p:sp>
    </p:spTree>
    <p:extLst>
      <p:ext uri="{BB962C8B-B14F-4D97-AF65-F5344CB8AC3E}">
        <p14:creationId xmlns:p14="http://schemas.microsoft.com/office/powerpoint/2010/main" val="1014998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endParaRPr lang="en-US"/>
          </a:p>
        </p:txBody>
      </p:sp>
    </p:spTree>
    <p:extLst>
      <p:ext uri="{BB962C8B-B14F-4D97-AF65-F5344CB8AC3E}">
        <p14:creationId xmlns:p14="http://schemas.microsoft.com/office/powerpoint/2010/main" val="2135985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endParaRPr lang="en-US"/>
          </a:p>
        </p:txBody>
      </p:sp>
    </p:spTree>
    <p:extLst>
      <p:ext uri="{BB962C8B-B14F-4D97-AF65-F5344CB8AC3E}">
        <p14:creationId xmlns:p14="http://schemas.microsoft.com/office/powerpoint/2010/main" val="2897245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34133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460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34596494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899668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endParaRPr lang="en-US" dirty="0"/>
          </a:p>
        </p:txBody>
      </p:sp>
    </p:spTree>
    <p:extLst>
      <p:ext uri="{BB962C8B-B14F-4D97-AF65-F5344CB8AC3E}">
        <p14:creationId xmlns:p14="http://schemas.microsoft.com/office/powerpoint/2010/main" val="1315453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2212565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295788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2404068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9857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_Slide_and_Subtitl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3C1FD3-FC9E-C648-807B-884C49CEAC99}"/>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Tree>
    <p:extLst>
      <p:ext uri="{BB962C8B-B14F-4D97-AF65-F5344CB8AC3E}">
        <p14:creationId xmlns:p14="http://schemas.microsoft.com/office/powerpoint/2010/main" val="309625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2984480" y="7351776"/>
            <a:ext cx="1328928" cy="6827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4" name="Picture 3">
            <a:extLst>
              <a:ext uri="{FF2B5EF4-FFF2-40B4-BE49-F238E27FC236}">
                <a16:creationId xmlns:a16="http://schemas.microsoft.com/office/drawing/2014/main" id="{6C088F35-39AE-534E-AD03-B21DD335F80D}"/>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548820" y="731520"/>
            <a:ext cx="1356939" cy="811459"/>
          </a:xfrm>
          <a:prstGeom prst="rect">
            <a:avLst/>
          </a:prstGeom>
        </p:spPr>
      </p:pic>
    </p:spTree>
    <p:extLst>
      <p:ext uri="{BB962C8B-B14F-4D97-AF65-F5344CB8AC3E}">
        <p14:creationId xmlns:p14="http://schemas.microsoft.com/office/powerpoint/2010/main" val="3898004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12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a:srcRect/>
          <a:stretch/>
        </p:blipFill>
        <p:spPr>
          <a:xfrm>
            <a:off x="13349613" y="7531058"/>
            <a:ext cx="709192" cy="424102"/>
          </a:xfrm>
          <a:prstGeom prst="rect">
            <a:avLst/>
          </a:prstGeom>
        </p:spPr>
      </p:pic>
    </p:spTree>
    <p:extLst>
      <p:ext uri="{BB962C8B-B14F-4D97-AF65-F5344CB8AC3E}">
        <p14:creationId xmlns:p14="http://schemas.microsoft.com/office/powerpoint/2010/main" val="29067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70497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460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 name="TextBox 5"/>
          <p:cNvSpPr txBox="1"/>
          <p:nvPr userDrawn="1"/>
        </p:nvSpPr>
        <p:spPr>
          <a:xfrm>
            <a:off x="11897959" y="9767944"/>
            <a:ext cx="184731" cy="801438"/>
          </a:xfrm>
          <a:prstGeom prst="rect">
            <a:avLst/>
          </a:prstGeom>
          <a:noFill/>
        </p:spPr>
        <p:txBody>
          <a:bodyPr wrap="none"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4608" b="0" i="0" u="none" strike="noStrike" kern="1200" cap="none" spc="0" normalizeH="0" baseline="0" noProof="0">
              <a:ln>
                <a:noFill/>
              </a:ln>
              <a:solidFill>
                <a:srgbClr val="FFFFFF"/>
              </a:solidFill>
              <a:effectLst/>
              <a:uLnTx/>
              <a:uFillTx/>
              <a:latin typeface="Amazon Ember"/>
              <a:ea typeface="+mn-ea"/>
              <a:cs typeface="+mn-cs"/>
            </a:endParaRPr>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12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11" name="Picture 10">
            <a:extLst>
              <a:ext uri="{FF2B5EF4-FFF2-40B4-BE49-F238E27FC236}">
                <a16:creationId xmlns:a16="http://schemas.microsoft.com/office/drawing/2014/main" id="{078E12B8-1389-044D-9E65-845118C8F28C}"/>
              </a:ext>
            </a:extLst>
          </p:cNvPr>
          <p:cNvPicPr>
            <a:picLocks noChangeAspect="1"/>
          </p:cNvPicPr>
          <p:nvPr userDrawn="1"/>
        </p:nvPicPr>
        <p:blipFill>
          <a:blip r:embed="rId2"/>
          <a:srcRect/>
          <a:stretch/>
        </p:blipFill>
        <p:spPr>
          <a:xfrm>
            <a:off x="13349613" y="7531058"/>
            <a:ext cx="709192" cy="424102"/>
          </a:xfrm>
          <a:prstGeom prst="rect">
            <a:avLst/>
          </a:prstGeom>
        </p:spPr>
      </p:pic>
    </p:spTree>
    <p:extLst>
      <p:ext uri="{BB962C8B-B14F-4D97-AF65-F5344CB8AC3E}">
        <p14:creationId xmlns:p14="http://schemas.microsoft.com/office/powerpoint/2010/main" val="3109629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60251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01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p:nvPicPr>
        <p:blipFill>
          <a:blip r:embed="rId2"/>
          <a:stretch>
            <a:fillRect/>
          </a:stretch>
        </p:blipFill>
        <p:spPr>
          <a:xfrm>
            <a:off x="0" y="0"/>
            <a:ext cx="14630400" cy="8226554"/>
          </a:xfrm>
          <a:prstGeom prst="rect">
            <a:avLst/>
          </a:prstGeom>
        </p:spPr>
      </p:pic>
      <p:sp>
        <p:nvSpPr>
          <p:cNvPr id="5" name="Rectangle 4">
            <a:extLst>
              <a:ext uri="{FF2B5EF4-FFF2-40B4-BE49-F238E27FC236}">
                <a16:creationId xmlns:a16="http://schemas.microsoft.com/office/drawing/2014/main" id="{B3E31985-5D7A-46EF-AEFE-3E3FD0DBD0C7}"/>
              </a:ext>
            </a:extLst>
          </p:cNvPr>
          <p:cNvSpPr/>
          <p:nvPr/>
        </p:nvSpPr>
        <p:spPr>
          <a:xfrm>
            <a:off x="0" y="0"/>
            <a:ext cx="14630400" cy="8226554"/>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
        <p:nvSpPr>
          <p:cNvPr id="6" name="TextBox 5">
            <a:extLst>
              <a:ext uri="{FF2B5EF4-FFF2-40B4-BE49-F238E27FC236}">
                <a16:creationId xmlns:a16="http://schemas.microsoft.com/office/drawing/2014/main" id="{D87E824A-431F-48F5-9943-918589BD1505}"/>
              </a:ext>
            </a:extLst>
          </p:cNvPr>
          <p:cNvSpPr txBox="1"/>
          <p:nvPr/>
        </p:nvSpPr>
        <p:spPr>
          <a:xfrm>
            <a:off x="538864" y="7683901"/>
            <a:ext cx="7115490" cy="172355"/>
          </a:xfrm>
          <a:prstGeom prst="rect">
            <a:avLst/>
          </a:prstGeom>
          <a:noFill/>
        </p:spPr>
        <p:txBody>
          <a:bodyPr wrap="square" lIns="0" tIns="0" rIns="0" bIns="0" rtlCol="0">
            <a:spAutoFit/>
          </a:bodyPr>
          <a:lstStyle/>
          <a:p>
            <a:pPr marL="0" marR="0" indent="0" algn="l" defTabSz="731491" rtl="0" eaLnBrk="1" fontAlgn="auto" latinLnBrk="0" hangingPunct="1">
              <a:lnSpc>
                <a:spcPct val="100000"/>
              </a:lnSpc>
              <a:spcBef>
                <a:spcPts val="0"/>
              </a:spcBef>
              <a:spcAft>
                <a:spcPts val="0"/>
              </a:spcAft>
              <a:buClrTx/>
              <a:buSzTx/>
              <a:buFontTx/>
              <a:buNone/>
              <a:tabLst/>
              <a:defRPr/>
            </a:pPr>
            <a:r>
              <a:rPr lang="en-US" sz="112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112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112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a:extLst>
              <a:ext uri="{FF2B5EF4-FFF2-40B4-BE49-F238E27FC236}">
                <a16:creationId xmlns:a16="http://schemas.microsoft.com/office/drawing/2014/main" id="{3B9B20BB-A2C2-4227-947A-83D033F08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2304" y="7531058"/>
            <a:ext cx="709381" cy="424102"/>
          </a:xfrm>
          <a:prstGeom prst="rect">
            <a:avLst/>
          </a:prstGeom>
        </p:spPr>
      </p:pic>
    </p:spTree>
    <p:extLst>
      <p:ext uri="{BB962C8B-B14F-4D97-AF65-F5344CB8AC3E}">
        <p14:creationId xmlns:p14="http://schemas.microsoft.com/office/powerpoint/2010/main" val="1603890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1C32C7-59F5-DF47-8723-035723E617D2}"/>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Tree>
    <p:extLst>
      <p:ext uri="{BB962C8B-B14F-4D97-AF65-F5344CB8AC3E}">
        <p14:creationId xmlns:p14="http://schemas.microsoft.com/office/powerpoint/2010/main" val="67472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C5A18C-E55B-8242-9A52-05588436727F}"/>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2288392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_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BA6A43-4E15-784A-AF64-33ECD7483B38}"/>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2441444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A74084-2156-C643-BCD7-AEC980321020}"/>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1572583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3758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0873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20991896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12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7" name="Picture 6"/>
          <p:cNvPicPr>
            <a:picLocks noChangeAspect="1"/>
          </p:cNvPicPr>
          <p:nvPr userDrawn="1"/>
        </p:nvPicPr>
        <p:blipFill>
          <a:blip r:embed="rId29"/>
          <a:srcRect/>
          <a:stretch/>
        </p:blipFill>
        <p:spPr>
          <a:xfrm>
            <a:off x="13349613" y="7531058"/>
            <a:ext cx="709192" cy="424102"/>
          </a:xfrm>
          <a:prstGeom prst="rect">
            <a:avLst/>
          </a:prstGeom>
        </p:spPr>
      </p:pic>
    </p:spTree>
    <p:extLst>
      <p:ext uri="{BB962C8B-B14F-4D97-AF65-F5344CB8AC3E}">
        <p14:creationId xmlns:p14="http://schemas.microsoft.com/office/powerpoint/2010/main" val="580780972"/>
      </p:ext>
    </p:extLst>
  </p:cSld>
  <p:clrMap bg1="dk1" tx1="lt1" bg2="dk2" tx2="lt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81" r:id="rId20"/>
    <p:sldLayoutId id="2147483882" r:id="rId21"/>
    <p:sldLayoutId id="2147483883" r:id="rId22"/>
    <p:sldLayoutId id="2147483884" r:id="rId23"/>
    <p:sldLayoutId id="2147483885" r:id="rId24"/>
    <p:sldLayoutId id="2147483886" r:id="rId25"/>
    <p:sldLayoutId id="2147483887" r:id="rId26"/>
    <p:sldLayoutId id="2147483888" r:id="rId27"/>
  </p:sldLayoutIdLst>
  <p:transition>
    <p:fade/>
  </p:transition>
  <p:txStyles>
    <p:title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p15:clr>
            <a:srgbClr val="F26B43"/>
          </p15:clr>
        </p15:guide>
        <p15:guide id="2" pos="8856">
          <p15:clr>
            <a:srgbClr val="F26B43"/>
          </p15:clr>
        </p15:guide>
        <p15:guide id="3" orient="horz" pos="1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38.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2.tiff"/><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tiff"/><Relationship Id="rId4" Type="http://schemas.openxmlformats.org/officeDocument/2006/relationships/hyperlink" Target="https://github.com/dmlc/xgboos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2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59.tiff"/><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image" Target="../media/image71.emf"/><Relationship Id="rId3" Type="http://schemas.openxmlformats.org/officeDocument/2006/relationships/image" Target="../media/image61.emf"/><Relationship Id="rId7" Type="http://schemas.openxmlformats.org/officeDocument/2006/relationships/image" Target="../media/image65.emf"/><Relationship Id="rId12" Type="http://schemas.openxmlformats.org/officeDocument/2006/relationships/image" Target="../media/image70.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4.emf"/><Relationship Id="rId11" Type="http://schemas.openxmlformats.org/officeDocument/2006/relationships/image" Target="../media/image69.emf"/><Relationship Id="rId5" Type="http://schemas.openxmlformats.org/officeDocument/2006/relationships/image" Target="../media/image63.emf"/><Relationship Id="rId10" Type="http://schemas.openxmlformats.org/officeDocument/2006/relationships/image" Target="../media/image68.emf"/><Relationship Id="rId4" Type="http://schemas.openxmlformats.org/officeDocument/2006/relationships/image" Target="../media/image62.emf"/><Relationship Id="rId9" Type="http://schemas.openxmlformats.org/officeDocument/2006/relationships/image" Target="../media/image67.emf"/><Relationship Id="rId14" Type="http://schemas.openxmlformats.org/officeDocument/2006/relationships/image" Target="../media/image72.emf"/></Relationships>
</file>

<file path=ppt/slides/_rels/slide2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27.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chart" Target="../charts/chart8.xml"/><Relationship Id="rId5" Type="http://schemas.openxmlformats.org/officeDocument/2006/relationships/image" Target="../media/image77.emf"/><Relationship Id="rId4" Type="http://schemas.openxmlformats.org/officeDocument/2006/relationships/image" Target="../media/image76.emf"/></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chart" Target="../charts/char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tiff"/><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tif"/><Relationship Id="rId9" Type="http://schemas.openxmlformats.org/officeDocument/2006/relationships/image" Target="../media/image21.png"/><Relationship Id="rId14" Type="http://schemas.openxmlformats.org/officeDocument/2006/relationships/image" Target="../media/image26.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D71A5-E222-8845-B725-2D191D1614BD}"/>
              </a:ext>
            </a:extLst>
          </p:cNvPr>
          <p:cNvPicPr>
            <a:picLocks noChangeAspect="1"/>
          </p:cNvPicPr>
          <p:nvPr/>
        </p:nvPicPr>
        <p:blipFill rotWithShape="1">
          <a:blip r:embed="rId3"/>
          <a:srcRect l="15736"/>
          <a:stretch/>
        </p:blipFill>
        <p:spPr>
          <a:xfrm>
            <a:off x="9442684" y="0"/>
            <a:ext cx="5195653" cy="8229600"/>
          </a:xfrm>
          <a:prstGeom prst="rect">
            <a:avLst/>
          </a:prstGeom>
        </p:spPr>
      </p:pic>
      <p:sp>
        <p:nvSpPr>
          <p:cNvPr id="3" name="Title 4">
            <a:extLst>
              <a:ext uri="{FF2B5EF4-FFF2-40B4-BE49-F238E27FC236}">
                <a16:creationId xmlns:a16="http://schemas.microsoft.com/office/drawing/2014/main" id="{499D3CCD-B3D0-FD4E-8484-F6542110200D}"/>
              </a:ext>
            </a:extLst>
          </p:cNvPr>
          <p:cNvSpPr txBox="1">
            <a:spLocks/>
          </p:cNvSpPr>
          <p:nvPr/>
        </p:nvSpPr>
        <p:spPr>
          <a:xfrm>
            <a:off x="1047031" y="325463"/>
            <a:ext cx="9253042" cy="2246818"/>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a:lnSpc>
                <a:spcPct val="100000"/>
              </a:lnSpc>
            </a:pPr>
            <a:r>
              <a:rPr lang="en-US" sz="6400" dirty="0">
                <a:solidFill>
                  <a:schemeClr val="accent5"/>
                </a:solidFill>
              </a:rPr>
              <a:t>Amazon</a:t>
            </a:r>
            <a:r>
              <a:rPr lang="en-US" sz="6400" dirty="0"/>
              <a:t> SageMaker</a:t>
            </a:r>
            <a:br>
              <a:rPr lang="en-US" sz="6400" dirty="0"/>
            </a:br>
            <a:endParaRPr lang="en-US" sz="6400" dirty="0"/>
          </a:p>
          <a:p>
            <a:pPr algn="ctr">
              <a:lnSpc>
                <a:spcPct val="100000"/>
              </a:lnSpc>
            </a:pPr>
            <a:r>
              <a:rPr lang="en-US" sz="6000" dirty="0"/>
              <a:t>Understanding Built-in Algorithms</a:t>
            </a:r>
            <a:endParaRPr lang="en-US" sz="6000" dirty="0">
              <a:solidFill>
                <a:srgbClr val="FFC000"/>
              </a:solidFill>
            </a:endParaRPr>
          </a:p>
          <a:p>
            <a:pPr algn="ctr">
              <a:lnSpc>
                <a:spcPct val="100000"/>
              </a:lnSpc>
            </a:pPr>
            <a:endParaRPr lang="en-US" sz="6400" dirty="0">
              <a:solidFill>
                <a:srgbClr val="FFC000"/>
              </a:solidFill>
            </a:endParaRPr>
          </a:p>
        </p:txBody>
      </p:sp>
      <p:cxnSp>
        <p:nvCxnSpPr>
          <p:cNvPr id="9" name="Straight Connector 8">
            <a:extLst>
              <a:ext uri="{FF2B5EF4-FFF2-40B4-BE49-F238E27FC236}">
                <a16:creationId xmlns:a16="http://schemas.microsoft.com/office/drawing/2014/main" id="{D6A8B17C-1FB9-4E42-B21C-CB1E3E74BC46}"/>
              </a:ext>
            </a:extLst>
          </p:cNvPr>
          <p:cNvCxnSpPr/>
          <p:nvPr/>
        </p:nvCxnSpPr>
        <p:spPr>
          <a:xfrm>
            <a:off x="15962812" y="5604878"/>
            <a:ext cx="914400" cy="914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346A5C-903D-0F42-9747-EE1D3D169FBE}"/>
              </a:ext>
            </a:extLst>
          </p:cNvPr>
          <p:cNvCxnSpPr>
            <a:cxnSpLocks/>
          </p:cNvCxnSpPr>
          <p:nvPr/>
        </p:nvCxnSpPr>
        <p:spPr>
          <a:xfrm>
            <a:off x="9987960" y="7119442"/>
            <a:ext cx="4184608"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
            <a:extLst>
              <a:ext uri="{FF2B5EF4-FFF2-40B4-BE49-F238E27FC236}">
                <a16:creationId xmlns:a16="http://schemas.microsoft.com/office/drawing/2014/main" id="{85684F50-1523-3743-804A-21B68D08E4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008" y="3952114"/>
            <a:ext cx="1620354" cy="1652764"/>
          </a:xfrm>
          <a:prstGeom prst="rect">
            <a:avLst/>
          </a:prstGeom>
        </p:spPr>
      </p:pic>
      <p:sp>
        <p:nvSpPr>
          <p:cNvPr id="4" name="TextBox 3">
            <a:extLst>
              <a:ext uri="{FF2B5EF4-FFF2-40B4-BE49-F238E27FC236}">
                <a16:creationId xmlns:a16="http://schemas.microsoft.com/office/drawing/2014/main" id="{7392934D-D659-0B49-A994-75457F63D6A5}"/>
              </a:ext>
            </a:extLst>
          </p:cNvPr>
          <p:cNvSpPr txBox="1"/>
          <p:nvPr/>
        </p:nvSpPr>
        <p:spPr>
          <a:xfrm>
            <a:off x="9878966" y="6062078"/>
            <a:ext cx="4223162" cy="769441"/>
          </a:xfrm>
          <a:prstGeom prst="rect">
            <a:avLst/>
          </a:prstGeom>
          <a:noFill/>
        </p:spPr>
        <p:txBody>
          <a:bodyPr wrap="square" rtlCol="0">
            <a:spAutoFit/>
          </a:bodyPr>
          <a:lstStyle/>
          <a:p>
            <a:pPr algn="l"/>
            <a:r>
              <a:rPr lang="en-US" sz="4400" dirty="0">
                <a:latin typeface="Amazon Ember" panose="020B0603020204020204" pitchFamily="34" charset="0"/>
                <a:ea typeface="Amazon Ember" panose="020B0603020204020204" pitchFamily="34" charset="0"/>
                <a:cs typeface="Amazon Ember" panose="020B0603020204020204" pitchFamily="34" charset="0"/>
              </a:rPr>
              <a:t>Immersion Day</a:t>
            </a:r>
          </a:p>
        </p:txBody>
      </p:sp>
      <p:sp>
        <p:nvSpPr>
          <p:cNvPr id="14" name="Text Placeholder 13">
            <a:extLst>
              <a:ext uri="{FF2B5EF4-FFF2-40B4-BE49-F238E27FC236}">
                <a16:creationId xmlns:a16="http://schemas.microsoft.com/office/drawing/2014/main" id="{EE0C9D04-F490-E64C-B262-5267D9FB31AE}"/>
              </a:ext>
            </a:extLst>
          </p:cNvPr>
          <p:cNvSpPr>
            <a:spLocks noGrp="1"/>
          </p:cNvSpPr>
          <p:nvPr>
            <p:ph type="body" sz="quarter" idx="10"/>
          </p:nvPr>
        </p:nvSpPr>
        <p:spPr>
          <a:xfrm>
            <a:off x="528272" y="6119642"/>
            <a:ext cx="5892800" cy="996597"/>
          </a:xfrm>
        </p:spPr>
        <p:txBody>
          <a:bodyPr/>
          <a:lstStyle/>
          <a:p>
            <a:endParaRPr lang="en-US" dirty="0"/>
          </a:p>
        </p:txBody>
      </p:sp>
      <p:pic>
        <p:nvPicPr>
          <p:cNvPr id="10" name="Picture 9">
            <a:extLst>
              <a:ext uri="{FF2B5EF4-FFF2-40B4-BE49-F238E27FC236}">
                <a16:creationId xmlns:a16="http://schemas.microsoft.com/office/drawing/2014/main" id="{A9E5E251-CD15-5C48-8531-DCF65EA9936A}"/>
              </a:ext>
            </a:extLst>
          </p:cNvPr>
          <p:cNvPicPr>
            <a:picLocks noChangeAspect="1"/>
          </p:cNvPicPr>
          <p:nvPr/>
        </p:nvPicPr>
        <p:blipFill>
          <a:blip r:embed="rId6">
            <a:lum bright="70000" contrast="-70000"/>
            <a:alphaModFix amt="20000"/>
          </a:blip>
          <a:stretch>
            <a:fillRect/>
          </a:stretch>
        </p:blipFill>
        <p:spPr>
          <a:xfrm>
            <a:off x="1796667" y="1381967"/>
            <a:ext cx="6896382" cy="4592585"/>
          </a:xfrm>
          <a:prstGeom prst="rect">
            <a:avLst/>
          </a:prstGeom>
        </p:spPr>
      </p:pic>
    </p:spTree>
    <p:extLst>
      <p:ext uri="{BB962C8B-B14F-4D97-AF65-F5344CB8AC3E}">
        <p14:creationId xmlns:p14="http://schemas.microsoft.com/office/powerpoint/2010/main" val="39760147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FFA56BF-78EE-BC42-A7CF-0732416A5D94}"/>
              </a:ext>
            </a:extLst>
          </p:cNvPr>
          <p:cNvSpPr txBox="1">
            <a:spLocks/>
          </p:cNvSpPr>
          <p:nvPr/>
        </p:nvSpPr>
        <p:spPr>
          <a:xfrm>
            <a:off x="570584" y="555955"/>
            <a:ext cx="13518490" cy="751728"/>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a:lstStyle>
          <a:p>
            <a:pPr defTabSz="731520"/>
            <a:r>
              <a:rPr lang="en-US" sz="5120" b="0" dirty="0">
                <a:solidFill>
                  <a:srgbClr val="F8F8F8"/>
                </a:solidFill>
                <a:latin typeface="Amazon Ember" panose="020B0603020204020204" pitchFamily="34" charset="0"/>
                <a:ea typeface="Amazon Ember" panose="020B0603020204020204" pitchFamily="34" charset="0"/>
                <a:cs typeface="Amazon Ember" panose="020B0603020204020204" pitchFamily="34" charset="0"/>
              </a:rPr>
              <a:t>Streaming</a:t>
            </a:r>
          </a:p>
        </p:txBody>
      </p:sp>
      <p:cxnSp>
        <p:nvCxnSpPr>
          <p:cNvPr id="14" name="Straight Arrow Connector 13">
            <a:extLst>
              <a:ext uri="{FF2B5EF4-FFF2-40B4-BE49-F238E27FC236}">
                <a16:creationId xmlns:a16="http://schemas.microsoft.com/office/drawing/2014/main" id="{B21A8BC3-6FFF-E84E-B647-6AC35EE6B8AF}"/>
              </a:ext>
            </a:extLst>
          </p:cNvPr>
          <p:cNvCxnSpPr/>
          <p:nvPr/>
        </p:nvCxnSpPr>
        <p:spPr>
          <a:xfrm flipV="1">
            <a:off x="1128442" y="5767770"/>
            <a:ext cx="5235782" cy="6690"/>
          </a:xfrm>
          <a:prstGeom prst="straightConnector1">
            <a:avLst/>
          </a:prstGeom>
          <a:noFill/>
          <a:ln w="25400" cap="flat" cmpd="sng" algn="ctr">
            <a:solidFill>
              <a:srgbClr val="00BAFF"/>
            </a:solidFill>
            <a:prstDash val="solid"/>
            <a:tailEnd type="triangle"/>
          </a:ln>
          <a:effectLst/>
        </p:spPr>
      </p:cxnSp>
      <p:cxnSp>
        <p:nvCxnSpPr>
          <p:cNvPr id="15" name="Straight Arrow Connector 14">
            <a:extLst>
              <a:ext uri="{FF2B5EF4-FFF2-40B4-BE49-F238E27FC236}">
                <a16:creationId xmlns:a16="http://schemas.microsoft.com/office/drawing/2014/main" id="{C1317197-41DE-F648-BD54-EEDDCA38C41A}"/>
              </a:ext>
            </a:extLst>
          </p:cNvPr>
          <p:cNvCxnSpPr/>
          <p:nvPr/>
        </p:nvCxnSpPr>
        <p:spPr>
          <a:xfrm flipH="1" flipV="1">
            <a:off x="1497411" y="1932669"/>
            <a:ext cx="3" cy="4188637"/>
          </a:xfrm>
          <a:prstGeom prst="straightConnector1">
            <a:avLst/>
          </a:prstGeom>
          <a:noFill/>
          <a:ln w="25400" cap="flat" cmpd="sng" algn="ctr">
            <a:solidFill>
              <a:srgbClr val="00BAFF"/>
            </a:solidFill>
            <a:prstDash val="solid"/>
            <a:tailEnd type="triangle"/>
          </a:ln>
          <a:effectLst/>
        </p:spPr>
      </p:cxnSp>
      <p:sp>
        <p:nvSpPr>
          <p:cNvPr id="16" name="TextBox 15">
            <a:extLst>
              <a:ext uri="{FF2B5EF4-FFF2-40B4-BE49-F238E27FC236}">
                <a16:creationId xmlns:a16="http://schemas.microsoft.com/office/drawing/2014/main" id="{4F75EBDC-698E-954E-B3DA-E24E36C6B95E}"/>
              </a:ext>
            </a:extLst>
          </p:cNvPr>
          <p:cNvSpPr txBox="1"/>
          <p:nvPr/>
        </p:nvSpPr>
        <p:spPr>
          <a:xfrm>
            <a:off x="2798381" y="5825841"/>
            <a:ext cx="1741182" cy="535531"/>
          </a:xfrm>
          <a:prstGeom prst="rect">
            <a:avLst/>
          </a:prstGeom>
          <a:noFill/>
        </p:spPr>
        <p:txBody>
          <a:bodyPr wrap="none" rtlCol="0">
            <a:spAutoFit/>
          </a:bodyPr>
          <a:lstStyle/>
          <a:p>
            <a:r>
              <a:rPr lang="en-US">
                <a:solidFill>
                  <a:srgbClr val="F8F8F8"/>
                </a:solidFill>
                <a:ea typeface="Amazon Ember" panose="020B0603020204020204" pitchFamily="34" charset="0"/>
                <a:cs typeface="Amazon Ember" panose="020B0603020204020204" pitchFamily="34" charset="0"/>
              </a:rPr>
              <a:t>Data Size</a:t>
            </a:r>
          </a:p>
        </p:txBody>
      </p:sp>
      <p:sp>
        <p:nvSpPr>
          <p:cNvPr id="17" name="TextBox 16">
            <a:extLst>
              <a:ext uri="{FF2B5EF4-FFF2-40B4-BE49-F238E27FC236}">
                <a16:creationId xmlns:a16="http://schemas.microsoft.com/office/drawing/2014/main" id="{F4034C4E-D058-074A-AED7-1F455C4C3168}"/>
              </a:ext>
            </a:extLst>
          </p:cNvPr>
          <p:cNvSpPr txBox="1"/>
          <p:nvPr/>
        </p:nvSpPr>
        <p:spPr>
          <a:xfrm rot="16200000">
            <a:off x="236639" y="3759221"/>
            <a:ext cx="1561646" cy="535531"/>
          </a:xfrm>
          <a:prstGeom prst="rect">
            <a:avLst/>
          </a:prstGeom>
          <a:noFill/>
        </p:spPr>
        <p:txBody>
          <a:bodyPr wrap="none" rtlCol="0">
            <a:spAutoFit/>
          </a:bodyPr>
          <a:lstStyle/>
          <a:p>
            <a:r>
              <a:rPr lang="en-US">
                <a:solidFill>
                  <a:srgbClr val="F8F8F8"/>
                </a:solidFill>
                <a:ea typeface="Amazon Ember" panose="020B0603020204020204" pitchFamily="34" charset="0"/>
                <a:cs typeface="Amazon Ember" panose="020B0603020204020204" pitchFamily="34" charset="0"/>
              </a:rPr>
              <a:t>Memory</a:t>
            </a:r>
          </a:p>
        </p:txBody>
      </p:sp>
      <p:cxnSp>
        <p:nvCxnSpPr>
          <p:cNvPr id="18" name="Straight Arrow Connector 17">
            <a:extLst>
              <a:ext uri="{FF2B5EF4-FFF2-40B4-BE49-F238E27FC236}">
                <a16:creationId xmlns:a16="http://schemas.microsoft.com/office/drawing/2014/main" id="{36BF5CCB-8EB5-434F-A75B-A7FECE19D25A}"/>
              </a:ext>
            </a:extLst>
          </p:cNvPr>
          <p:cNvCxnSpPr/>
          <p:nvPr/>
        </p:nvCxnSpPr>
        <p:spPr>
          <a:xfrm flipV="1">
            <a:off x="7665191" y="5761081"/>
            <a:ext cx="5235782" cy="6690"/>
          </a:xfrm>
          <a:prstGeom prst="straightConnector1">
            <a:avLst/>
          </a:prstGeom>
          <a:noFill/>
          <a:ln w="25400" cap="flat" cmpd="sng" algn="ctr">
            <a:solidFill>
              <a:srgbClr val="00BAFF"/>
            </a:solidFill>
            <a:prstDash val="solid"/>
            <a:tailEnd type="triangle"/>
          </a:ln>
          <a:effectLst/>
        </p:spPr>
      </p:cxnSp>
      <p:cxnSp>
        <p:nvCxnSpPr>
          <p:cNvPr id="19" name="Straight Arrow Connector 18">
            <a:extLst>
              <a:ext uri="{FF2B5EF4-FFF2-40B4-BE49-F238E27FC236}">
                <a16:creationId xmlns:a16="http://schemas.microsoft.com/office/drawing/2014/main" id="{E3B5582F-C486-484A-A6FF-D90D8085EFA0}"/>
              </a:ext>
            </a:extLst>
          </p:cNvPr>
          <p:cNvCxnSpPr/>
          <p:nvPr/>
        </p:nvCxnSpPr>
        <p:spPr>
          <a:xfrm flipH="1" flipV="1">
            <a:off x="8034160" y="1925979"/>
            <a:ext cx="3" cy="4188637"/>
          </a:xfrm>
          <a:prstGeom prst="straightConnector1">
            <a:avLst/>
          </a:prstGeom>
          <a:noFill/>
          <a:ln w="25400" cap="flat" cmpd="sng" algn="ctr">
            <a:solidFill>
              <a:srgbClr val="00BAFF"/>
            </a:solidFill>
            <a:prstDash val="solid"/>
            <a:tailEnd type="triangle"/>
          </a:ln>
          <a:effectLst/>
        </p:spPr>
      </p:cxnSp>
      <p:sp>
        <p:nvSpPr>
          <p:cNvPr id="20" name="TextBox 19">
            <a:extLst>
              <a:ext uri="{FF2B5EF4-FFF2-40B4-BE49-F238E27FC236}">
                <a16:creationId xmlns:a16="http://schemas.microsoft.com/office/drawing/2014/main" id="{7E1B91D4-6D53-A34D-B0E3-31B212791015}"/>
              </a:ext>
            </a:extLst>
          </p:cNvPr>
          <p:cNvSpPr txBox="1"/>
          <p:nvPr/>
        </p:nvSpPr>
        <p:spPr>
          <a:xfrm>
            <a:off x="9335130" y="5819151"/>
            <a:ext cx="1741182" cy="535531"/>
          </a:xfrm>
          <a:prstGeom prst="rect">
            <a:avLst/>
          </a:prstGeom>
          <a:noFill/>
        </p:spPr>
        <p:txBody>
          <a:bodyPr wrap="none" rtlCol="0">
            <a:spAutoFit/>
          </a:bodyPr>
          <a:lstStyle/>
          <a:p>
            <a:r>
              <a:rPr lang="en-US">
                <a:solidFill>
                  <a:srgbClr val="F8F8F8"/>
                </a:solidFill>
                <a:ea typeface="Amazon Ember" panose="020B0603020204020204" pitchFamily="34" charset="0"/>
                <a:cs typeface="Amazon Ember" panose="020B0603020204020204" pitchFamily="34" charset="0"/>
              </a:rPr>
              <a:t>Data Size</a:t>
            </a:r>
          </a:p>
        </p:txBody>
      </p:sp>
      <p:sp>
        <p:nvSpPr>
          <p:cNvPr id="21" name="TextBox 20">
            <a:extLst>
              <a:ext uri="{FF2B5EF4-FFF2-40B4-BE49-F238E27FC236}">
                <a16:creationId xmlns:a16="http://schemas.microsoft.com/office/drawing/2014/main" id="{F527EF15-37CB-7C48-8595-F829CC9A30C5}"/>
              </a:ext>
            </a:extLst>
          </p:cNvPr>
          <p:cNvSpPr txBox="1"/>
          <p:nvPr/>
        </p:nvSpPr>
        <p:spPr>
          <a:xfrm rot="16200000">
            <a:off x="6588243" y="3752532"/>
            <a:ext cx="1931939" cy="535531"/>
          </a:xfrm>
          <a:prstGeom prst="rect">
            <a:avLst/>
          </a:prstGeom>
          <a:noFill/>
        </p:spPr>
        <p:txBody>
          <a:bodyPr wrap="none" rtlCol="0">
            <a:spAutoFit/>
          </a:bodyPr>
          <a:lstStyle/>
          <a:p>
            <a:r>
              <a:rPr lang="en-US" dirty="0">
                <a:solidFill>
                  <a:srgbClr val="F8F8F8"/>
                </a:solidFill>
                <a:ea typeface="Amazon Ember" panose="020B0603020204020204" pitchFamily="34" charset="0"/>
                <a:cs typeface="Amazon Ember" panose="020B0603020204020204" pitchFamily="34" charset="0"/>
              </a:rPr>
              <a:t>Time/Cost</a:t>
            </a:r>
          </a:p>
        </p:txBody>
      </p:sp>
      <p:cxnSp>
        <p:nvCxnSpPr>
          <p:cNvPr id="22" name="Straight Connector 21">
            <a:extLst>
              <a:ext uri="{FF2B5EF4-FFF2-40B4-BE49-F238E27FC236}">
                <a16:creationId xmlns:a16="http://schemas.microsoft.com/office/drawing/2014/main" id="{15886E65-2DB9-404D-8711-003D90C5171A}"/>
              </a:ext>
            </a:extLst>
          </p:cNvPr>
          <p:cNvCxnSpPr/>
          <p:nvPr/>
        </p:nvCxnSpPr>
        <p:spPr>
          <a:xfrm flipV="1">
            <a:off x="8034160" y="3212404"/>
            <a:ext cx="4497840" cy="2548677"/>
          </a:xfrm>
          <a:prstGeom prst="line">
            <a:avLst/>
          </a:prstGeom>
          <a:noFill/>
          <a:ln w="38100" cap="flat" cmpd="sng" algn="ctr">
            <a:solidFill>
              <a:srgbClr val="00BAFF"/>
            </a:solidFill>
            <a:prstDash val="solid"/>
          </a:ln>
          <a:effectLst>
            <a:outerShdw blurRad="40000" dist="20000" dir="5400000" rotWithShape="0">
              <a:srgbClr val="000000">
                <a:alpha val="38000"/>
              </a:srgbClr>
            </a:outerShdw>
          </a:effectLst>
        </p:spPr>
      </p:cxnSp>
      <p:cxnSp>
        <p:nvCxnSpPr>
          <p:cNvPr id="23" name="Straight Connector 22">
            <a:extLst>
              <a:ext uri="{FF2B5EF4-FFF2-40B4-BE49-F238E27FC236}">
                <a16:creationId xmlns:a16="http://schemas.microsoft.com/office/drawing/2014/main" id="{EE78B24A-2C78-AC41-84BC-C7CD53F13197}"/>
              </a:ext>
            </a:extLst>
          </p:cNvPr>
          <p:cNvCxnSpPr/>
          <p:nvPr/>
        </p:nvCxnSpPr>
        <p:spPr>
          <a:xfrm>
            <a:off x="1497411" y="5069866"/>
            <a:ext cx="4720509" cy="0"/>
          </a:xfrm>
          <a:prstGeom prst="line">
            <a:avLst/>
          </a:prstGeom>
          <a:noFill/>
          <a:ln w="38100" cap="flat" cmpd="sng" algn="ctr">
            <a:solidFill>
              <a:srgbClr val="00BAFF"/>
            </a:solidFill>
            <a:prstDash val="soli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7947008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a:extLst>
              <a:ext uri="{FF2B5EF4-FFF2-40B4-BE49-F238E27FC236}">
                <a16:creationId xmlns:a16="http://schemas.microsoft.com/office/drawing/2014/main" id="{1C1EE89E-D093-3D49-921A-B0FE190F9EF8}"/>
              </a:ext>
            </a:extLst>
          </p:cNvPr>
          <p:cNvSpPr txBox="1">
            <a:spLocks/>
          </p:cNvSpPr>
          <p:nvPr/>
        </p:nvSpPr>
        <p:spPr>
          <a:xfrm>
            <a:off x="570584" y="555955"/>
            <a:ext cx="13518490" cy="751728"/>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a:lstStyle>
          <a:p>
            <a:pPr defTabSz="731520"/>
            <a:r>
              <a:rPr lang="en-US" sz="5120" b="0" dirty="0">
                <a:solidFill>
                  <a:srgbClr val="F8F8F8"/>
                </a:solidFill>
                <a:latin typeface="Amazon Ember" panose="020B0603020204020204" pitchFamily="34" charset="0"/>
                <a:ea typeface="Amazon Ember" panose="020B0603020204020204" pitchFamily="34" charset="0"/>
                <a:cs typeface="Amazon Ember" panose="020B0603020204020204" pitchFamily="34" charset="0"/>
              </a:rPr>
              <a:t>Distributed</a:t>
            </a:r>
            <a:endParaRPr lang="en-US" sz="4480" b="0" dirty="0">
              <a:solidFill>
                <a:srgbClr val="F8F8F8"/>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6" name="Picture 65">
            <a:extLst>
              <a:ext uri="{FF2B5EF4-FFF2-40B4-BE49-F238E27FC236}">
                <a16:creationId xmlns:a16="http://schemas.microsoft.com/office/drawing/2014/main" id="{49F33D34-A927-D841-AA59-FD65D3A14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6459" y="1256718"/>
            <a:ext cx="1609722" cy="1609722"/>
          </a:xfrm>
          <a:prstGeom prst="rect">
            <a:avLst/>
          </a:prstGeom>
        </p:spPr>
      </p:pic>
      <p:pic>
        <p:nvPicPr>
          <p:cNvPr id="67" name="Picture 66">
            <a:extLst>
              <a:ext uri="{FF2B5EF4-FFF2-40B4-BE49-F238E27FC236}">
                <a16:creationId xmlns:a16="http://schemas.microsoft.com/office/drawing/2014/main" id="{3FBF39E2-8E1C-5145-AC53-D89AC60A2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6459" y="3468253"/>
            <a:ext cx="1609722" cy="1609722"/>
          </a:xfrm>
          <a:prstGeom prst="rect">
            <a:avLst/>
          </a:prstGeom>
        </p:spPr>
      </p:pic>
      <p:pic>
        <p:nvPicPr>
          <p:cNvPr id="68" name="Picture 67">
            <a:extLst>
              <a:ext uri="{FF2B5EF4-FFF2-40B4-BE49-F238E27FC236}">
                <a16:creationId xmlns:a16="http://schemas.microsoft.com/office/drawing/2014/main" id="{0B1B77EC-7C3D-2F43-B76C-C5300510B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6459" y="5683017"/>
            <a:ext cx="1609722" cy="1609722"/>
          </a:xfrm>
          <a:prstGeom prst="rect">
            <a:avLst/>
          </a:prstGeom>
        </p:spPr>
      </p:pic>
      <p:cxnSp>
        <p:nvCxnSpPr>
          <p:cNvPr id="69" name="Straight Arrow Connector 68">
            <a:extLst>
              <a:ext uri="{FF2B5EF4-FFF2-40B4-BE49-F238E27FC236}">
                <a16:creationId xmlns:a16="http://schemas.microsoft.com/office/drawing/2014/main" id="{34A23C8F-77D2-7E49-AD72-3C17DF32E95A}"/>
              </a:ext>
            </a:extLst>
          </p:cNvPr>
          <p:cNvCxnSpPr>
            <a:endCxn id="68" idx="1"/>
          </p:cNvCxnSpPr>
          <p:nvPr/>
        </p:nvCxnSpPr>
        <p:spPr>
          <a:xfrm flipV="1">
            <a:off x="3528826" y="2061579"/>
            <a:ext cx="2057634" cy="2230803"/>
          </a:xfrm>
          <a:prstGeom prst="straightConnector1">
            <a:avLst/>
          </a:prstGeom>
          <a:noFill/>
          <a:ln w="25400" cap="flat" cmpd="sng" algn="ctr">
            <a:solidFill>
              <a:srgbClr val="FF9900"/>
            </a:solidFill>
            <a:prstDash val="solid"/>
            <a:tailEnd type="triangle"/>
          </a:ln>
          <a:effectLst>
            <a:outerShdw blurRad="40000" dist="20000" dir="5400000" rotWithShape="0">
              <a:srgbClr val="000000">
                <a:alpha val="38000"/>
              </a:srgbClr>
            </a:outerShdw>
          </a:effectLst>
        </p:spPr>
      </p:cxnSp>
      <p:pic>
        <p:nvPicPr>
          <p:cNvPr id="70" name="Picture 69">
            <a:extLst>
              <a:ext uri="{FF2B5EF4-FFF2-40B4-BE49-F238E27FC236}">
                <a16:creationId xmlns:a16="http://schemas.microsoft.com/office/drawing/2014/main" id="{8DA314D4-3DF2-2C4C-A776-69B23C84C0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188" y="2705319"/>
            <a:ext cx="801470" cy="801470"/>
          </a:xfrm>
          <a:prstGeom prst="rect">
            <a:avLst/>
          </a:prstGeom>
        </p:spPr>
      </p:pic>
      <p:cxnSp>
        <p:nvCxnSpPr>
          <p:cNvPr id="71" name="Straight Arrow Connector 70">
            <a:extLst>
              <a:ext uri="{FF2B5EF4-FFF2-40B4-BE49-F238E27FC236}">
                <a16:creationId xmlns:a16="http://schemas.microsoft.com/office/drawing/2014/main" id="{C789596F-49FF-4A49-9952-387EFD400AD4}"/>
              </a:ext>
            </a:extLst>
          </p:cNvPr>
          <p:cNvCxnSpPr>
            <a:endCxn id="69" idx="1"/>
          </p:cNvCxnSpPr>
          <p:nvPr/>
        </p:nvCxnSpPr>
        <p:spPr>
          <a:xfrm flipV="1">
            <a:off x="3528826" y="4273114"/>
            <a:ext cx="2057634" cy="19269"/>
          </a:xfrm>
          <a:prstGeom prst="straightConnector1">
            <a:avLst/>
          </a:prstGeom>
          <a:noFill/>
          <a:ln w="25400" cap="flat" cmpd="sng" algn="ctr">
            <a:solidFill>
              <a:srgbClr val="FF9900"/>
            </a:solidFill>
            <a:prstDash val="solid"/>
            <a:tailEnd type="triangle"/>
          </a:ln>
          <a:effectLst>
            <a:outerShdw blurRad="40000" dist="20000" dir="5400000" rotWithShape="0">
              <a:srgbClr val="000000">
                <a:alpha val="38000"/>
              </a:srgbClr>
            </a:outerShdw>
          </a:effectLst>
        </p:spPr>
      </p:cxnSp>
      <p:cxnSp>
        <p:nvCxnSpPr>
          <p:cNvPr id="72" name="Straight Arrow Connector 71">
            <a:extLst>
              <a:ext uri="{FF2B5EF4-FFF2-40B4-BE49-F238E27FC236}">
                <a16:creationId xmlns:a16="http://schemas.microsoft.com/office/drawing/2014/main" id="{FAFE7527-2C55-E14A-A4BE-4D8867FA29CE}"/>
              </a:ext>
            </a:extLst>
          </p:cNvPr>
          <p:cNvCxnSpPr>
            <a:endCxn id="70" idx="1"/>
          </p:cNvCxnSpPr>
          <p:nvPr/>
        </p:nvCxnSpPr>
        <p:spPr>
          <a:xfrm>
            <a:off x="3528826" y="4292383"/>
            <a:ext cx="2057634" cy="2195496"/>
          </a:xfrm>
          <a:prstGeom prst="straightConnector1">
            <a:avLst/>
          </a:prstGeom>
          <a:noFill/>
          <a:ln w="25400" cap="flat" cmpd="sng" algn="ctr">
            <a:solidFill>
              <a:srgbClr val="FF9900"/>
            </a:solidFill>
            <a:prstDash val="solid"/>
            <a:tailEnd type="triangle"/>
          </a:ln>
          <a:effectLst>
            <a:outerShdw blurRad="40000" dist="20000" dir="5400000" rotWithShape="0">
              <a:srgbClr val="000000">
                <a:alpha val="38000"/>
              </a:srgbClr>
            </a:outerShdw>
          </a:effectLst>
        </p:spPr>
      </p:cxnSp>
      <p:pic>
        <p:nvPicPr>
          <p:cNvPr id="73" name="Picture 72">
            <a:extLst>
              <a:ext uri="{FF2B5EF4-FFF2-40B4-BE49-F238E27FC236}">
                <a16:creationId xmlns:a16="http://schemas.microsoft.com/office/drawing/2014/main" id="{62D71162-EEE8-564E-BB57-7BCCC2F1AA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188" y="3872379"/>
            <a:ext cx="801470" cy="801470"/>
          </a:xfrm>
          <a:prstGeom prst="rect">
            <a:avLst/>
          </a:prstGeom>
        </p:spPr>
      </p:pic>
      <p:pic>
        <p:nvPicPr>
          <p:cNvPr id="74" name="Picture 73">
            <a:extLst>
              <a:ext uri="{FF2B5EF4-FFF2-40B4-BE49-F238E27FC236}">
                <a16:creationId xmlns:a16="http://schemas.microsoft.com/office/drawing/2014/main" id="{1EADB26E-9F9A-7542-946D-4FDC6F6660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022" y="5046924"/>
            <a:ext cx="801470" cy="801470"/>
          </a:xfrm>
          <a:prstGeom prst="rect">
            <a:avLst/>
          </a:prstGeom>
        </p:spPr>
      </p:pic>
      <p:pic>
        <p:nvPicPr>
          <p:cNvPr id="75" name="Picture 74">
            <a:extLst>
              <a:ext uri="{FF2B5EF4-FFF2-40B4-BE49-F238E27FC236}">
                <a16:creationId xmlns:a16="http://schemas.microsoft.com/office/drawing/2014/main" id="{39E5DEDD-8125-144A-829F-17E6A6918B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732" y="1771687"/>
            <a:ext cx="969413" cy="969413"/>
          </a:xfrm>
          <a:prstGeom prst="rect">
            <a:avLst/>
          </a:prstGeom>
        </p:spPr>
      </p:pic>
      <p:sp>
        <p:nvSpPr>
          <p:cNvPr id="76" name="TextBox 75">
            <a:extLst>
              <a:ext uri="{FF2B5EF4-FFF2-40B4-BE49-F238E27FC236}">
                <a16:creationId xmlns:a16="http://schemas.microsoft.com/office/drawing/2014/main" id="{56C9B31C-F774-224D-B110-A75326BFB08D}"/>
              </a:ext>
            </a:extLst>
          </p:cNvPr>
          <p:cNvSpPr txBox="1"/>
          <p:nvPr/>
        </p:nvSpPr>
        <p:spPr>
          <a:xfrm>
            <a:off x="6946732" y="1256569"/>
            <a:ext cx="922047" cy="535531"/>
          </a:xfrm>
          <a:prstGeom prst="rect">
            <a:avLst/>
          </a:prstGeom>
          <a:noFill/>
        </p:spPr>
        <p:txBody>
          <a:bodyPr wrap="none" rtlCol="0">
            <a:spAutoFit/>
          </a:bodyPr>
          <a:lstStyle/>
          <a:p>
            <a:r>
              <a:rPr lang="en-US">
                <a:solidFill>
                  <a:srgbClr val="F8F8F8"/>
                </a:solidFill>
                <a:ea typeface="Amazon Ember" panose="020B0603020204020204" pitchFamily="34" charset="0"/>
                <a:cs typeface="Amazon Ember" panose="020B0603020204020204" pitchFamily="34" charset="0"/>
              </a:rPr>
              <a:t>GPU</a:t>
            </a:r>
          </a:p>
        </p:txBody>
      </p:sp>
      <p:grpSp>
        <p:nvGrpSpPr>
          <p:cNvPr id="77" name="Group 76">
            <a:extLst>
              <a:ext uri="{FF2B5EF4-FFF2-40B4-BE49-F238E27FC236}">
                <a16:creationId xmlns:a16="http://schemas.microsoft.com/office/drawing/2014/main" id="{4D4B0BC9-6F59-1248-9672-55C20D34E957}"/>
              </a:ext>
            </a:extLst>
          </p:cNvPr>
          <p:cNvGrpSpPr/>
          <p:nvPr/>
        </p:nvGrpSpPr>
        <p:grpSpPr>
          <a:xfrm>
            <a:off x="8179752" y="1892493"/>
            <a:ext cx="753402" cy="785594"/>
            <a:chOff x="5755611" y="2545480"/>
            <a:chExt cx="470876" cy="490996"/>
          </a:xfrm>
        </p:grpSpPr>
        <p:sp>
          <p:nvSpPr>
            <p:cNvPr id="78" name="Folded Corner 77">
              <a:extLst>
                <a:ext uri="{FF2B5EF4-FFF2-40B4-BE49-F238E27FC236}">
                  <a16:creationId xmlns:a16="http://schemas.microsoft.com/office/drawing/2014/main" id="{950A2510-619A-A146-816A-9C61AC9C8E83}"/>
                </a:ext>
              </a:extLst>
            </p:cNvPr>
            <p:cNvSpPr/>
            <p:nvPr/>
          </p:nvSpPr>
          <p:spPr>
            <a:xfrm>
              <a:off x="5755611" y="2545480"/>
              <a:ext cx="470876" cy="490996"/>
            </a:xfrm>
            <a:prstGeom prst="foldedCorner">
              <a:avLst/>
            </a:prstGeom>
            <a:solidFill>
              <a:srgbClr val="545B64">
                <a:lumMod val="50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cxnSp>
          <p:nvCxnSpPr>
            <p:cNvPr id="79" name="Straight Connector 78">
              <a:extLst>
                <a:ext uri="{FF2B5EF4-FFF2-40B4-BE49-F238E27FC236}">
                  <a16:creationId xmlns:a16="http://schemas.microsoft.com/office/drawing/2014/main" id="{5C1987B0-B896-F541-893C-BF008808494B}"/>
                </a:ext>
              </a:extLst>
            </p:cNvPr>
            <p:cNvCxnSpPr/>
            <p:nvPr/>
          </p:nvCxnSpPr>
          <p:spPr>
            <a:xfrm>
              <a:off x="5868473" y="2799304"/>
              <a:ext cx="214648" cy="151666"/>
            </a:xfrm>
            <a:prstGeom prst="line">
              <a:avLst/>
            </a:prstGeom>
            <a:noFill/>
            <a:ln w="44450" cap="flat" cmpd="sng" algn="ctr">
              <a:solidFill>
                <a:srgbClr val="FF9900"/>
              </a:solidFill>
              <a:prstDash val="solid"/>
            </a:ln>
            <a:effectLst/>
          </p:spPr>
        </p:cxnSp>
        <p:cxnSp>
          <p:nvCxnSpPr>
            <p:cNvPr id="80" name="Straight Connector 79">
              <a:extLst>
                <a:ext uri="{FF2B5EF4-FFF2-40B4-BE49-F238E27FC236}">
                  <a16:creationId xmlns:a16="http://schemas.microsoft.com/office/drawing/2014/main" id="{BCBBCCD8-E4E9-BE49-A93F-3A2670B229E6}"/>
                </a:ext>
              </a:extLst>
            </p:cNvPr>
            <p:cNvCxnSpPr/>
            <p:nvPr/>
          </p:nvCxnSpPr>
          <p:spPr>
            <a:xfrm flipV="1">
              <a:off x="5785435" y="2601866"/>
              <a:ext cx="205614" cy="160726"/>
            </a:xfrm>
            <a:prstGeom prst="line">
              <a:avLst/>
            </a:prstGeom>
            <a:noFill/>
            <a:ln w="44450" cap="flat" cmpd="sng" algn="ctr">
              <a:solidFill>
                <a:srgbClr val="FF9900"/>
              </a:solidFill>
              <a:prstDash val="solid"/>
            </a:ln>
            <a:effectLst/>
          </p:spPr>
        </p:cxnSp>
        <p:cxnSp>
          <p:nvCxnSpPr>
            <p:cNvPr id="81" name="Straight Connector 80">
              <a:extLst>
                <a:ext uri="{FF2B5EF4-FFF2-40B4-BE49-F238E27FC236}">
                  <a16:creationId xmlns:a16="http://schemas.microsoft.com/office/drawing/2014/main" id="{1A36640A-3B8A-D443-8244-5DE2BE82AE36}"/>
                </a:ext>
              </a:extLst>
            </p:cNvPr>
            <p:cNvCxnSpPr/>
            <p:nvPr/>
          </p:nvCxnSpPr>
          <p:spPr>
            <a:xfrm flipV="1">
              <a:off x="5937835" y="2592029"/>
              <a:ext cx="205388" cy="322963"/>
            </a:xfrm>
            <a:prstGeom prst="line">
              <a:avLst/>
            </a:prstGeom>
            <a:noFill/>
            <a:ln w="44450" cap="flat" cmpd="sng" algn="ctr">
              <a:solidFill>
                <a:srgbClr val="FF9900"/>
              </a:solidFill>
              <a:prstDash val="solid"/>
            </a:ln>
            <a:effectLst/>
          </p:spPr>
        </p:cxnSp>
        <p:sp>
          <p:nvSpPr>
            <p:cNvPr id="82" name="Oval 81">
              <a:extLst>
                <a:ext uri="{FF2B5EF4-FFF2-40B4-BE49-F238E27FC236}">
                  <a16:creationId xmlns:a16="http://schemas.microsoft.com/office/drawing/2014/main" id="{98C3A614-B382-8745-AE88-BFDAFE3CD077}"/>
                </a:ext>
              </a:extLst>
            </p:cNvPr>
            <p:cNvSpPr/>
            <p:nvPr/>
          </p:nvSpPr>
          <p:spPr>
            <a:xfrm>
              <a:off x="5834129" y="2875136"/>
              <a:ext cx="54864" cy="54864"/>
            </a:xfrm>
            <a:prstGeom prst="ellipse">
              <a:avLst/>
            </a:prstGeom>
            <a:solidFill>
              <a:srgbClr val="F6AFB2"/>
            </a:solidFill>
            <a:ln w="9525" cap="flat" cmpd="sng" algn="ctr">
              <a:solidFill>
                <a:srgbClr val="E83F2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83" name="Oval 82">
              <a:extLst>
                <a:ext uri="{FF2B5EF4-FFF2-40B4-BE49-F238E27FC236}">
                  <a16:creationId xmlns:a16="http://schemas.microsoft.com/office/drawing/2014/main" id="{654E8C97-547C-C84E-9711-AEC0F27BD242}"/>
                </a:ext>
              </a:extLst>
            </p:cNvPr>
            <p:cNvSpPr/>
            <p:nvPr/>
          </p:nvSpPr>
          <p:spPr>
            <a:xfrm>
              <a:off x="6062601" y="2763546"/>
              <a:ext cx="54864" cy="54864"/>
            </a:xfrm>
            <a:prstGeom prst="ellipse">
              <a:avLst/>
            </a:prstGeom>
            <a:solidFill>
              <a:srgbClr val="F6AFB2"/>
            </a:solidFill>
            <a:ln w="9525" cap="flat" cmpd="sng" algn="ctr">
              <a:solidFill>
                <a:srgbClr val="E83F2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84" name="Oval 83">
              <a:extLst>
                <a:ext uri="{FF2B5EF4-FFF2-40B4-BE49-F238E27FC236}">
                  <a16:creationId xmlns:a16="http://schemas.microsoft.com/office/drawing/2014/main" id="{938C282B-EAFB-1740-9622-9BA7735DCC37}"/>
                </a:ext>
              </a:extLst>
            </p:cNvPr>
            <p:cNvSpPr/>
            <p:nvPr/>
          </p:nvSpPr>
          <p:spPr>
            <a:xfrm>
              <a:off x="6142536" y="2891791"/>
              <a:ext cx="54864" cy="54864"/>
            </a:xfrm>
            <a:prstGeom prst="ellipse">
              <a:avLst/>
            </a:prstGeom>
            <a:solidFill>
              <a:srgbClr val="F6AFB2"/>
            </a:solidFill>
            <a:ln w="9525" cap="flat" cmpd="sng" algn="ctr">
              <a:solidFill>
                <a:srgbClr val="E83F2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85" name="Oval 84">
              <a:extLst>
                <a:ext uri="{FF2B5EF4-FFF2-40B4-BE49-F238E27FC236}">
                  <a16:creationId xmlns:a16="http://schemas.microsoft.com/office/drawing/2014/main" id="{6F5F5010-637C-6F4B-868D-888F0C762856}"/>
                </a:ext>
              </a:extLst>
            </p:cNvPr>
            <p:cNvSpPr/>
            <p:nvPr/>
          </p:nvSpPr>
          <p:spPr>
            <a:xfrm>
              <a:off x="5951905" y="2707728"/>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86" name="Oval 85">
              <a:extLst>
                <a:ext uri="{FF2B5EF4-FFF2-40B4-BE49-F238E27FC236}">
                  <a16:creationId xmlns:a16="http://schemas.microsoft.com/office/drawing/2014/main" id="{9E101321-C511-9744-BD6B-07CFCD9B1056}"/>
                </a:ext>
              </a:extLst>
            </p:cNvPr>
            <p:cNvSpPr/>
            <p:nvPr/>
          </p:nvSpPr>
          <p:spPr>
            <a:xfrm>
              <a:off x="6128459" y="2691047"/>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87" name="Oval 86">
              <a:extLst>
                <a:ext uri="{FF2B5EF4-FFF2-40B4-BE49-F238E27FC236}">
                  <a16:creationId xmlns:a16="http://schemas.microsoft.com/office/drawing/2014/main" id="{0D4BC0D6-4C48-4042-94BD-41863E5F5868}"/>
                </a:ext>
              </a:extLst>
            </p:cNvPr>
            <p:cNvSpPr/>
            <p:nvPr/>
          </p:nvSpPr>
          <p:spPr>
            <a:xfrm>
              <a:off x="5949603" y="2936616"/>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88" name="Oval 87">
              <a:extLst>
                <a:ext uri="{FF2B5EF4-FFF2-40B4-BE49-F238E27FC236}">
                  <a16:creationId xmlns:a16="http://schemas.microsoft.com/office/drawing/2014/main" id="{F7D48631-7CA5-4C47-8B39-EA9C72D244B9}"/>
                </a:ext>
              </a:extLst>
            </p:cNvPr>
            <p:cNvSpPr/>
            <p:nvPr/>
          </p:nvSpPr>
          <p:spPr>
            <a:xfrm>
              <a:off x="5797779" y="2605354"/>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grpSp>
      <p:sp>
        <p:nvSpPr>
          <p:cNvPr id="89" name="TextBox 88">
            <a:extLst>
              <a:ext uri="{FF2B5EF4-FFF2-40B4-BE49-F238E27FC236}">
                <a16:creationId xmlns:a16="http://schemas.microsoft.com/office/drawing/2014/main" id="{477D8F8C-D972-4D48-A4FA-B49499572216}"/>
              </a:ext>
            </a:extLst>
          </p:cNvPr>
          <p:cNvSpPr txBox="1"/>
          <p:nvPr/>
        </p:nvSpPr>
        <p:spPr>
          <a:xfrm>
            <a:off x="7977832" y="1254450"/>
            <a:ext cx="1066318" cy="535531"/>
          </a:xfrm>
          <a:prstGeom prst="rect">
            <a:avLst/>
          </a:prstGeom>
          <a:noFill/>
        </p:spPr>
        <p:txBody>
          <a:bodyPr wrap="none" rtlCol="0">
            <a:spAutoFit/>
          </a:bodyPr>
          <a:lstStyle/>
          <a:p>
            <a:r>
              <a:rPr lang="en-US">
                <a:solidFill>
                  <a:srgbClr val="F8F8F8"/>
                </a:solidFill>
                <a:ea typeface="Amazon Ember" panose="020B0603020204020204" pitchFamily="34" charset="0"/>
                <a:cs typeface="Amazon Ember" panose="020B0603020204020204" pitchFamily="34" charset="0"/>
              </a:rPr>
              <a:t>State</a:t>
            </a:r>
          </a:p>
        </p:txBody>
      </p:sp>
      <p:grpSp>
        <p:nvGrpSpPr>
          <p:cNvPr id="90" name="Group 89">
            <a:extLst>
              <a:ext uri="{FF2B5EF4-FFF2-40B4-BE49-F238E27FC236}">
                <a16:creationId xmlns:a16="http://schemas.microsoft.com/office/drawing/2014/main" id="{D498CE2A-5D72-DD40-8970-AA3C118B500A}"/>
              </a:ext>
            </a:extLst>
          </p:cNvPr>
          <p:cNvGrpSpPr/>
          <p:nvPr/>
        </p:nvGrpSpPr>
        <p:grpSpPr>
          <a:xfrm>
            <a:off x="6948246" y="3506789"/>
            <a:ext cx="2097420" cy="1486650"/>
            <a:chOff x="3474797" y="791799"/>
            <a:chExt cx="1310887" cy="929156"/>
          </a:xfrm>
        </p:grpSpPr>
        <p:pic>
          <p:nvPicPr>
            <p:cNvPr id="91" name="Picture 90">
              <a:extLst>
                <a:ext uri="{FF2B5EF4-FFF2-40B4-BE49-F238E27FC236}">
                  <a16:creationId xmlns:a16="http://schemas.microsoft.com/office/drawing/2014/main" id="{023BF95A-1A11-A64A-B887-0C325699CE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4797" y="1115072"/>
              <a:ext cx="605883" cy="605883"/>
            </a:xfrm>
            <a:prstGeom prst="rect">
              <a:avLst/>
            </a:prstGeom>
          </p:spPr>
        </p:pic>
        <p:sp>
          <p:nvSpPr>
            <p:cNvPr id="92" name="TextBox 91">
              <a:extLst>
                <a:ext uri="{FF2B5EF4-FFF2-40B4-BE49-F238E27FC236}">
                  <a16:creationId xmlns:a16="http://schemas.microsoft.com/office/drawing/2014/main" id="{22C9C132-95CF-B940-A33D-22DDDB5E3018}"/>
                </a:ext>
              </a:extLst>
            </p:cNvPr>
            <p:cNvSpPr txBox="1"/>
            <p:nvPr/>
          </p:nvSpPr>
          <p:spPr>
            <a:xfrm>
              <a:off x="3474797" y="793123"/>
              <a:ext cx="576279" cy="3347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8F8F8"/>
                  </a:solidFill>
                  <a:effectLst/>
                  <a:uLnTx/>
                  <a:uFillTx/>
                  <a:ea typeface="Amazon Ember" panose="020B0603020204020204" pitchFamily="34" charset="0"/>
                  <a:cs typeface="Amazon Ember" panose="020B0603020204020204" pitchFamily="34" charset="0"/>
                </a:rPr>
                <a:t>GPU</a:t>
              </a:r>
            </a:p>
          </p:txBody>
        </p:sp>
        <p:grpSp>
          <p:nvGrpSpPr>
            <p:cNvPr id="93" name="Group 92">
              <a:extLst>
                <a:ext uri="{FF2B5EF4-FFF2-40B4-BE49-F238E27FC236}">
                  <a16:creationId xmlns:a16="http://schemas.microsoft.com/office/drawing/2014/main" id="{6C889F0D-DEB6-F84A-BA04-7BA8F0AE0F6A}"/>
                </a:ext>
              </a:extLst>
            </p:cNvPr>
            <p:cNvGrpSpPr/>
            <p:nvPr/>
          </p:nvGrpSpPr>
          <p:grpSpPr>
            <a:xfrm>
              <a:off x="4245435" y="1190576"/>
              <a:ext cx="470876" cy="490996"/>
              <a:chOff x="5755611" y="2545480"/>
              <a:chExt cx="470876" cy="490996"/>
            </a:xfrm>
          </p:grpSpPr>
          <p:sp>
            <p:nvSpPr>
              <p:cNvPr id="95" name="Folded Corner 94">
                <a:extLst>
                  <a:ext uri="{FF2B5EF4-FFF2-40B4-BE49-F238E27FC236}">
                    <a16:creationId xmlns:a16="http://schemas.microsoft.com/office/drawing/2014/main" id="{56BC1F78-E666-0747-A3CB-C0B1626935D8}"/>
                  </a:ext>
                </a:extLst>
              </p:cNvPr>
              <p:cNvSpPr/>
              <p:nvPr/>
            </p:nvSpPr>
            <p:spPr>
              <a:xfrm>
                <a:off x="5755611" y="2545480"/>
                <a:ext cx="470876" cy="490996"/>
              </a:xfrm>
              <a:prstGeom prst="foldedCorner">
                <a:avLst/>
              </a:prstGeom>
              <a:solidFill>
                <a:srgbClr val="545B64">
                  <a:lumMod val="50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cxnSp>
            <p:nvCxnSpPr>
              <p:cNvPr id="96" name="Straight Connector 95">
                <a:extLst>
                  <a:ext uri="{FF2B5EF4-FFF2-40B4-BE49-F238E27FC236}">
                    <a16:creationId xmlns:a16="http://schemas.microsoft.com/office/drawing/2014/main" id="{F98A8656-6128-1B4D-BA4B-40A64CC8E7DD}"/>
                  </a:ext>
                </a:extLst>
              </p:cNvPr>
              <p:cNvCxnSpPr/>
              <p:nvPr/>
            </p:nvCxnSpPr>
            <p:spPr>
              <a:xfrm>
                <a:off x="5868473" y="2799304"/>
                <a:ext cx="214648" cy="151666"/>
              </a:xfrm>
              <a:prstGeom prst="line">
                <a:avLst/>
              </a:prstGeom>
              <a:noFill/>
              <a:ln w="44450" cap="flat" cmpd="sng" algn="ctr">
                <a:solidFill>
                  <a:srgbClr val="FF9900"/>
                </a:solidFill>
                <a:prstDash val="solid"/>
              </a:ln>
              <a:effectLst/>
            </p:spPr>
          </p:cxnSp>
          <p:cxnSp>
            <p:nvCxnSpPr>
              <p:cNvPr id="97" name="Straight Connector 96">
                <a:extLst>
                  <a:ext uri="{FF2B5EF4-FFF2-40B4-BE49-F238E27FC236}">
                    <a16:creationId xmlns:a16="http://schemas.microsoft.com/office/drawing/2014/main" id="{EF6E07C4-D06A-8D40-A355-BAFC8DC2B852}"/>
                  </a:ext>
                </a:extLst>
              </p:cNvPr>
              <p:cNvCxnSpPr/>
              <p:nvPr/>
            </p:nvCxnSpPr>
            <p:spPr>
              <a:xfrm flipV="1">
                <a:off x="5785435" y="2601866"/>
                <a:ext cx="205614" cy="160726"/>
              </a:xfrm>
              <a:prstGeom prst="line">
                <a:avLst/>
              </a:prstGeom>
              <a:noFill/>
              <a:ln w="44450" cap="flat" cmpd="sng" algn="ctr">
                <a:solidFill>
                  <a:srgbClr val="FF9900"/>
                </a:solidFill>
                <a:prstDash val="solid"/>
              </a:ln>
              <a:effectLst/>
            </p:spPr>
          </p:cxnSp>
          <p:cxnSp>
            <p:nvCxnSpPr>
              <p:cNvPr id="98" name="Straight Connector 97">
                <a:extLst>
                  <a:ext uri="{FF2B5EF4-FFF2-40B4-BE49-F238E27FC236}">
                    <a16:creationId xmlns:a16="http://schemas.microsoft.com/office/drawing/2014/main" id="{3362BB7F-FB0C-0D4F-AE04-2DD73938F37A}"/>
                  </a:ext>
                </a:extLst>
              </p:cNvPr>
              <p:cNvCxnSpPr/>
              <p:nvPr/>
            </p:nvCxnSpPr>
            <p:spPr>
              <a:xfrm flipV="1">
                <a:off x="5937835" y="2592029"/>
                <a:ext cx="205388" cy="322963"/>
              </a:xfrm>
              <a:prstGeom prst="line">
                <a:avLst/>
              </a:prstGeom>
              <a:noFill/>
              <a:ln w="44450" cap="flat" cmpd="sng" algn="ctr">
                <a:solidFill>
                  <a:srgbClr val="FF9900"/>
                </a:solidFill>
                <a:prstDash val="solid"/>
              </a:ln>
              <a:effectLst/>
            </p:spPr>
          </p:cxnSp>
          <p:sp>
            <p:nvSpPr>
              <p:cNvPr id="99" name="Oval 98">
                <a:extLst>
                  <a:ext uri="{FF2B5EF4-FFF2-40B4-BE49-F238E27FC236}">
                    <a16:creationId xmlns:a16="http://schemas.microsoft.com/office/drawing/2014/main" id="{EAD62EEB-0E6F-EB48-81DA-4E319793399D}"/>
                  </a:ext>
                </a:extLst>
              </p:cNvPr>
              <p:cNvSpPr/>
              <p:nvPr/>
            </p:nvSpPr>
            <p:spPr>
              <a:xfrm>
                <a:off x="5834129" y="2875136"/>
                <a:ext cx="54864" cy="54864"/>
              </a:xfrm>
              <a:prstGeom prst="ellipse">
                <a:avLst/>
              </a:prstGeom>
              <a:solidFill>
                <a:srgbClr val="F6AFB2"/>
              </a:solidFill>
              <a:ln w="9525" cap="flat" cmpd="sng" algn="ctr">
                <a:solidFill>
                  <a:srgbClr val="E83F2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00" name="Oval 99">
                <a:extLst>
                  <a:ext uri="{FF2B5EF4-FFF2-40B4-BE49-F238E27FC236}">
                    <a16:creationId xmlns:a16="http://schemas.microsoft.com/office/drawing/2014/main" id="{737B3EE2-DDD5-7247-A33D-E6C36BF1B1F3}"/>
                  </a:ext>
                </a:extLst>
              </p:cNvPr>
              <p:cNvSpPr/>
              <p:nvPr/>
            </p:nvSpPr>
            <p:spPr>
              <a:xfrm>
                <a:off x="6062601" y="2763546"/>
                <a:ext cx="54864" cy="54864"/>
              </a:xfrm>
              <a:prstGeom prst="ellipse">
                <a:avLst/>
              </a:prstGeom>
              <a:solidFill>
                <a:srgbClr val="F6AFB2"/>
              </a:solidFill>
              <a:ln w="9525" cap="flat" cmpd="sng" algn="ctr">
                <a:solidFill>
                  <a:srgbClr val="E83F2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01" name="Oval 100">
                <a:extLst>
                  <a:ext uri="{FF2B5EF4-FFF2-40B4-BE49-F238E27FC236}">
                    <a16:creationId xmlns:a16="http://schemas.microsoft.com/office/drawing/2014/main" id="{62FBD827-B289-F04E-AAB6-92123B1052F2}"/>
                  </a:ext>
                </a:extLst>
              </p:cNvPr>
              <p:cNvSpPr/>
              <p:nvPr/>
            </p:nvSpPr>
            <p:spPr>
              <a:xfrm>
                <a:off x="6142536" y="2891791"/>
                <a:ext cx="54864" cy="54864"/>
              </a:xfrm>
              <a:prstGeom prst="ellipse">
                <a:avLst/>
              </a:prstGeom>
              <a:solidFill>
                <a:srgbClr val="F6AFB2"/>
              </a:solidFill>
              <a:ln w="9525" cap="flat" cmpd="sng" algn="ctr">
                <a:solidFill>
                  <a:srgbClr val="E83F2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02" name="Oval 101">
                <a:extLst>
                  <a:ext uri="{FF2B5EF4-FFF2-40B4-BE49-F238E27FC236}">
                    <a16:creationId xmlns:a16="http://schemas.microsoft.com/office/drawing/2014/main" id="{734C8994-6ACB-904F-AB67-7456AF61AA5F}"/>
                  </a:ext>
                </a:extLst>
              </p:cNvPr>
              <p:cNvSpPr/>
              <p:nvPr/>
            </p:nvSpPr>
            <p:spPr>
              <a:xfrm>
                <a:off x="5951905" y="2707728"/>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03" name="Oval 102">
                <a:extLst>
                  <a:ext uri="{FF2B5EF4-FFF2-40B4-BE49-F238E27FC236}">
                    <a16:creationId xmlns:a16="http://schemas.microsoft.com/office/drawing/2014/main" id="{F143D3EB-7902-404E-A89B-AF7601772722}"/>
                  </a:ext>
                </a:extLst>
              </p:cNvPr>
              <p:cNvSpPr/>
              <p:nvPr/>
            </p:nvSpPr>
            <p:spPr>
              <a:xfrm>
                <a:off x="6128459" y="2691047"/>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04" name="Oval 103">
                <a:extLst>
                  <a:ext uri="{FF2B5EF4-FFF2-40B4-BE49-F238E27FC236}">
                    <a16:creationId xmlns:a16="http://schemas.microsoft.com/office/drawing/2014/main" id="{8C02A071-1A08-9049-8E39-D7AAB62DAC50}"/>
                  </a:ext>
                </a:extLst>
              </p:cNvPr>
              <p:cNvSpPr/>
              <p:nvPr/>
            </p:nvSpPr>
            <p:spPr>
              <a:xfrm>
                <a:off x="5949603" y="2936616"/>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05" name="Oval 104">
                <a:extLst>
                  <a:ext uri="{FF2B5EF4-FFF2-40B4-BE49-F238E27FC236}">
                    <a16:creationId xmlns:a16="http://schemas.microsoft.com/office/drawing/2014/main" id="{0615749F-7C0C-E140-86A7-05C730341840}"/>
                  </a:ext>
                </a:extLst>
              </p:cNvPr>
              <p:cNvSpPr/>
              <p:nvPr/>
            </p:nvSpPr>
            <p:spPr>
              <a:xfrm>
                <a:off x="5797779" y="2605354"/>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grpSp>
        <p:sp>
          <p:nvSpPr>
            <p:cNvPr id="94" name="TextBox 93">
              <a:extLst>
                <a:ext uri="{FF2B5EF4-FFF2-40B4-BE49-F238E27FC236}">
                  <a16:creationId xmlns:a16="http://schemas.microsoft.com/office/drawing/2014/main" id="{F179C832-9DE7-D442-9488-9B3A1870BA48}"/>
                </a:ext>
              </a:extLst>
            </p:cNvPr>
            <p:cNvSpPr txBox="1"/>
            <p:nvPr/>
          </p:nvSpPr>
          <p:spPr>
            <a:xfrm>
              <a:off x="4119235" y="791799"/>
              <a:ext cx="666449" cy="3347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8F8F8"/>
                  </a:solidFill>
                  <a:effectLst/>
                  <a:uLnTx/>
                  <a:uFillTx/>
                  <a:ea typeface="Amazon Ember" panose="020B0603020204020204" pitchFamily="34" charset="0"/>
                  <a:cs typeface="Amazon Ember" panose="020B0603020204020204" pitchFamily="34" charset="0"/>
                </a:rPr>
                <a:t>State</a:t>
              </a:r>
            </a:p>
          </p:txBody>
        </p:sp>
      </p:grpSp>
      <p:grpSp>
        <p:nvGrpSpPr>
          <p:cNvPr id="106" name="Group 105">
            <a:extLst>
              <a:ext uri="{FF2B5EF4-FFF2-40B4-BE49-F238E27FC236}">
                <a16:creationId xmlns:a16="http://schemas.microsoft.com/office/drawing/2014/main" id="{28A5C066-6288-A941-B8C3-9B75999349C0}"/>
              </a:ext>
            </a:extLst>
          </p:cNvPr>
          <p:cNvGrpSpPr/>
          <p:nvPr/>
        </p:nvGrpSpPr>
        <p:grpSpPr>
          <a:xfrm>
            <a:off x="6946732" y="5723672"/>
            <a:ext cx="2097420" cy="1486650"/>
            <a:chOff x="3474797" y="791799"/>
            <a:chExt cx="1310887" cy="929156"/>
          </a:xfrm>
        </p:grpSpPr>
        <p:pic>
          <p:nvPicPr>
            <p:cNvPr id="107" name="Picture 106">
              <a:extLst>
                <a:ext uri="{FF2B5EF4-FFF2-40B4-BE49-F238E27FC236}">
                  <a16:creationId xmlns:a16="http://schemas.microsoft.com/office/drawing/2014/main" id="{2849D888-E6B0-CE4A-9DE7-8F7D6F295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4797" y="1115072"/>
              <a:ext cx="605883" cy="605883"/>
            </a:xfrm>
            <a:prstGeom prst="rect">
              <a:avLst/>
            </a:prstGeom>
          </p:spPr>
        </p:pic>
        <p:sp>
          <p:nvSpPr>
            <p:cNvPr id="108" name="TextBox 107">
              <a:extLst>
                <a:ext uri="{FF2B5EF4-FFF2-40B4-BE49-F238E27FC236}">
                  <a16:creationId xmlns:a16="http://schemas.microsoft.com/office/drawing/2014/main" id="{3B01D7D0-C122-9E4E-93DF-D596EA40F4C0}"/>
                </a:ext>
              </a:extLst>
            </p:cNvPr>
            <p:cNvSpPr txBox="1"/>
            <p:nvPr/>
          </p:nvSpPr>
          <p:spPr>
            <a:xfrm>
              <a:off x="3474797" y="793123"/>
              <a:ext cx="576279" cy="3347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8F8F8"/>
                  </a:solidFill>
                  <a:effectLst/>
                  <a:uLnTx/>
                  <a:uFillTx/>
                  <a:ea typeface="Amazon Ember" panose="020B0603020204020204" pitchFamily="34" charset="0"/>
                  <a:cs typeface="Amazon Ember" panose="020B0603020204020204" pitchFamily="34" charset="0"/>
                </a:rPr>
                <a:t>GPU</a:t>
              </a:r>
            </a:p>
          </p:txBody>
        </p:sp>
        <p:grpSp>
          <p:nvGrpSpPr>
            <p:cNvPr id="109" name="Group 108">
              <a:extLst>
                <a:ext uri="{FF2B5EF4-FFF2-40B4-BE49-F238E27FC236}">
                  <a16:creationId xmlns:a16="http://schemas.microsoft.com/office/drawing/2014/main" id="{B944CE63-7C25-0E4E-82E9-76E0BFDEB7CE}"/>
                </a:ext>
              </a:extLst>
            </p:cNvPr>
            <p:cNvGrpSpPr/>
            <p:nvPr/>
          </p:nvGrpSpPr>
          <p:grpSpPr>
            <a:xfrm>
              <a:off x="4245435" y="1190576"/>
              <a:ext cx="470876" cy="490996"/>
              <a:chOff x="5755611" y="2545480"/>
              <a:chExt cx="470876" cy="490996"/>
            </a:xfrm>
          </p:grpSpPr>
          <p:sp>
            <p:nvSpPr>
              <p:cNvPr id="111" name="Folded Corner 110">
                <a:extLst>
                  <a:ext uri="{FF2B5EF4-FFF2-40B4-BE49-F238E27FC236}">
                    <a16:creationId xmlns:a16="http://schemas.microsoft.com/office/drawing/2014/main" id="{89C2194E-95B0-5047-9B12-0B321A45B20D}"/>
                  </a:ext>
                </a:extLst>
              </p:cNvPr>
              <p:cNvSpPr/>
              <p:nvPr/>
            </p:nvSpPr>
            <p:spPr>
              <a:xfrm>
                <a:off x="5755611" y="2545480"/>
                <a:ext cx="470876" cy="490996"/>
              </a:xfrm>
              <a:prstGeom prst="foldedCorner">
                <a:avLst/>
              </a:prstGeom>
              <a:solidFill>
                <a:srgbClr val="545B64">
                  <a:lumMod val="50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cxnSp>
            <p:nvCxnSpPr>
              <p:cNvPr id="112" name="Straight Connector 111">
                <a:extLst>
                  <a:ext uri="{FF2B5EF4-FFF2-40B4-BE49-F238E27FC236}">
                    <a16:creationId xmlns:a16="http://schemas.microsoft.com/office/drawing/2014/main" id="{17217A94-6A50-2049-AAE8-4A9B7065048F}"/>
                  </a:ext>
                </a:extLst>
              </p:cNvPr>
              <p:cNvCxnSpPr/>
              <p:nvPr/>
            </p:nvCxnSpPr>
            <p:spPr>
              <a:xfrm>
                <a:off x="5868473" y="2799304"/>
                <a:ext cx="214648" cy="151666"/>
              </a:xfrm>
              <a:prstGeom prst="line">
                <a:avLst/>
              </a:prstGeom>
              <a:noFill/>
              <a:ln w="44450" cap="flat" cmpd="sng" algn="ctr">
                <a:solidFill>
                  <a:srgbClr val="FF9900"/>
                </a:solidFill>
                <a:prstDash val="solid"/>
              </a:ln>
              <a:effectLst/>
            </p:spPr>
          </p:cxnSp>
          <p:cxnSp>
            <p:nvCxnSpPr>
              <p:cNvPr id="113" name="Straight Connector 112">
                <a:extLst>
                  <a:ext uri="{FF2B5EF4-FFF2-40B4-BE49-F238E27FC236}">
                    <a16:creationId xmlns:a16="http://schemas.microsoft.com/office/drawing/2014/main" id="{8F6E8896-9623-834C-9906-B9CC13090C83}"/>
                  </a:ext>
                </a:extLst>
              </p:cNvPr>
              <p:cNvCxnSpPr/>
              <p:nvPr/>
            </p:nvCxnSpPr>
            <p:spPr>
              <a:xfrm flipV="1">
                <a:off x="5785435" y="2601866"/>
                <a:ext cx="205614" cy="160726"/>
              </a:xfrm>
              <a:prstGeom prst="line">
                <a:avLst/>
              </a:prstGeom>
              <a:noFill/>
              <a:ln w="44450" cap="flat" cmpd="sng" algn="ctr">
                <a:solidFill>
                  <a:srgbClr val="FF9900"/>
                </a:solidFill>
                <a:prstDash val="solid"/>
              </a:ln>
              <a:effectLst/>
            </p:spPr>
          </p:cxnSp>
          <p:cxnSp>
            <p:nvCxnSpPr>
              <p:cNvPr id="114" name="Straight Connector 113">
                <a:extLst>
                  <a:ext uri="{FF2B5EF4-FFF2-40B4-BE49-F238E27FC236}">
                    <a16:creationId xmlns:a16="http://schemas.microsoft.com/office/drawing/2014/main" id="{376CBD22-7857-FB48-8F89-1606789B9F3F}"/>
                  </a:ext>
                </a:extLst>
              </p:cNvPr>
              <p:cNvCxnSpPr/>
              <p:nvPr/>
            </p:nvCxnSpPr>
            <p:spPr>
              <a:xfrm flipV="1">
                <a:off x="5937835" y="2592029"/>
                <a:ext cx="205388" cy="322963"/>
              </a:xfrm>
              <a:prstGeom prst="line">
                <a:avLst/>
              </a:prstGeom>
              <a:noFill/>
              <a:ln w="44450" cap="flat" cmpd="sng" algn="ctr">
                <a:solidFill>
                  <a:srgbClr val="FF9900"/>
                </a:solidFill>
                <a:prstDash val="solid"/>
              </a:ln>
              <a:effectLst/>
            </p:spPr>
          </p:cxnSp>
          <p:sp>
            <p:nvSpPr>
              <p:cNvPr id="115" name="Oval 114">
                <a:extLst>
                  <a:ext uri="{FF2B5EF4-FFF2-40B4-BE49-F238E27FC236}">
                    <a16:creationId xmlns:a16="http://schemas.microsoft.com/office/drawing/2014/main" id="{2DC47656-EB12-2943-9881-275AD78CE40D}"/>
                  </a:ext>
                </a:extLst>
              </p:cNvPr>
              <p:cNvSpPr/>
              <p:nvPr/>
            </p:nvSpPr>
            <p:spPr>
              <a:xfrm>
                <a:off x="5834129" y="2875136"/>
                <a:ext cx="54864" cy="54864"/>
              </a:xfrm>
              <a:prstGeom prst="ellipse">
                <a:avLst/>
              </a:prstGeom>
              <a:solidFill>
                <a:srgbClr val="F6AFB2"/>
              </a:solidFill>
              <a:ln w="9525" cap="flat" cmpd="sng" algn="ctr">
                <a:solidFill>
                  <a:srgbClr val="E83F2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16" name="Oval 115">
                <a:extLst>
                  <a:ext uri="{FF2B5EF4-FFF2-40B4-BE49-F238E27FC236}">
                    <a16:creationId xmlns:a16="http://schemas.microsoft.com/office/drawing/2014/main" id="{4120E36E-0223-2A40-9AAC-61FEF8C1AB1A}"/>
                  </a:ext>
                </a:extLst>
              </p:cNvPr>
              <p:cNvSpPr/>
              <p:nvPr/>
            </p:nvSpPr>
            <p:spPr>
              <a:xfrm>
                <a:off x="6062601" y="2763546"/>
                <a:ext cx="54864" cy="54864"/>
              </a:xfrm>
              <a:prstGeom prst="ellipse">
                <a:avLst/>
              </a:prstGeom>
              <a:solidFill>
                <a:srgbClr val="F6AFB2"/>
              </a:solidFill>
              <a:ln w="9525" cap="flat" cmpd="sng" algn="ctr">
                <a:solidFill>
                  <a:srgbClr val="E83F2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17" name="Oval 116">
                <a:extLst>
                  <a:ext uri="{FF2B5EF4-FFF2-40B4-BE49-F238E27FC236}">
                    <a16:creationId xmlns:a16="http://schemas.microsoft.com/office/drawing/2014/main" id="{AED370B6-FEDB-4B49-B15B-F7A368162BDE}"/>
                  </a:ext>
                </a:extLst>
              </p:cNvPr>
              <p:cNvSpPr/>
              <p:nvPr/>
            </p:nvSpPr>
            <p:spPr>
              <a:xfrm>
                <a:off x="6142536" y="2891791"/>
                <a:ext cx="54864" cy="54864"/>
              </a:xfrm>
              <a:prstGeom prst="ellipse">
                <a:avLst/>
              </a:prstGeom>
              <a:solidFill>
                <a:srgbClr val="F6AFB2"/>
              </a:solidFill>
              <a:ln w="9525" cap="flat" cmpd="sng" algn="ctr">
                <a:solidFill>
                  <a:srgbClr val="E83F2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18" name="Oval 117">
                <a:extLst>
                  <a:ext uri="{FF2B5EF4-FFF2-40B4-BE49-F238E27FC236}">
                    <a16:creationId xmlns:a16="http://schemas.microsoft.com/office/drawing/2014/main" id="{2EE6BA16-1947-A54E-B69E-4E341C5E69F0}"/>
                  </a:ext>
                </a:extLst>
              </p:cNvPr>
              <p:cNvSpPr/>
              <p:nvPr/>
            </p:nvSpPr>
            <p:spPr>
              <a:xfrm>
                <a:off x="5951905" y="2707728"/>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19" name="Oval 118">
                <a:extLst>
                  <a:ext uri="{FF2B5EF4-FFF2-40B4-BE49-F238E27FC236}">
                    <a16:creationId xmlns:a16="http://schemas.microsoft.com/office/drawing/2014/main" id="{D3225723-4D2C-2046-AF8A-B371E6B4D418}"/>
                  </a:ext>
                </a:extLst>
              </p:cNvPr>
              <p:cNvSpPr/>
              <p:nvPr/>
            </p:nvSpPr>
            <p:spPr>
              <a:xfrm>
                <a:off x="6128459" y="2691047"/>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20" name="Oval 119">
                <a:extLst>
                  <a:ext uri="{FF2B5EF4-FFF2-40B4-BE49-F238E27FC236}">
                    <a16:creationId xmlns:a16="http://schemas.microsoft.com/office/drawing/2014/main" id="{180E4CC2-A080-454A-8B56-DCFFC318B443}"/>
                  </a:ext>
                </a:extLst>
              </p:cNvPr>
              <p:cNvSpPr/>
              <p:nvPr/>
            </p:nvSpPr>
            <p:spPr>
              <a:xfrm>
                <a:off x="5949603" y="2936616"/>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21" name="Oval 120">
                <a:extLst>
                  <a:ext uri="{FF2B5EF4-FFF2-40B4-BE49-F238E27FC236}">
                    <a16:creationId xmlns:a16="http://schemas.microsoft.com/office/drawing/2014/main" id="{58994381-BD03-DD49-8D67-B9B29AA38E21}"/>
                  </a:ext>
                </a:extLst>
              </p:cNvPr>
              <p:cNvSpPr/>
              <p:nvPr/>
            </p:nvSpPr>
            <p:spPr>
              <a:xfrm>
                <a:off x="5797779" y="2605354"/>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grpSp>
        <p:sp>
          <p:nvSpPr>
            <p:cNvPr id="110" name="TextBox 109">
              <a:extLst>
                <a:ext uri="{FF2B5EF4-FFF2-40B4-BE49-F238E27FC236}">
                  <a16:creationId xmlns:a16="http://schemas.microsoft.com/office/drawing/2014/main" id="{007B7CAE-9D41-A24C-8E6A-04A83DBB9D48}"/>
                </a:ext>
              </a:extLst>
            </p:cNvPr>
            <p:cNvSpPr txBox="1"/>
            <p:nvPr/>
          </p:nvSpPr>
          <p:spPr>
            <a:xfrm>
              <a:off x="4119235" y="791799"/>
              <a:ext cx="666449" cy="3347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8F8F8"/>
                  </a:solidFill>
                  <a:effectLst/>
                  <a:uLnTx/>
                  <a:uFillTx/>
                  <a:ea typeface="Amazon Ember" panose="020B0603020204020204" pitchFamily="34" charset="0"/>
                  <a:cs typeface="Amazon Ember" panose="020B0603020204020204" pitchFamily="34" charset="0"/>
                </a:rPr>
                <a:t>State</a:t>
              </a:r>
            </a:p>
          </p:txBody>
        </p:sp>
      </p:grpSp>
      <p:sp>
        <p:nvSpPr>
          <p:cNvPr id="122" name="Rectangle 121">
            <a:extLst>
              <a:ext uri="{FF2B5EF4-FFF2-40B4-BE49-F238E27FC236}">
                <a16:creationId xmlns:a16="http://schemas.microsoft.com/office/drawing/2014/main" id="{DC20DAA4-48C1-9B45-BA90-9233BCD3430A}"/>
              </a:ext>
            </a:extLst>
          </p:cNvPr>
          <p:cNvSpPr/>
          <p:nvPr/>
        </p:nvSpPr>
        <p:spPr>
          <a:xfrm>
            <a:off x="5776176" y="1174061"/>
            <a:ext cx="3477638" cy="1780483"/>
          </a:xfrm>
          <a:prstGeom prst="rect">
            <a:avLst/>
          </a:prstGeom>
          <a:noFill/>
          <a:ln w="19050" cap="flat" cmpd="sng" algn="ctr">
            <a:solidFill>
              <a:srgbClr val="1D516C">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23" name="Rectangle 122">
            <a:extLst>
              <a:ext uri="{FF2B5EF4-FFF2-40B4-BE49-F238E27FC236}">
                <a16:creationId xmlns:a16="http://schemas.microsoft.com/office/drawing/2014/main" id="{87F977C0-AE50-1D48-A86B-CF843982C819}"/>
              </a:ext>
            </a:extLst>
          </p:cNvPr>
          <p:cNvSpPr/>
          <p:nvPr/>
        </p:nvSpPr>
        <p:spPr>
          <a:xfrm>
            <a:off x="5784050" y="3390274"/>
            <a:ext cx="3477638" cy="1780483"/>
          </a:xfrm>
          <a:prstGeom prst="rect">
            <a:avLst/>
          </a:prstGeom>
          <a:noFill/>
          <a:ln w="19050" cap="flat" cmpd="sng" algn="ctr">
            <a:solidFill>
              <a:srgbClr val="1D516C">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24" name="Rectangle 123">
            <a:extLst>
              <a:ext uri="{FF2B5EF4-FFF2-40B4-BE49-F238E27FC236}">
                <a16:creationId xmlns:a16="http://schemas.microsoft.com/office/drawing/2014/main" id="{0B2CA0C4-7F03-E744-82BF-D6EC7534D505}"/>
              </a:ext>
            </a:extLst>
          </p:cNvPr>
          <p:cNvSpPr/>
          <p:nvPr/>
        </p:nvSpPr>
        <p:spPr>
          <a:xfrm>
            <a:off x="5776176" y="5591683"/>
            <a:ext cx="3477638" cy="1780483"/>
          </a:xfrm>
          <a:prstGeom prst="rect">
            <a:avLst/>
          </a:prstGeom>
          <a:noFill/>
          <a:ln w="19050" cap="flat" cmpd="sng" algn="ctr">
            <a:solidFill>
              <a:srgbClr val="1D516C">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pic>
        <p:nvPicPr>
          <p:cNvPr id="125" name="Picture 124">
            <a:extLst>
              <a:ext uri="{FF2B5EF4-FFF2-40B4-BE49-F238E27FC236}">
                <a16:creationId xmlns:a16="http://schemas.microsoft.com/office/drawing/2014/main" id="{02431A63-4765-E24A-8FA0-307B8035D539}"/>
              </a:ext>
            </a:extLst>
          </p:cNvPr>
          <p:cNvPicPr>
            <a:picLocks noChangeAspect="1"/>
          </p:cNvPicPr>
          <p:nvPr/>
        </p:nvPicPr>
        <p:blipFill>
          <a:blip r:embed="rId6"/>
          <a:stretch>
            <a:fillRect/>
          </a:stretch>
        </p:blipFill>
        <p:spPr>
          <a:xfrm>
            <a:off x="2071651" y="5210315"/>
            <a:ext cx="1758336" cy="1758336"/>
          </a:xfrm>
          <a:prstGeom prst="rect">
            <a:avLst/>
          </a:prstGeom>
        </p:spPr>
      </p:pic>
      <p:pic>
        <p:nvPicPr>
          <p:cNvPr id="126" name="Picture 125">
            <a:extLst>
              <a:ext uri="{FF2B5EF4-FFF2-40B4-BE49-F238E27FC236}">
                <a16:creationId xmlns:a16="http://schemas.microsoft.com/office/drawing/2014/main" id="{910D33E1-7DB9-9F40-8D5E-B5E3990EEE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41" y="1746854"/>
            <a:ext cx="1501067" cy="1501067"/>
          </a:xfrm>
          <a:prstGeom prst="rect">
            <a:avLst/>
          </a:prstGeom>
        </p:spPr>
      </p:pic>
      <p:pic>
        <p:nvPicPr>
          <p:cNvPr id="127" name="Picture 126">
            <a:extLst>
              <a:ext uri="{FF2B5EF4-FFF2-40B4-BE49-F238E27FC236}">
                <a16:creationId xmlns:a16="http://schemas.microsoft.com/office/drawing/2014/main" id="{7CC74AD7-1172-FC44-A934-8C83B3779F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7641" y="3506789"/>
            <a:ext cx="1571186" cy="1571186"/>
          </a:xfrm>
          <a:prstGeom prst="rect">
            <a:avLst/>
          </a:prstGeom>
        </p:spPr>
      </p:pic>
    </p:spTree>
    <p:extLst>
      <p:ext uri="{BB962C8B-B14F-4D97-AF65-F5344CB8AC3E}">
        <p14:creationId xmlns:p14="http://schemas.microsoft.com/office/powerpoint/2010/main" val="207386687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a:extLst>
              <a:ext uri="{FF2B5EF4-FFF2-40B4-BE49-F238E27FC236}">
                <a16:creationId xmlns:a16="http://schemas.microsoft.com/office/drawing/2014/main" id="{97063EC6-1B70-1644-B31C-B223AAC91CF9}"/>
              </a:ext>
            </a:extLst>
          </p:cNvPr>
          <p:cNvSpPr txBox="1">
            <a:spLocks/>
          </p:cNvSpPr>
          <p:nvPr/>
        </p:nvSpPr>
        <p:spPr>
          <a:xfrm>
            <a:off x="570584" y="555955"/>
            <a:ext cx="13518490" cy="751728"/>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a:lstStyle>
          <a:p>
            <a:pPr defTabSz="731520"/>
            <a:r>
              <a:rPr lang="en-US" sz="5120" b="0" dirty="0">
                <a:solidFill>
                  <a:srgbClr val="F8F8F8"/>
                </a:solidFill>
                <a:latin typeface="Amazon Ember" panose="020B0603020204020204" pitchFamily="34" charset="0"/>
                <a:ea typeface="Amazon Ember" panose="020B0603020204020204" pitchFamily="34" charset="0"/>
                <a:cs typeface="Amazon Ember" panose="020B0603020204020204" pitchFamily="34" charset="0"/>
              </a:rPr>
              <a:t>Shared State</a:t>
            </a:r>
          </a:p>
        </p:txBody>
      </p:sp>
      <p:pic>
        <p:nvPicPr>
          <p:cNvPr id="82" name="Picture 81">
            <a:extLst>
              <a:ext uri="{FF2B5EF4-FFF2-40B4-BE49-F238E27FC236}">
                <a16:creationId xmlns:a16="http://schemas.microsoft.com/office/drawing/2014/main" id="{BFC09619-5718-A447-BB32-350DE3EF2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6459" y="1256718"/>
            <a:ext cx="1609722" cy="1609722"/>
          </a:xfrm>
          <a:prstGeom prst="rect">
            <a:avLst/>
          </a:prstGeom>
        </p:spPr>
      </p:pic>
      <p:pic>
        <p:nvPicPr>
          <p:cNvPr id="83" name="Picture 82">
            <a:extLst>
              <a:ext uri="{FF2B5EF4-FFF2-40B4-BE49-F238E27FC236}">
                <a16:creationId xmlns:a16="http://schemas.microsoft.com/office/drawing/2014/main" id="{8ACE4A7F-164F-554D-8529-E526523B4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6459" y="3468253"/>
            <a:ext cx="1609722" cy="1609722"/>
          </a:xfrm>
          <a:prstGeom prst="rect">
            <a:avLst/>
          </a:prstGeom>
        </p:spPr>
      </p:pic>
      <p:pic>
        <p:nvPicPr>
          <p:cNvPr id="84" name="Picture 83">
            <a:extLst>
              <a:ext uri="{FF2B5EF4-FFF2-40B4-BE49-F238E27FC236}">
                <a16:creationId xmlns:a16="http://schemas.microsoft.com/office/drawing/2014/main" id="{C9BF4BA4-DCD3-1940-B8F6-5CA1D95CA6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6459" y="5683017"/>
            <a:ext cx="1609722" cy="1609722"/>
          </a:xfrm>
          <a:prstGeom prst="rect">
            <a:avLst/>
          </a:prstGeom>
        </p:spPr>
      </p:pic>
      <p:cxnSp>
        <p:nvCxnSpPr>
          <p:cNvPr id="85" name="Straight Arrow Connector 84">
            <a:extLst>
              <a:ext uri="{FF2B5EF4-FFF2-40B4-BE49-F238E27FC236}">
                <a16:creationId xmlns:a16="http://schemas.microsoft.com/office/drawing/2014/main" id="{6E77BA93-B0E7-4F4B-9EC1-CC354B378522}"/>
              </a:ext>
            </a:extLst>
          </p:cNvPr>
          <p:cNvCxnSpPr>
            <a:endCxn id="84" idx="1"/>
          </p:cNvCxnSpPr>
          <p:nvPr/>
        </p:nvCxnSpPr>
        <p:spPr>
          <a:xfrm flipV="1">
            <a:off x="3528826" y="2061579"/>
            <a:ext cx="2057634" cy="2230803"/>
          </a:xfrm>
          <a:prstGeom prst="straightConnector1">
            <a:avLst/>
          </a:prstGeom>
          <a:noFill/>
          <a:ln w="25400" cap="flat" cmpd="sng" algn="ctr">
            <a:solidFill>
              <a:srgbClr val="FF9900"/>
            </a:solidFill>
            <a:prstDash val="solid"/>
            <a:tailEnd type="triangle"/>
          </a:ln>
          <a:effectLst>
            <a:outerShdw blurRad="40000" dist="20000" dir="5400000" rotWithShape="0">
              <a:srgbClr val="000000">
                <a:alpha val="38000"/>
              </a:srgbClr>
            </a:outerShdw>
          </a:effectLst>
        </p:spPr>
      </p:cxnSp>
      <p:pic>
        <p:nvPicPr>
          <p:cNvPr id="86" name="Picture 85">
            <a:extLst>
              <a:ext uri="{FF2B5EF4-FFF2-40B4-BE49-F238E27FC236}">
                <a16:creationId xmlns:a16="http://schemas.microsoft.com/office/drawing/2014/main" id="{2AD79737-63FC-9A4B-9F1F-774E18A649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188" y="2705319"/>
            <a:ext cx="801470" cy="801470"/>
          </a:xfrm>
          <a:prstGeom prst="rect">
            <a:avLst/>
          </a:prstGeom>
        </p:spPr>
      </p:pic>
      <p:pic>
        <p:nvPicPr>
          <p:cNvPr id="87" name="Picture 86">
            <a:extLst>
              <a:ext uri="{FF2B5EF4-FFF2-40B4-BE49-F238E27FC236}">
                <a16:creationId xmlns:a16="http://schemas.microsoft.com/office/drawing/2014/main" id="{1EFE7F5B-3952-AE40-82E3-C49DF7F94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6732" y="1771687"/>
            <a:ext cx="969413" cy="969413"/>
          </a:xfrm>
          <a:prstGeom prst="rect">
            <a:avLst/>
          </a:prstGeom>
        </p:spPr>
      </p:pic>
      <p:sp>
        <p:nvSpPr>
          <p:cNvPr id="88" name="TextBox 87">
            <a:extLst>
              <a:ext uri="{FF2B5EF4-FFF2-40B4-BE49-F238E27FC236}">
                <a16:creationId xmlns:a16="http://schemas.microsoft.com/office/drawing/2014/main" id="{A4092530-BB6B-CB48-BA77-6C2B06649A2E}"/>
              </a:ext>
            </a:extLst>
          </p:cNvPr>
          <p:cNvSpPr txBox="1"/>
          <p:nvPr/>
        </p:nvSpPr>
        <p:spPr>
          <a:xfrm>
            <a:off x="6946732" y="1256569"/>
            <a:ext cx="922047" cy="535531"/>
          </a:xfrm>
          <a:prstGeom prst="rect">
            <a:avLst/>
          </a:prstGeom>
          <a:noFill/>
        </p:spPr>
        <p:txBody>
          <a:bodyPr wrap="none" rtlCol="0">
            <a:spAutoFit/>
          </a:bodyPr>
          <a:lstStyle/>
          <a:p>
            <a:r>
              <a:rPr lang="en-US">
                <a:solidFill>
                  <a:srgbClr val="F8F8F8"/>
                </a:solidFill>
                <a:ea typeface="Amazon Ember" panose="020B0603020204020204" pitchFamily="34" charset="0"/>
                <a:cs typeface="Amazon Ember" panose="020B0603020204020204" pitchFamily="34" charset="0"/>
              </a:rPr>
              <a:t>GPU</a:t>
            </a:r>
          </a:p>
        </p:txBody>
      </p:sp>
      <p:grpSp>
        <p:nvGrpSpPr>
          <p:cNvPr id="89" name="Group 88">
            <a:extLst>
              <a:ext uri="{FF2B5EF4-FFF2-40B4-BE49-F238E27FC236}">
                <a16:creationId xmlns:a16="http://schemas.microsoft.com/office/drawing/2014/main" id="{6ADF6ADD-D55E-3743-9BA3-AA6F510A8B03}"/>
              </a:ext>
            </a:extLst>
          </p:cNvPr>
          <p:cNvGrpSpPr/>
          <p:nvPr/>
        </p:nvGrpSpPr>
        <p:grpSpPr>
          <a:xfrm>
            <a:off x="8179752" y="1892493"/>
            <a:ext cx="753402" cy="785594"/>
            <a:chOff x="5112345" y="1402608"/>
            <a:chExt cx="470876" cy="490996"/>
          </a:xfrm>
          <a:effectLst>
            <a:outerShdw blurRad="50800" dist="50800" dir="5400000" algn="ctr" rotWithShape="0">
              <a:srgbClr val="000000">
                <a:alpha val="32000"/>
              </a:srgbClr>
            </a:outerShdw>
          </a:effectLst>
        </p:grpSpPr>
        <p:sp>
          <p:nvSpPr>
            <p:cNvPr id="90" name="Folded Corner 89">
              <a:extLst>
                <a:ext uri="{FF2B5EF4-FFF2-40B4-BE49-F238E27FC236}">
                  <a16:creationId xmlns:a16="http://schemas.microsoft.com/office/drawing/2014/main" id="{BAD1C289-D4EF-AA4D-A40A-36D93B4992FD}"/>
                </a:ext>
              </a:extLst>
            </p:cNvPr>
            <p:cNvSpPr/>
            <p:nvPr/>
          </p:nvSpPr>
          <p:spPr>
            <a:xfrm>
              <a:off x="5112345" y="1402608"/>
              <a:ext cx="470876" cy="490996"/>
            </a:xfrm>
            <a:prstGeom prst="foldedCorner">
              <a:avLst/>
            </a:prstGeom>
            <a:solidFill>
              <a:srgbClr val="545B64">
                <a:lumMod val="50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cxnSp>
          <p:nvCxnSpPr>
            <p:cNvPr id="91" name="Straight Connector 90">
              <a:extLst>
                <a:ext uri="{FF2B5EF4-FFF2-40B4-BE49-F238E27FC236}">
                  <a16:creationId xmlns:a16="http://schemas.microsoft.com/office/drawing/2014/main" id="{72F97A2D-4AF8-3045-8376-EAC4C9353774}"/>
                </a:ext>
              </a:extLst>
            </p:cNvPr>
            <p:cNvCxnSpPr/>
            <p:nvPr/>
          </p:nvCxnSpPr>
          <p:spPr>
            <a:xfrm>
              <a:off x="5225207" y="1656432"/>
              <a:ext cx="214648" cy="151666"/>
            </a:xfrm>
            <a:prstGeom prst="line">
              <a:avLst/>
            </a:prstGeom>
            <a:noFill/>
            <a:ln w="44450" cap="flat" cmpd="sng" algn="ctr">
              <a:solidFill>
                <a:srgbClr val="FF9900"/>
              </a:solidFill>
              <a:prstDash val="solid"/>
            </a:ln>
            <a:effectLst/>
          </p:spPr>
        </p:cxnSp>
        <p:cxnSp>
          <p:nvCxnSpPr>
            <p:cNvPr id="92" name="Straight Connector 91">
              <a:extLst>
                <a:ext uri="{FF2B5EF4-FFF2-40B4-BE49-F238E27FC236}">
                  <a16:creationId xmlns:a16="http://schemas.microsoft.com/office/drawing/2014/main" id="{0EBBAD21-9FD3-0140-9415-11443DCCCE8B}"/>
                </a:ext>
              </a:extLst>
            </p:cNvPr>
            <p:cNvCxnSpPr/>
            <p:nvPr/>
          </p:nvCxnSpPr>
          <p:spPr>
            <a:xfrm flipV="1">
              <a:off x="5142169" y="1458994"/>
              <a:ext cx="205614" cy="160726"/>
            </a:xfrm>
            <a:prstGeom prst="line">
              <a:avLst/>
            </a:prstGeom>
            <a:noFill/>
            <a:ln w="44450" cap="flat" cmpd="sng" algn="ctr">
              <a:solidFill>
                <a:srgbClr val="FF9900"/>
              </a:solidFill>
              <a:prstDash val="solid"/>
            </a:ln>
            <a:effectLst/>
          </p:spPr>
        </p:cxnSp>
        <p:cxnSp>
          <p:nvCxnSpPr>
            <p:cNvPr id="93" name="Straight Connector 92">
              <a:extLst>
                <a:ext uri="{FF2B5EF4-FFF2-40B4-BE49-F238E27FC236}">
                  <a16:creationId xmlns:a16="http://schemas.microsoft.com/office/drawing/2014/main" id="{D0819F45-8390-8146-AA4F-C575D74CF202}"/>
                </a:ext>
              </a:extLst>
            </p:cNvPr>
            <p:cNvCxnSpPr/>
            <p:nvPr/>
          </p:nvCxnSpPr>
          <p:spPr>
            <a:xfrm flipV="1">
              <a:off x="5294569" y="1449157"/>
              <a:ext cx="205388" cy="322963"/>
            </a:xfrm>
            <a:prstGeom prst="line">
              <a:avLst/>
            </a:prstGeom>
            <a:noFill/>
            <a:ln w="44450" cap="flat" cmpd="sng" algn="ctr">
              <a:solidFill>
                <a:srgbClr val="FF9900"/>
              </a:solidFill>
              <a:prstDash val="solid"/>
            </a:ln>
            <a:effectLst/>
          </p:spPr>
        </p:cxnSp>
        <p:sp>
          <p:nvSpPr>
            <p:cNvPr id="94" name="Oval 93">
              <a:extLst>
                <a:ext uri="{FF2B5EF4-FFF2-40B4-BE49-F238E27FC236}">
                  <a16:creationId xmlns:a16="http://schemas.microsoft.com/office/drawing/2014/main" id="{E7081C04-AC28-A04A-8A14-C0E1C3D04E0E}"/>
                </a:ext>
              </a:extLst>
            </p:cNvPr>
            <p:cNvSpPr/>
            <p:nvPr/>
          </p:nvSpPr>
          <p:spPr>
            <a:xfrm>
              <a:off x="5190863" y="1732264"/>
              <a:ext cx="54864" cy="54864"/>
            </a:xfrm>
            <a:prstGeom prst="ellipse">
              <a:avLst/>
            </a:prstGeom>
            <a:solidFill>
              <a:srgbClr val="F6AFB2"/>
            </a:solidFill>
            <a:ln w="9525" cap="flat" cmpd="sng" algn="ctr">
              <a:solidFill>
                <a:srgbClr val="E83F2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95" name="Oval 94">
              <a:extLst>
                <a:ext uri="{FF2B5EF4-FFF2-40B4-BE49-F238E27FC236}">
                  <a16:creationId xmlns:a16="http://schemas.microsoft.com/office/drawing/2014/main" id="{8EDC147E-2EFF-9D46-B4A5-03FD1005219E}"/>
                </a:ext>
              </a:extLst>
            </p:cNvPr>
            <p:cNvSpPr/>
            <p:nvPr/>
          </p:nvSpPr>
          <p:spPr>
            <a:xfrm>
              <a:off x="5419335" y="1620674"/>
              <a:ext cx="54864" cy="54864"/>
            </a:xfrm>
            <a:prstGeom prst="ellipse">
              <a:avLst/>
            </a:prstGeom>
            <a:solidFill>
              <a:srgbClr val="F6AFB2"/>
            </a:solidFill>
            <a:ln w="9525" cap="flat" cmpd="sng" algn="ctr">
              <a:solidFill>
                <a:srgbClr val="E83F2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96" name="Oval 95">
              <a:extLst>
                <a:ext uri="{FF2B5EF4-FFF2-40B4-BE49-F238E27FC236}">
                  <a16:creationId xmlns:a16="http://schemas.microsoft.com/office/drawing/2014/main" id="{532DC8B0-8325-CF4E-81F4-E1C07BA31EC5}"/>
                </a:ext>
              </a:extLst>
            </p:cNvPr>
            <p:cNvSpPr/>
            <p:nvPr/>
          </p:nvSpPr>
          <p:spPr>
            <a:xfrm>
              <a:off x="5499270" y="1748919"/>
              <a:ext cx="54864" cy="54864"/>
            </a:xfrm>
            <a:prstGeom prst="ellipse">
              <a:avLst/>
            </a:prstGeom>
            <a:solidFill>
              <a:srgbClr val="F6AFB2"/>
            </a:solidFill>
            <a:ln w="9525" cap="flat" cmpd="sng" algn="ctr">
              <a:solidFill>
                <a:srgbClr val="E83F2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97" name="Oval 96">
              <a:extLst>
                <a:ext uri="{FF2B5EF4-FFF2-40B4-BE49-F238E27FC236}">
                  <a16:creationId xmlns:a16="http://schemas.microsoft.com/office/drawing/2014/main" id="{C1035E14-01ED-3249-AD05-C6141B849C5B}"/>
                </a:ext>
              </a:extLst>
            </p:cNvPr>
            <p:cNvSpPr/>
            <p:nvPr/>
          </p:nvSpPr>
          <p:spPr>
            <a:xfrm>
              <a:off x="5308639" y="1564856"/>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98" name="Oval 97">
              <a:extLst>
                <a:ext uri="{FF2B5EF4-FFF2-40B4-BE49-F238E27FC236}">
                  <a16:creationId xmlns:a16="http://schemas.microsoft.com/office/drawing/2014/main" id="{FC6BEF4E-EBF3-D640-A747-3E08A4029BCF}"/>
                </a:ext>
              </a:extLst>
            </p:cNvPr>
            <p:cNvSpPr/>
            <p:nvPr/>
          </p:nvSpPr>
          <p:spPr>
            <a:xfrm>
              <a:off x="5485193" y="1548175"/>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99" name="Oval 98">
              <a:extLst>
                <a:ext uri="{FF2B5EF4-FFF2-40B4-BE49-F238E27FC236}">
                  <a16:creationId xmlns:a16="http://schemas.microsoft.com/office/drawing/2014/main" id="{04008CCE-B6D2-A64A-B467-ACDBDA813DCA}"/>
                </a:ext>
              </a:extLst>
            </p:cNvPr>
            <p:cNvSpPr/>
            <p:nvPr/>
          </p:nvSpPr>
          <p:spPr>
            <a:xfrm>
              <a:off x="5306337" y="1793744"/>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00" name="Oval 99">
              <a:extLst>
                <a:ext uri="{FF2B5EF4-FFF2-40B4-BE49-F238E27FC236}">
                  <a16:creationId xmlns:a16="http://schemas.microsoft.com/office/drawing/2014/main" id="{1C523A63-4EA6-734A-8423-0CFA9CE5F62B}"/>
                </a:ext>
              </a:extLst>
            </p:cNvPr>
            <p:cNvSpPr/>
            <p:nvPr/>
          </p:nvSpPr>
          <p:spPr>
            <a:xfrm>
              <a:off x="5154513" y="1462482"/>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grpSp>
      <p:pic>
        <p:nvPicPr>
          <p:cNvPr id="101" name="Picture 100">
            <a:extLst>
              <a:ext uri="{FF2B5EF4-FFF2-40B4-BE49-F238E27FC236}">
                <a16:creationId xmlns:a16="http://schemas.microsoft.com/office/drawing/2014/main" id="{72DF4E84-DCB3-0A46-91CC-F4FA4D80D1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8246" y="4024026"/>
            <a:ext cx="969413" cy="969413"/>
          </a:xfrm>
          <a:prstGeom prst="rect">
            <a:avLst/>
          </a:prstGeom>
        </p:spPr>
      </p:pic>
      <p:sp>
        <p:nvSpPr>
          <p:cNvPr id="102" name="TextBox 101">
            <a:extLst>
              <a:ext uri="{FF2B5EF4-FFF2-40B4-BE49-F238E27FC236}">
                <a16:creationId xmlns:a16="http://schemas.microsoft.com/office/drawing/2014/main" id="{7C59F982-633E-4A4A-A419-AC11A3B97E3D}"/>
              </a:ext>
            </a:extLst>
          </p:cNvPr>
          <p:cNvSpPr txBox="1"/>
          <p:nvPr/>
        </p:nvSpPr>
        <p:spPr>
          <a:xfrm>
            <a:off x="6948246" y="3508908"/>
            <a:ext cx="922047" cy="535531"/>
          </a:xfrm>
          <a:prstGeom prst="rect">
            <a:avLst/>
          </a:prstGeom>
          <a:noFill/>
        </p:spPr>
        <p:txBody>
          <a:bodyPr wrap="none" rtlCol="0">
            <a:spAutoFit/>
          </a:bodyPr>
          <a:lstStyle/>
          <a:p>
            <a:r>
              <a:rPr lang="en-US">
                <a:solidFill>
                  <a:srgbClr val="F8F8F8"/>
                </a:solidFill>
                <a:ea typeface="Amazon Ember" panose="020B0603020204020204" pitchFamily="34" charset="0"/>
                <a:cs typeface="Amazon Ember" panose="020B0603020204020204" pitchFamily="34" charset="0"/>
              </a:rPr>
              <a:t>GPU</a:t>
            </a:r>
          </a:p>
        </p:txBody>
      </p:sp>
      <p:grpSp>
        <p:nvGrpSpPr>
          <p:cNvPr id="103" name="Group 102">
            <a:extLst>
              <a:ext uri="{FF2B5EF4-FFF2-40B4-BE49-F238E27FC236}">
                <a16:creationId xmlns:a16="http://schemas.microsoft.com/office/drawing/2014/main" id="{E65EA130-2B7E-FC4A-BEA1-70EAC80B9A41}"/>
              </a:ext>
            </a:extLst>
          </p:cNvPr>
          <p:cNvGrpSpPr/>
          <p:nvPr/>
        </p:nvGrpSpPr>
        <p:grpSpPr>
          <a:xfrm>
            <a:off x="8181265" y="4144832"/>
            <a:ext cx="753402" cy="785594"/>
            <a:chOff x="5755611" y="2545480"/>
            <a:chExt cx="470876" cy="490996"/>
          </a:xfrm>
          <a:effectLst>
            <a:outerShdw blurRad="50800" dist="50800" dir="5400000" algn="ctr" rotWithShape="0">
              <a:srgbClr val="000000">
                <a:alpha val="32000"/>
              </a:srgbClr>
            </a:outerShdw>
          </a:effectLst>
        </p:grpSpPr>
        <p:sp>
          <p:nvSpPr>
            <p:cNvPr id="104" name="Folded Corner 103">
              <a:extLst>
                <a:ext uri="{FF2B5EF4-FFF2-40B4-BE49-F238E27FC236}">
                  <a16:creationId xmlns:a16="http://schemas.microsoft.com/office/drawing/2014/main" id="{16D29E4A-76BC-624B-A334-E83AC59362E1}"/>
                </a:ext>
              </a:extLst>
            </p:cNvPr>
            <p:cNvSpPr/>
            <p:nvPr/>
          </p:nvSpPr>
          <p:spPr>
            <a:xfrm>
              <a:off x="5755611" y="2545480"/>
              <a:ext cx="470876" cy="490996"/>
            </a:xfrm>
            <a:prstGeom prst="foldedCorner">
              <a:avLst/>
            </a:prstGeom>
            <a:solidFill>
              <a:srgbClr val="545B64">
                <a:lumMod val="50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cxnSp>
          <p:nvCxnSpPr>
            <p:cNvPr id="105" name="Straight Connector 104">
              <a:extLst>
                <a:ext uri="{FF2B5EF4-FFF2-40B4-BE49-F238E27FC236}">
                  <a16:creationId xmlns:a16="http://schemas.microsoft.com/office/drawing/2014/main" id="{4141BD2F-F5C9-7244-A98C-BFB7629B6C78}"/>
                </a:ext>
              </a:extLst>
            </p:cNvPr>
            <p:cNvCxnSpPr/>
            <p:nvPr/>
          </p:nvCxnSpPr>
          <p:spPr>
            <a:xfrm>
              <a:off x="5868473" y="2799304"/>
              <a:ext cx="214648" cy="151666"/>
            </a:xfrm>
            <a:prstGeom prst="line">
              <a:avLst/>
            </a:prstGeom>
            <a:noFill/>
            <a:ln w="44450" cap="flat" cmpd="sng" algn="ctr">
              <a:solidFill>
                <a:srgbClr val="FF9900"/>
              </a:solidFill>
              <a:prstDash val="solid"/>
            </a:ln>
            <a:effectLst/>
          </p:spPr>
        </p:cxnSp>
        <p:cxnSp>
          <p:nvCxnSpPr>
            <p:cNvPr id="106" name="Straight Connector 105">
              <a:extLst>
                <a:ext uri="{FF2B5EF4-FFF2-40B4-BE49-F238E27FC236}">
                  <a16:creationId xmlns:a16="http://schemas.microsoft.com/office/drawing/2014/main" id="{ECC42B48-BF3E-E648-A7EE-AA722AFAA52E}"/>
                </a:ext>
              </a:extLst>
            </p:cNvPr>
            <p:cNvCxnSpPr/>
            <p:nvPr/>
          </p:nvCxnSpPr>
          <p:spPr>
            <a:xfrm flipV="1">
              <a:off x="5785435" y="2601866"/>
              <a:ext cx="205614" cy="160726"/>
            </a:xfrm>
            <a:prstGeom prst="line">
              <a:avLst/>
            </a:prstGeom>
            <a:noFill/>
            <a:ln w="44450" cap="flat" cmpd="sng" algn="ctr">
              <a:solidFill>
                <a:srgbClr val="FF9900"/>
              </a:solidFill>
              <a:prstDash val="solid"/>
            </a:ln>
            <a:effectLst/>
          </p:spPr>
        </p:cxnSp>
        <p:cxnSp>
          <p:nvCxnSpPr>
            <p:cNvPr id="107" name="Straight Connector 106">
              <a:extLst>
                <a:ext uri="{FF2B5EF4-FFF2-40B4-BE49-F238E27FC236}">
                  <a16:creationId xmlns:a16="http://schemas.microsoft.com/office/drawing/2014/main" id="{4803FF2D-9801-5C4E-B6FD-EDDD9AC03BDA}"/>
                </a:ext>
              </a:extLst>
            </p:cNvPr>
            <p:cNvCxnSpPr/>
            <p:nvPr/>
          </p:nvCxnSpPr>
          <p:spPr>
            <a:xfrm flipV="1">
              <a:off x="5937835" y="2592029"/>
              <a:ext cx="205388" cy="322963"/>
            </a:xfrm>
            <a:prstGeom prst="line">
              <a:avLst/>
            </a:prstGeom>
            <a:noFill/>
            <a:ln w="44450" cap="flat" cmpd="sng" algn="ctr">
              <a:solidFill>
                <a:srgbClr val="FF9900"/>
              </a:solidFill>
              <a:prstDash val="solid"/>
            </a:ln>
            <a:effectLst/>
          </p:spPr>
        </p:cxnSp>
        <p:sp>
          <p:nvSpPr>
            <p:cNvPr id="108" name="Oval 107">
              <a:extLst>
                <a:ext uri="{FF2B5EF4-FFF2-40B4-BE49-F238E27FC236}">
                  <a16:creationId xmlns:a16="http://schemas.microsoft.com/office/drawing/2014/main" id="{F59EFF94-D27A-4140-8488-F52C05A11709}"/>
                </a:ext>
              </a:extLst>
            </p:cNvPr>
            <p:cNvSpPr/>
            <p:nvPr/>
          </p:nvSpPr>
          <p:spPr>
            <a:xfrm>
              <a:off x="5834129" y="2875136"/>
              <a:ext cx="54864" cy="54864"/>
            </a:xfrm>
            <a:prstGeom prst="ellipse">
              <a:avLst/>
            </a:prstGeom>
            <a:solidFill>
              <a:srgbClr val="F6AFB2"/>
            </a:solidFill>
            <a:ln w="9525" cap="flat" cmpd="sng" algn="ctr">
              <a:solidFill>
                <a:srgbClr val="E83F2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09" name="Oval 108">
              <a:extLst>
                <a:ext uri="{FF2B5EF4-FFF2-40B4-BE49-F238E27FC236}">
                  <a16:creationId xmlns:a16="http://schemas.microsoft.com/office/drawing/2014/main" id="{AACBBAC0-DC95-D842-9982-423F401DE758}"/>
                </a:ext>
              </a:extLst>
            </p:cNvPr>
            <p:cNvSpPr/>
            <p:nvPr/>
          </p:nvSpPr>
          <p:spPr>
            <a:xfrm>
              <a:off x="6062601" y="2763546"/>
              <a:ext cx="54864" cy="54864"/>
            </a:xfrm>
            <a:prstGeom prst="ellipse">
              <a:avLst/>
            </a:prstGeom>
            <a:solidFill>
              <a:srgbClr val="F6AFB2"/>
            </a:solidFill>
            <a:ln w="9525" cap="flat" cmpd="sng" algn="ctr">
              <a:solidFill>
                <a:srgbClr val="E83F2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10" name="Oval 109">
              <a:extLst>
                <a:ext uri="{FF2B5EF4-FFF2-40B4-BE49-F238E27FC236}">
                  <a16:creationId xmlns:a16="http://schemas.microsoft.com/office/drawing/2014/main" id="{D1E9DCB3-F27D-D447-98C3-F3162F00F9DD}"/>
                </a:ext>
              </a:extLst>
            </p:cNvPr>
            <p:cNvSpPr/>
            <p:nvPr/>
          </p:nvSpPr>
          <p:spPr>
            <a:xfrm>
              <a:off x="6142536" y="2891791"/>
              <a:ext cx="54864" cy="54864"/>
            </a:xfrm>
            <a:prstGeom prst="ellipse">
              <a:avLst/>
            </a:prstGeom>
            <a:solidFill>
              <a:srgbClr val="F6AFB2"/>
            </a:solidFill>
            <a:ln w="9525" cap="flat" cmpd="sng" algn="ctr">
              <a:solidFill>
                <a:srgbClr val="E83F2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11" name="Oval 110">
              <a:extLst>
                <a:ext uri="{FF2B5EF4-FFF2-40B4-BE49-F238E27FC236}">
                  <a16:creationId xmlns:a16="http://schemas.microsoft.com/office/drawing/2014/main" id="{59443D7F-B291-9349-AE3F-97531B14B27C}"/>
                </a:ext>
              </a:extLst>
            </p:cNvPr>
            <p:cNvSpPr/>
            <p:nvPr/>
          </p:nvSpPr>
          <p:spPr>
            <a:xfrm>
              <a:off x="5951905" y="2707728"/>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12" name="Oval 111">
              <a:extLst>
                <a:ext uri="{FF2B5EF4-FFF2-40B4-BE49-F238E27FC236}">
                  <a16:creationId xmlns:a16="http://schemas.microsoft.com/office/drawing/2014/main" id="{2DEDE015-F6C4-C640-AD90-F68E97139B71}"/>
                </a:ext>
              </a:extLst>
            </p:cNvPr>
            <p:cNvSpPr/>
            <p:nvPr/>
          </p:nvSpPr>
          <p:spPr>
            <a:xfrm>
              <a:off x="6128459" y="2691047"/>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13" name="Oval 112">
              <a:extLst>
                <a:ext uri="{FF2B5EF4-FFF2-40B4-BE49-F238E27FC236}">
                  <a16:creationId xmlns:a16="http://schemas.microsoft.com/office/drawing/2014/main" id="{134CE532-6512-3143-AB4F-7B412B3F5EEF}"/>
                </a:ext>
              </a:extLst>
            </p:cNvPr>
            <p:cNvSpPr/>
            <p:nvPr/>
          </p:nvSpPr>
          <p:spPr>
            <a:xfrm>
              <a:off x="5949603" y="2936616"/>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14" name="Oval 113">
              <a:extLst>
                <a:ext uri="{FF2B5EF4-FFF2-40B4-BE49-F238E27FC236}">
                  <a16:creationId xmlns:a16="http://schemas.microsoft.com/office/drawing/2014/main" id="{27E25CA0-B960-5B4C-B6DD-B287E2DD455C}"/>
                </a:ext>
              </a:extLst>
            </p:cNvPr>
            <p:cNvSpPr/>
            <p:nvPr/>
          </p:nvSpPr>
          <p:spPr>
            <a:xfrm>
              <a:off x="5797779" y="2605354"/>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grpSp>
      <p:pic>
        <p:nvPicPr>
          <p:cNvPr id="115" name="Picture 114">
            <a:extLst>
              <a:ext uri="{FF2B5EF4-FFF2-40B4-BE49-F238E27FC236}">
                <a16:creationId xmlns:a16="http://schemas.microsoft.com/office/drawing/2014/main" id="{03F65B75-8E1E-CC46-8A62-F92FFB8AC3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6732" y="6240910"/>
            <a:ext cx="969413" cy="969413"/>
          </a:xfrm>
          <a:prstGeom prst="rect">
            <a:avLst/>
          </a:prstGeom>
        </p:spPr>
      </p:pic>
      <p:sp>
        <p:nvSpPr>
          <p:cNvPr id="116" name="TextBox 115">
            <a:extLst>
              <a:ext uri="{FF2B5EF4-FFF2-40B4-BE49-F238E27FC236}">
                <a16:creationId xmlns:a16="http://schemas.microsoft.com/office/drawing/2014/main" id="{F60C785F-7D5A-B04A-A8D9-6FF4D37E2120}"/>
              </a:ext>
            </a:extLst>
          </p:cNvPr>
          <p:cNvSpPr txBox="1"/>
          <p:nvPr/>
        </p:nvSpPr>
        <p:spPr>
          <a:xfrm>
            <a:off x="6946732" y="5725791"/>
            <a:ext cx="922047" cy="535531"/>
          </a:xfrm>
          <a:prstGeom prst="rect">
            <a:avLst/>
          </a:prstGeom>
          <a:noFill/>
        </p:spPr>
        <p:txBody>
          <a:bodyPr wrap="none" rtlCol="0">
            <a:spAutoFit/>
          </a:bodyPr>
          <a:lstStyle/>
          <a:p>
            <a:r>
              <a:rPr lang="en-US">
                <a:solidFill>
                  <a:srgbClr val="F8F8F8"/>
                </a:solidFill>
                <a:ea typeface="Amazon Ember" panose="020B0603020204020204" pitchFamily="34" charset="0"/>
                <a:cs typeface="Amazon Ember" panose="020B0603020204020204" pitchFamily="34" charset="0"/>
              </a:rPr>
              <a:t>GPU</a:t>
            </a:r>
          </a:p>
        </p:txBody>
      </p:sp>
      <p:grpSp>
        <p:nvGrpSpPr>
          <p:cNvPr id="117" name="Group 116">
            <a:extLst>
              <a:ext uri="{FF2B5EF4-FFF2-40B4-BE49-F238E27FC236}">
                <a16:creationId xmlns:a16="http://schemas.microsoft.com/office/drawing/2014/main" id="{37441354-3833-3C49-BCC3-1531643E41A8}"/>
              </a:ext>
            </a:extLst>
          </p:cNvPr>
          <p:cNvGrpSpPr/>
          <p:nvPr/>
        </p:nvGrpSpPr>
        <p:grpSpPr>
          <a:xfrm>
            <a:off x="8179752" y="6361715"/>
            <a:ext cx="753402" cy="785594"/>
            <a:chOff x="5755611" y="2545480"/>
            <a:chExt cx="470876" cy="490996"/>
          </a:xfrm>
          <a:effectLst>
            <a:outerShdw blurRad="50800" dist="50800" dir="5400000" algn="ctr" rotWithShape="0">
              <a:srgbClr val="000000">
                <a:alpha val="32000"/>
              </a:srgbClr>
            </a:outerShdw>
          </a:effectLst>
        </p:grpSpPr>
        <p:sp>
          <p:nvSpPr>
            <p:cNvPr id="118" name="Folded Corner 117">
              <a:extLst>
                <a:ext uri="{FF2B5EF4-FFF2-40B4-BE49-F238E27FC236}">
                  <a16:creationId xmlns:a16="http://schemas.microsoft.com/office/drawing/2014/main" id="{E9B76A2A-059D-8946-80C9-39CF1A4C0ED2}"/>
                </a:ext>
              </a:extLst>
            </p:cNvPr>
            <p:cNvSpPr/>
            <p:nvPr/>
          </p:nvSpPr>
          <p:spPr>
            <a:xfrm>
              <a:off x="5755611" y="2545480"/>
              <a:ext cx="470876" cy="490996"/>
            </a:xfrm>
            <a:prstGeom prst="foldedCorner">
              <a:avLst/>
            </a:prstGeom>
            <a:solidFill>
              <a:srgbClr val="545B64">
                <a:lumMod val="50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cxnSp>
          <p:nvCxnSpPr>
            <p:cNvPr id="119" name="Straight Connector 118">
              <a:extLst>
                <a:ext uri="{FF2B5EF4-FFF2-40B4-BE49-F238E27FC236}">
                  <a16:creationId xmlns:a16="http://schemas.microsoft.com/office/drawing/2014/main" id="{93BCEBD0-45C5-5E41-8744-C080061E15B2}"/>
                </a:ext>
              </a:extLst>
            </p:cNvPr>
            <p:cNvCxnSpPr/>
            <p:nvPr/>
          </p:nvCxnSpPr>
          <p:spPr>
            <a:xfrm>
              <a:off x="5868473" y="2799304"/>
              <a:ext cx="214648" cy="151666"/>
            </a:xfrm>
            <a:prstGeom prst="line">
              <a:avLst/>
            </a:prstGeom>
            <a:noFill/>
            <a:ln w="44450" cap="flat" cmpd="sng" algn="ctr">
              <a:solidFill>
                <a:srgbClr val="FF9900"/>
              </a:solidFill>
              <a:prstDash val="solid"/>
            </a:ln>
            <a:effectLst/>
          </p:spPr>
        </p:cxnSp>
        <p:cxnSp>
          <p:nvCxnSpPr>
            <p:cNvPr id="120" name="Straight Connector 119">
              <a:extLst>
                <a:ext uri="{FF2B5EF4-FFF2-40B4-BE49-F238E27FC236}">
                  <a16:creationId xmlns:a16="http://schemas.microsoft.com/office/drawing/2014/main" id="{4DC49E73-2FB4-F443-9CF3-9A78AAAD5715}"/>
                </a:ext>
              </a:extLst>
            </p:cNvPr>
            <p:cNvCxnSpPr/>
            <p:nvPr/>
          </p:nvCxnSpPr>
          <p:spPr>
            <a:xfrm flipV="1">
              <a:off x="5785435" y="2601866"/>
              <a:ext cx="205614" cy="160726"/>
            </a:xfrm>
            <a:prstGeom prst="line">
              <a:avLst/>
            </a:prstGeom>
            <a:noFill/>
            <a:ln w="44450" cap="flat" cmpd="sng" algn="ctr">
              <a:solidFill>
                <a:srgbClr val="FF9900"/>
              </a:solidFill>
              <a:prstDash val="solid"/>
            </a:ln>
            <a:effectLst/>
          </p:spPr>
        </p:cxnSp>
        <p:cxnSp>
          <p:nvCxnSpPr>
            <p:cNvPr id="121" name="Straight Connector 120">
              <a:extLst>
                <a:ext uri="{FF2B5EF4-FFF2-40B4-BE49-F238E27FC236}">
                  <a16:creationId xmlns:a16="http://schemas.microsoft.com/office/drawing/2014/main" id="{30D89289-01E2-CA47-9927-4FABFD09C32A}"/>
                </a:ext>
              </a:extLst>
            </p:cNvPr>
            <p:cNvCxnSpPr/>
            <p:nvPr/>
          </p:nvCxnSpPr>
          <p:spPr>
            <a:xfrm flipV="1">
              <a:off x="5937835" y="2592029"/>
              <a:ext cx="205388" cy="322963"/>
            </a:xfrm>
            <a:prstGeom prst="line">
              <a:avLst/>
            </a:prstGeom>
            <a:noFill/>
            <a:ln w="44450" cap="flat" cmpd="sng" algn="ctr">
              <a:solidFill>
                <a:srgbClr val="FF9900"/>
              </a:solidFill>
              <a:prstDash val="solid"/>
            </a:ln>
            <a:effectLst/>
          </p:spPr>
        </p:cxnSp>
        <p:sp>
          <p:nvSpPr>
            <p:cNvPr id="122" name="Oval 121">
              <a:extLst>
                <a:ext uri="{FF2B5EF4-FFF2-40B4-BE49-F238E27FC236}">
                  <a16:creationId xmlns:a16="http://schemas.microsoft.com/office/drawing/2014/main" id="{C04FEC4B-12B4-524B-90FA-B647535344B0}"/>
                </a:ext>
              </a:extLst>
            </p:cNvPr>
            <p:cNvSpPr/>
            <p:nvPr/>
          </p:nvSpPr>
          <p:spPr>
            <a:xfrm>
              <a:off x="5834129" y="2875136"/>
              <a:ext cx="54864" cy="54864"/>
            </a:xfrm>
            <a:prstGeom prst="ellipse">
              <a:avLst/>
            </a:prstGeom>
            <a:solidFill>
              <a:srgbClr val="F6AFB2"/>
            </a:solidFill>
            <a:ln w="9525" cap="flat" cmpd="sng" algn="ctr">
              <a:solidFill>
                <a:srgbClr val="E83F2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23" name="Oval 122">
              <a:extLst>
                <a:ext uri="{FF2B5EF4-FFF2-40B4-BE49-F238E27FC236}">
                  <a16:creationId xmlns:a16="http://schemas.microsoft.com/office/drawing/2014/main" id="{E8234167-6380-5342-B6CF-0964CD8FCB3D}"/>
                </a:ext>
              </a:extLst>
            </p:cNvPr>
            <p:cNvSpPr/>
            <p:nvPr/>
          </p:nvSpPr>
          <p:spPr>
            <a:xfrm>
              <a:off x="6062601" y="2763546"/>
              <a:ext cx="54864" cy="54864"/>
            </a:xfrm>
            <a:prstGeom prst="ellipse">
              <a:avLst/>
            </a:prstGeom>
            <a:solidFill>
              <a:srgbClr val="F6AFB2"/>
            </a:solidFill>
            <a:ln w="9525" cap="flat" cmpd="sng" algn="ctr">
              <a:solidFill>
                <a:srgbClr val="E83F2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24" name="Oval 123">
              <a:extLst>
                <a:ext uri="{FF2B5EF4-FFF2-40B4-BE49-F238E27FC236}">
                  <a16:creationId xmlns:a16="http://schemas.microsoft.com/office/drawing/2014/main" id="{66A3C25D-0023-3B46-A5AE-D008F75FB386}"/>
                </a:ext>
              </a:extLst>
            </p:cNvPr>
            <p:cNvSpPr/>
            <p:nvPr/>
          </p:nvSpPr>
          <p:spPr>
            <a:xfrm>
              <a:off x="6142536" y="2891791"/>
              <a:ext cx="54864" cy="54864"/>
            </a:xfrm>
            <a:prstGeom prst="ellipse">
              <a:avLst/>
            </a:prstGeom>
            <a:solidFill>
              <a:srgbClr val="F6AFB2"/>
            </a:solidFill>
            <a:ln w="9525" cap="flat" cmpd="sng" algn="ctr">
              <a:solidFill>
                <a:srgbClr val="E83F2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25" name="Oval 124">
              <a:extLst>
                <a:ext uri="{FF2B5EF4-FFF2-40B4-BE49-F238E27FC236}">
                  <a16:creationId xmlns:a16="http://schemas.microsoft.com/office/drawing/2014/main" id="{9A84A936-15DD-3842-B1F4-A419FC0A58D5}"/>
                </a:ext>
              </a:extLst>
            </p:cNvPr>
            <p:cNvSpPr/>
            <p:nvPr/>
          </p:nvSpPr>
          <p:spPr>
            <a:xfrm>
              <a:off x="5951905" y="2707728"/>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26" name="Oval 125">
              <a:extLst>
                <a:ext uri="{FF2B5EF4-FFF2-40B4-BE49-F238E27FC236}">
                  <a16:creationId xmlns:a16="http://schemas.microsoft.com/office/drawing/2014/main" id="{2584C253-7267-F24D-9176-9204E5E958AA}"/>
                </a:ext>
              </a:extLst>
            </p:cNvPr>
            <p:cNvSpPr/>
            <p:nvPr/>
          </p:nvSpPr>
          <p:spPr>
            <a:xfrm>
              <a:off x="6128459" y="2691047"/>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27" name="Oval 126">
              <a:extLst>
                <a:ext uri="{FF2B5EF4-FFF2-40B4-BE49-F238E27FC236}">
                  <a16:creationId xmlns:a16="http://schemas.microsoft.com/office/drawing/2014/main" id="{0CBB1F42-264D-D043-92EE-A8F215A31A22}"/>
                </a:ext>
              </a:extLst>
            </p:cNvPr>
            <p:cNvSpPr/>
            <p:nvPr/>
          </p:nvSpPr>
          <p:spPr>
            <a:xfrm>
              <a:off x="5949603" y="2936616"/>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28" name="Oval 127">
              <a:extLst>
                <a:ext uri="{FF2B5EF4-FFF2-40B4-BE49-F238E27FC236}">
                  <a16:creationId xmlns:a16="http://schemas.microsoft.com/office/drawing/2014/main" id="{DE458744-6A16-B648-A88A-B5284B8F9828}"/>
                </a:ext>
              </a:extLst>
            </p:cNvPr>
            <p:cNvSpPr/>
            <p:nvPr/>
          </p:nvSpPr>
          <p:spPr>
            <a:xfrm>
              <a:off x="5797779" y="2605354"/>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grpSp>
      <p:sp>
        <p:nvSpPr>
          <p:cNvPr id="129" name="TextBox 128">
            <a:extLst>
              <a:ext uri="{FF2B5EF4-FFF2-40B4-BE49-F238E27FC236}">
                <a16:creationId xmlns:a16="http://schemas.microsoft.com/office/drawing/2014/main" id="{ACF89403-B3D1-7242-862A-9A47AC629770}"/>
              </a:ext>
            </a:extLst>
          </p:cNvPr>
          <p:cNvSpPr txBox="1"/>
          <p:nvPr/>
        </p:nvSpPr>
        <p:spPr>
          <a:xfrm>
            <a:off x="8141591" y="5683299"/>
            <a:ext cx="723275" cy="634020"/>
          </a:xfrm>
          <a:prstGeom prst="rect">
            <a:avLst/>
          </a:prstGeom>
          <a:noFill/>
          <a:effectLst>
            <a:outerShdw blurRad="50800" dist="50800" dir="5400000" algn="ctr" rotWithShape="0">
              <a:srgbClr val="000000">
                <a:alpha val="32000"/>
              </a:srgbClr>
            </a:outerShdw>
          </a:effectLst>
        </p:spPr>
        <p:txBody>
          <a:bodyPr wrap="none" rtlCol="0">
            <a:spAutoFit/>
          </a:bodyPr>
          <a:lstStyle/>
          <a:p>
            <a:r>
              <a:rPr lang="en-US" sz="1760" dirty="0">
                <a:solidFill>
                  <a:srgbClr val="F8F8F8"/>
                </a:solidFill>
                <a:ea typeface="Amazon Ember" panose="020B0603020204020204" pitchFamily="34" charset="0"/>
                <a:cs typeface="Amazon Ember" panose="020B0603020204020204" pitchFamily="34" charset="0"/>
              </a:rPr>
              <a:t>Local</a:t>
            </a:r>
          </a:p>
          <a:p>
            <a:r>
              <a:rPr lang="en-US" sz="1760" dirty="0">
                <a:solidFill>
                  <a:srgbClr val="F8F8F8"/>
                </a:solidFill>
                <a:ea typeface="Amazon Ember" panose="020B0603020204020204" pitchFamily="34" charset="0"/>
                <a:cs typeface="Amazon Ember" panose="020B0603020204020204" pitchFamily="34" charset="0"/>
              </a:rPr>
              <a:t>State</a:t>
            </a:r>
          </a:p>
        </p:txBody>
      </p:sp>
      <p:sp>
        <p:nvSpPr>
          <p:cNvPr id="130" name="Rectangle 129">
            <a:extLst>
              <a:ext uri="{FF2B5EF4-FFF2-40B4-BE49-F238E27FC236}">
                <a16:creationId xmlns:a16="http://schemas.microsoft.com/office/drawing/2014/main" id="{B1B209A1-36EA-EF4D-A583-F20E676CAA0E}"/>
              </a:ext>
            </a:extLst>
          </p:cNvPr>
          <p:cNvSpPr/>
          <p:nvPr/>
        </p:nvSpPr>
        <p:spPr>
          <a:xfrm>
            <a:off x="5776176" y="1174061"/>
            <a:ext cx="3477638" cy="1780483"/>
          </a:xfrm>
          <a:prstGeom prst="rect">
            <a:avLst/>
          </a:prstGeom>
          <a:noFill/>
          <a:ln w="19050" cap="flat" cmpd="sng" algn="ctr">
            <a:solidFill>
              <a:srgbClr val="1D516C">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31" name="Rectangle 130">
            <a:extLst>
              <a:ext uri="{FF2B5EF4-FFF2-40B4-BE49-F238E27FC236}">
                <a16:creationId xmlns:a16="http://schemas.microsoft.com/office/drawing/2014/main" id="{D0F3DEF7-C5D1-FE43-94F9-561EAA05F183}"/>
              </a:ext>
            </a:extLst>
          </p:cNvPr>
          <p:cNvSpPr/>
          <p:nvPr/>
        </p:nvSpPr>
        <p:spPr>
          <a:xfrm>
            <a:off x="5784050" y="3390274"/>
            <a:ext cx="3477638" cy="1780483"/>
          </a:xfrm>
          <a:prstGeom prst="rect">
            <a:avLst/>
          </a:prstGeom>
          <a:noFill/>
          <a:ln w="19050" cap="flat" cmpd="sng" algn="ctr">
            <a:solidFill>
              <a:srgbClr val="1D516C">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32" name="Rectangle 131">
            <a:extLst>
              <a:ext uri="{FF2B5EF4-FFF2-40B4-BE49-F238E27FC236}">
                <a16:creationId xmlns:a16="http://schemas.microsoft.com/office/drawing/2014/main" id="{DF8616AE-BC53-794C-B10E-6CF7DC996DF4}"/>
              </a:ext>
            </a:extLst>
          </p:cNvPr>
          <p:cNvSpPr/>
          <p:nvPr/>
        </p:nvSpPr>
        <p:spPr>
          <a:xfrm>
            <a:off x="5776176" y="5591683"/>
            <a:ext cx="3477638" cy="1780483"/>
          </a:xfrm>
          <a:prstGeom prst="rect">
            <a:avLst/>
          </a:prstGeom>
          <a:noFill/>
          <a:ln w="19050" cap="flat" cmpd="sng" algn="ctr">
            <a:solidFill>
              <a:srgbClr val="1D516C">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33" name="Rectangle 132">
            <a:extLst>
              <a:ext uri="{FF2B5EF4-FFF2-40B4-BE49-F238E27FC236}">
                <a16:creationId xmlns:a16="http://schemas.microsoft.com/office/drawing/2014/main" id="{8534517C-D84A-2440-89A4-2F2A68CA21B8}"/>
              </a:ext>
            </a:extLst>
          </p:cNvPr>
          <p:cNvSpPr/>
          <p:nvPr/>
        </p:nvSpPr>
        <p:spPr>
          <a:xfrm>
            <a:off x="10284915" y="1174061"/>
            <a:ext cx="1483934" cy="6198106"/>
          </a:xfrm>
          <a:prstGeom prst="rect">
            <a:avLst/>
          </a:prstGeom>
          <a:noFill/>
          <a:ln w="19050" cap="flat" cmpd="sng" algn="ctr">
            <a:solidFill>
              <a:srgbClr val="1D516C">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grpSp>
        <p:nvGrpSpPr>
          <p:cNvPr id="134" name="Group 133">
            <a:extLst>
              <a:ext uri="{FF2B5EF4-FFF2-40B4-BE49-F238E27FC236}">
                <a16:creationId xmlns:a16="http://schemas.microsoft.com/office/drawing/2014/main" id="{25931CC0-05B9-A647-BDDF-78B19BA37BB5}"/>
              </a:ext>
            </a:extLst>
          </p:cNvPr>
          <p:cNvGrpSpPr/>
          <p:nvPr/>
        </p:nvGrpSpPr>
        <p:grpSpPr>
          <a:xfrm>
            <a:off x="10650179" y="3863094"/>
            <a:ext cx="753402" cy="785594"/>
            <a:chOff x="5755611" y="2545480"/>
            <a:chExt cx="470876" cy="490996"/>
          </a:xfrm>
        </p:grpSpPr>
        <p:sp>
          <p:nvSpPr>
            <p:cNvPr id="135" name="Folded Corner 134">
              <a:extLst>
                <a:ext uri="{FF2B5EF4-FFF2-40B4-BE49-F238E27FC236}">
                  <a16:creationId xmlns:a16="http://schemas.microsoft.com/office/drawing/2014/main" id="{E0E0AD44-419F-6441-A8F4-7645A7D7C75B}"/>
                </a:ext>
              </a:extLst>
            </p:cNvPr>
            <p:cNvSpPr/>
            <p:nvPr/>
          </p:nvSpPr>
          <p:spPr>
            <a:xfrm>
              <a:off x="5755611" y="2545480"/>
              <a:ext cx="470876" cy="490996"/>
            </a:xfrm>
            <a:prstGeom prst="foldedCorner">
              <a:avLst/>
            </a:prstGeom>
            <a:solidFill>
              <a:srgbClr val="545B64">
                <a:lumMod val="50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cxnSp>
          <p:nvCxnSpPr>
            <p:cNvPr id="136" name="Straight Connector 135">
              <a:extLst>
                <a:ext uri="{FF2B5EF4-FFF2-40B4-BE49-F238E27FC236}">
                  <a16:creationId xmlns:a16="http://schemas.microsoft.com/office/drawing/2014/main" id="{8A58A405-BE01-1640-8DAE-D9048295546A}"/>
                </a:ext>
              </a:extLst>
            </p:cNvPr>
            <p:cNvCxnSpPr/>
            <p:nvPr/>
          </p:nvCxnSpPr>
          <p:spPr>
            <a:xfrm>
              <a:off x="5868473" y="2799304"/>
              <a:ext cx="214648" cy="151666"/>
            </a:xfrm>
            <a:prstGeom prst="line">
              <a:avLst/>
            </a:prstGeom>
            <a:noFill/>
            <a:ln w="44450" cap="flat" cmpd="sng" algn="ctr">
              <a:solidFill>
                <a:srgbClr val="FF9900"/>
              </a:solidFill>
              <a:prstDash val="solid"/>
            </a:ln>
            <a:effectLst/>
          </p:spPr>
        </p:cxnSp>
        <p:cxnSp>
          <p:nvCxnSpPr>
            <p:cNvPr id="137" name="Straight Connector 136">
              <a:extLst>
                <a:ext uri="{FF2B5EF4-FFF2-40B4-BE49-F238E27FC236}">
                  <a16:creationId xmlns:a16="http://schemas.microsoft.com/office/drawing/2014/main" id="{CA5F9203-1A5B-9841-A99D-F652EEF424B9}"/>
                </a:ext>
              </a:extLst>
            </p:cNvPr>
            <p:cNvCxnSpPr/>
            <p:nvPr/>
          </p:nvCxnSpPr>
          <p:spPr>
            <a:xfrm flipV="1">
              <a:off x="5785435" y="2601866"/>
              <a:ext cx="205614" cy="160726"/>
            </a:xfrm>
            <a:prstGeom prst="line">
              <a:avLst/>
            </a:prstGeom>
            <a:noFill/>
            <a:ln w="44450" cap="flat" cmpd="sng" algn="ctr">
              <a:solidFill>
                <a:srgbClr val="FF9900"/>
              </a:solidFill>
              <a:prstDash val="solid"/>
            </a:ln>
            <a:effectLst/>
          </p:spPr>
        </p:cxnSp>
        <p:cxnSp>
          <p:nvCxnSpPr>
            <p:cNvPr id="138" name="Straight Connector 137">
              <a:extLst>
                <a:ext uri="{FF2B5EF4-FFF2-40B4-BE49-F238E27FC236}">
                  <a16:creationId xmlns:a16="http://schemas.microsoft.com/office/drawing/2014/main" id="{CFF51A7E-3D90-8F41-A390-D1562F5FB733}"/>
                </a:ext>
              </a:extLst>
            </p:cNvPr>
            <p:cNvCxnSpPr/>
            <p:nvPr/>
          </p:nvCxnSpPr>
          <p:spPr>
            <a:xfrm flipV="1">
              <a:off x="5937835" y="2592029"/>
              <a:ext cx="205388" cy="322963"/>
            </a:xfrm>
            <a:prstGeom prst="line">
              <a:avLst/>
            </a:prstGeom>
            <a:noFill/>
            <a:ln w="44450" cap="flat" cmpd="sng" algn="ctr">
              <a:solidFill>
                <a:srgbClr val="FF9900"/>
              </a:solidFill>
              <a:prstDash val="solid"/>
            </a:ln>
            <a:effectLst/>
          </p:spPr>
        </p:cxnSp>
        <p:sp>
          <p:nvSpPr>
            <p:cNvPr id="139" name="Oval 138">
              <a:extLst>
                <a:ext uri="{FF2B5EF4-FFF2-40B4-BE49-F238E27FC236}">
                  <a16:creationId xmlns:a16="http://schemas.microsoft.com/office/drawing/2014/main" id="{4835EB88-E4D0-1A42-B10F-5F91867646B3}"/>
                </a:ext>
              </a:extLst>
            </p:cNvPr>
            <p:cNvSpPr/>
            <p:nvPr/>
          </p:nvSpPr>
          <p:spPr>
            <a:xfrm>
              <a:off x="5834129" y="2875136"/>
              <a:ext cx="54864" cy="54864"/>
            </a:xfrm>
            <a:prstGeom prst="ellipse">
              <a:avLst/>
            </a:prstGeom>
            <a:solidFill>
              <a:srgbClr val="F6AFB2"/>
            </a:solidFill>
            <a:ln w="9525" cap="flat" cmpd="sng" algn="ctr">
              <a:solidFill>
                <a:srgbClr val="E83F2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40" name="Oval 139">
              <a:extLst>
                <a:ext uri="{FF2B5EF4-FFF2-40B4-BE49-F238E27FC236}">
                  <a16:creationId xmlns:a16="http://schemas.microsoft.com/office/drawing/2014/main" id="{C12F7BBA-1517-464B-8BDF-B0C1CCF7E617}"/>
                </a:ext>
              </a:extLst>
            </p:cNvPr>
            <p:cNvSpPr/>
            <p:nvPr/>
          </p:nvSpPr>
          <p:spPr>
            <a:xfrm>
              <a:off x="6062601" y="2763546"/>
              <a:ext cx="54864" cy="54864"/>
            </a:xfrm>
            <a:prstGeom prst="ellipse">
              <a:avLst/>
            </a:prstGeom>
            <a:solidFill>
              <a:srgbClr val="F6AFB2"/>
            </a:solidFill>
            <a:ln w="9525" cap="flat" cmpd="sng" algn="ctr">
              <a:solidFill>
                <a:srgbClr val="E83F2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41" name="Oval 140">
              <a:extLst>
                <a:ext uri="{FF2B5EF4-FFF2-40B4-BE49-F238E27FC236}">
                  <a16:creationId xmlns:a16="http://schemas.microsoft.com/office/drawing/2014/main" id="{69C63EEA-7C98-8740-A4F0-0FC15DAE5081}"/>
                </a:ext>
              </a:extLst>
            </p:cNvPr>
            <p:cNvSpPr/>
            <p:nvPr/>
          </p:nvSpPr>
          <p:spPr>
            <a:xfrm>
              <a:off x="6142536" y="2891791"/>
              <a:ext cx="54864" cy="54864"/>
            </a:xfrm>
            <a:prstGeom prst="ellipse">
              <a:avLst/>
            </a:prstGeom>
            <a:solidFill>
              <a:srgbClr val="F6AFB2"/>
            </a:solidFill>
            <a:ln w="9525" cap="flat" cmpd="sng" algn="ctr">
              <a:solidFill>
                <a:srgbClr val="E83F2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42" name="Oval 141">
              <a:extLst>
                <a:ext uri="{FF2B5EF4-FFF2-40B4-BE49-F238E27FC236}">
                  <a16:creationId xmlns:a16="http://schemas.microsoft.com/office/drawing/2014/main" id="{29DF87F9-4CC4-D744-BD54-B598DD5A18AC}"/>
                </a:ext>
              </a:extLst>
            </p:cNvPr>
            <p:cNvSpPr/>
            <p:nvPr/>
          </p:nvSpPr>
          <p:spPr>
            <a:xfrm>
              <a:off x="5951905" y="2707728"/>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43" name="Oval 142">
              <a:extLst>
                <a:ext uri="{FF2B5EF4-FFF2-40B4-BE49-F238E27FC236}">
                  <a16:creationId xmlns:a16="http://schemas.microsoft.com/office/drawing/2014/main" id="{F187FCFD-CF0C-F147-9A74-42AAFA1716D8}"/>
                </a:ext>
              </a:extLst>
            </p:cNvPr>
            <p:cNvSpPr/>
            <p:nvPr/>
          </p:nvSpPr>
          <p:spPr>
            <a:xfrm>
              <a:off x="6128459" y="2691047"/>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44" name="Oval 143">
              <a:extLst>
                <a:ext uri="{FF2B5EF4-FFF2-40B4-BE49-F238E27FC236}">
                  <a16:creationId xmlns:a16="http://schemas.microsoft.com/office/drawing/2014/main" id="{61EBF6B9-8F2D-8148-9F0F-1C75402C761B}"/>
                </a:ext>
              </a:extLst>
            </p:cNvPr>
            <p:cNvSpPr/>
            <p:nvPr/>
          </p:nvSpPr>
          <p:spPr>
            <a:xfrm>
              <a:off x="5949603" y="2936616"/>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45" name="Oval 144">
              <a:extLst>
                <a:ext uri="{FF2B5EF4-FFF2-40B4-BE49-F238E27FC236}">
                  <a16:creationId xmlns:a16="http://schemas.microsoft.com/office/drawing/2014/main" id="{B74C14E5-A524-014C-B46F-AC758140D116}"/>
                </a:ext>
              </a:extLst>
            </p:cNvPr>
            <p:cNvSpPr/>
            <p:nvPr/>
          </p:nvSpPr>
          <p:spPr>
            <a:xfrm>
              <a:off x="5797779" y="2605354"/>
              <a:ext cx="54864" cy="54864"/>
            </a:xfrm>
            <a:prstGeom prst="ellipse">
              <a:avLst/>
            </a:prstGeom>
            <a:solidFill>
              <a:srgbClr val="ACBEA1"/>
            </a:solidFill>
            <a:ln w="9525" cap="flat" cmpd="sng" algn="ctr">
              <a:solidFill>
                <a:srgbClr val="347F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grpSp>
      <p:cxnSp>
        <p:nvCxnSpPr>
          <p:cNvPr id="146" name="Straight Arrow Connector 145">
            <a:extLst>
              <a:ext uri="{FF2B5EF4-FFF2-40B4-BE49-F238E27FC236}">
                <a16:creationId xmlns:a16="http://schemas.microsoft.com/office/drawing/2014/main" id="{445640E1-03FF-8844-AA07-BC7C1CC2CA33}"/>
              </a:ext>
            </a:extLst>
          </p:cNvPr>
          <p:cNvCxnSpPr>
            <a:stCxn id="148" idx="3"/>
          </p:cNvCxnSpPr>
          <p:nvPr/>
        </p:nvCxnSpPr>
        <p:spPr>
          <a:xfrm flipV="1">
            <a:off x="9343290" y="2061579"/>
            <a:ext cx="852149" cy="2723"/>
          </a:xfrm>
          <a:prstGeom prst="straightConnector1">
            <a:avLst/>
          </a:prstGeom>
          <a:noFill/>
          <a:ln w="25400" cap="flat" cmpd="sng" algn="ctr">
            <a:solidFill>
              <a:srgbClr val="FF9900"/>
            </a:solidFill>
            <a:prstDash val="solid"/>
            <a:headEnd type="triangle"/>
            <a:tailEnd type="triangle"/>
          </a:ln>
          <a:effectLst>
            <a:outerShdw blurRad="40000" dist="20000" dir="5400000" rotWithShape="0">
              <a:srgbClr val="000000">
                <a:alpha val="38000"/>
              </a:srgbClr>
            </a:outerShdw>
          </a:effectLst>
        </p:spPr>
      </p:cxnSp>
      <p:cxnSp>
        <p:nvCxnSpPr>
          <p:cNvPr id="147" name="Straight Arrow Connector 146">
            <a:extLst>
              <a:ext uri="{FF2B5EF4-FFF2-40B4-BE49-F238E27FC236}">
                <a16:creationId xmlns:a16="http://schemas.microsoft.com/office/drawing/2014/main" id="{6DB23BCC-4931-D841-A247-547BB393FF6D}"/>
              </a:ext>
            </a:extLst>
          </p:cNvPr>
          <p:cNvCxnSpPr/>
          <p:nvPr/>
        </p:nvCxnSpPr>
        <p:spPr>
          <a:xfrm flipV="1">
            <a:off x="9339574" y="4287355"/>
            <a:ext cx="852149" cy="2723"/>
          </a:xfrm>
          <a:prstGeom prst="straightConnector1">
            <a:avLst/>
          </a:prstGeom>
          <a:noFill/>
          <a:ln w="25400" cap="flat" cmpd="sng" algn="ctr">
            <a:solidFill>
              <a:srgbClr val="FF9900"/>
            </a:solidFill>
            <a:prstDash val="solid"/>
            <a:headEnd type="triangle"/>
            <a:tailEnd type="triangle"/>
          </a:ln>
          <a:effectLst>
            <a:outerShdw blurRad="40000" dist="20000" dir="5400000" rotWithShape="0">
              <a:srgbClr val="000000">
                <a:alpha val="38000"/>
              </a:srgbClr>
            </a:outerShdw>
          </a:effectLst>
        </p:spPr>
      </p:cxnSp>
      <p:cxnSp>
        <p:nvCxnSpPr>
          <p:cNvPr id="148" name="Straight Arrow Connector 147">
            <a:extLst>
              <a:ext uri="{FF2B5EF4-FFF2-40B4-BE49-F238E27FC236}">
                <a16:creationId xmlns:a16="http://schemas.microsoft.com/office/drawing/2014/main" id="{035BADCE-8AC0-9246-B31F-B49D210F4D74}"/>
              </a:ext>
            </a:extLst>
          </p:cNvPr>
          <p:cNvCxnSpPr/>
          <p:nvPr/>
        </p:nvCxnSpPr>
        <p:spPr>
          <a:xfrm flipV="1">
            <a:off x="9315146" y="6487879"/>
            <a:ext cx="852149" cy="2723"/>
          </a:xfrm>
          <a:prstGeom prst="straightConnector1">
            <a:avLst/>
          </a:prstGeom>
          <a:noFill/>
          <a:ln w="25400" cap="flat" cmpd="sng" algn="ctr">
            <a:solidFill>
              <a:srgbClr val="FF9900"/>
            </a:solidFill>
            <a:prstDash val="solid"/>
            <a:headEnd type="triangle"/>
            <a:tailEnd type="triangle"/>
          </a:ln>
          <a:effectLst>
            <a:outerShdw blurRad="40000" dist="20000" dir="5400000" rotWithShape="0">
              <a:srgbClr val="000000">
                <a:alpha val="38000"/>
              </a:srgbClr>
            </a:outerShdw>
          </a:effectLst>
        </p:spPr>
      </p:cxnSp>
      <p:pic>
        <p:nvPicPr>
          <p:cNvPr id="149" name="Picture 148">
            <a:extLst>
              <a:ext uri="{FF2B5EF4-FFF2-40B4-BE49-F238E27FC236}">
                <a16:creationId xmlns:a16="http://schemas.microsoft.com/office/drawing/2014/main" id="{64F0DDA5-041A-904C-8546-9BC20137B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7769" y="4910820"/>
            <a:ext cx="969413" cy="969413"/>
          </a:xfrm>
          <a:prstGeom prst="rect">
            <a:avLst/>
          </a:prstGeom>
        </p:spPr>
      </p:pic>
      <p:sp>
        <p:nvSpPr>
          <p:cNvPr id="150" name="TextBox 149">
            <a:extLst>
              <a:ext uri="{FF2B5EF4-FFF2-40B4-BE49-F238E27FC236}">
                <a16:creationId xmlns:a16="http://schemas.microsoft.com/office/drawing/2014/main" id="{DEA8D4C6-A3F4-A943-B76F-39FF285B08C8}"/>
              </a:ext>
            </a:extLst>
          </p:cNvPr>
          <p:cNvSpPr txBox="1"/>
          <p:nvPr/>
        </p:nvSpPr>
        <p:spPr>
          <a:xfrm>
            <a:off x="10379109" y="2590625"/>
            <a:ext cx="1356462" cy="978729"/>
          </a:xfrm>
          <a:prstGeom prst="rect">
            <a:avLst/>
          </a:prstGeom>
          <a:noFill/>
        </p:spPr>
        <p:txBody>
          <a:bodyPr wrap="none" rtlCol="0">
            <a:spAutoFit/>
          </a:bodyPr>
          <a:lstStyle/>
          <a:p>
            <a:pPr algn="ctr"/>
            <a:r>
              <a:rPr lang="en-US" dirty="0">
                <a:solidFill>
                  <a:srgbClr val="F8F8F8"/>
                </a:solidFill>
                <a:ea typeface="Amazon Ember" panose="020B0603020204020204" pitchFamily="34" charset="0"/>
                <a:cs typeface="Amazon Ember" panose="020B0603020204020204" pitchFamily="34" charset="0"/>
              </a:rPr>
              <a:t>Shared</a:t>
            </a:r>
          </a:p>
          <a:p>
            <a:pPr algn="ctr"/>
            <a:r>
              <a:rPr lang="en-US" dirty="0">
                <a:solidFill>
                  <a:srgbClr val="F8F8F8"/>
                </a:solidFill>
                <a:ea typeface="Amazon Ember" panose="020B0603020204020204" pitchFamily="34" charset="0"/>
                <a:cs typeface="Amazon Ember" panose="020B0603020204020204" pitchFamily="34" charset="0"/>
              </a:rPr>
              <a:t>State</a:t>
            </a:r>
          </a:p>
        </p:txBody>
      </p:sp>
      <p:sp>
        <p:nvSpPr>
          <p:cNvPr id="151" name="TextBox 150">
            <a:extLst>
              <a:ext uri="{FF2B5EF4-FFF2-40B4-BE49-F238E27FC236}">
                <a16:creationId xmlns:a16="http://schemas.microsoft.com/office/drawing/2014/main" id="{3B309F09-BAE6-CE4D-80D2-A982D512696A}"/>
              </a:ext>
            </a:extLst>
          </p:cNvPr>
          <p:cNvSpPr txBox="1"/>
          <p:nvPr/>
        </p:nvSpPr>
        <p:spPr>
          <a:xfrm>
            <a:off x="8128468" y="3421490"/>
            <a:ext cx="723275" cy="634020"/>
          </a:xfrm>
          <a:prstGeom prst="rect">
            <a:avLst/>
          </a:prstGeom>
          <a:noFill/>
          <a:effectLst>
            <a:outerShdw blurRad="50800" dist="50800" dir="5400000" algn="ctr" rotWithShape="0">
              <a:srgbClr val="000000">
                <a:alpha val="32000"/>
              </a:srgbClr>
            </a:outerShdw>
          </a:effectLst>
        </p:spPr>
        <p:txBody>
          <a:bodyPr wrap="none" rtlCol="0">
            <a:spAutoFit/>
          </a:bodyPr>
          <a:lstStyle/>
          <a:p>
            <a:r>
              <a:rPr lang="en-US" sz="1760" dirty="0">
                <a:solidFill>
                  <a:srgbClr val="F8F8F8"/>
                </a:solidFill>
                <a:ea typeface="Amazon Ember" panose="020B0603020204020204" pitchFamily="34" charset="0"/>
                <a:cs typeface="Amazon Ember" panose="020B0603020204020204" pitchFamily="34" charset="0"/>
              </a:rPr>
              <a:t>Local</a:t>
            </a:r>
          </a:p>
          <a:p>
            <a:r>
              <a:rPr lang="en-US" sz="1760" dirty="0">
                <a:solidFill>
                  <a:srgbClr val="F8F8F8"/>
                </a:solidFill>
                <a:ea typeface="Amazon Ember" panose="020B0603020204020204" pitchFamily="34" charset="0"/>
                <a:cs typeface="Amazon Ember" panose="020B0603020204020204" pitchFamily="34" charset="0"/>
              </a:rPr>
              <a:t>State</a:t>
            </a:r>
          </a:p>
        </p:txBody>
      </p:sp>
      <p:sp>
        <p:nvSpPr>
          <p:cNvPr id="152" name="TextBox 151">
            <a:extLst>
              <a:ext uri="{FF2B5EF4-FFF2-40B4-BE49-F238E27FC236}">
                <a16:creationId xmlns:a16="http://schemas.microsoft.com/office/drawing/2014/main" id="{77F0CB48-1E91-E64B-ACD0-855694D630DA}"/>
              </a:ext>
            </a:extLst>
          </p:cNvPr>
          <p:cNvSpPr txBox="1"/>
          <p:nvPr/>
        </p:nvSpPr>
        <p:spPr>
          <a:xfrm>
            <a:off x="8110604" y="1208602"/>
            <a:ext cx="723275" cy="634020"/>
          </a:xfrm>
          <a:prstGeom prst="rect">
            <a:avLst/>
          </a:prstGeom>
          <a:noFill/>
          <a:effectLst>
            <a:outerShdw blurRad="50800" dist="50800" dir="5400000" algn="ctr" rotWithShape="0">
              <a:srgbClr val="000000">
                <a:alpha val="32000"/>
              </a:srgbClr>
            </a:outerShdw>
          </a:effectLst>
        </p:spPr>
        <p:txBody>
          <a:bodyPr wrap="none" rtlCol="0">
            <a:spAutoFit/>
          </a:bodyPr>
          <a:lstStyle/>
          <a:p>
            <a:r>
              <a:rPr lang="en-US" sz="1760" dirty="0">
                <a:solidFill>
                  <a:srgbClr val="F8F8F8"/>
                </a:solidFill>
                <a:ea typeface="Amazon Ember" panose="020B0603020204020204" pitchFamily="34" charset="0"/>
                <a:cs typeface="Amazon Ember" panose="020B0603020204020204" pitchFamily="34" charset="0"/>
              </a:rPr>
              <a:t>Local</a:t>
            </a:r>
          </a:p>
          <a:p>
            <a:r>
              <a:rPr lang="en-US" sz="1760" dirty="0">
                <a:solidFill>
                  <a:srgbClr val="F8F8F8"/>
                </a:solidFill>
                <a:ea typeface="Amazon Ember" panose="020B0603020204020204" pitchFamily="34" charset="0"/>
                <a:cs typeface="Amazon Ember" panose="020B0603020204020204" pitchFamily="34" charset="0"/>
              </a:rPr>
              <a:t>State</a:t>
            </a:r>
          </a:p>
        </p:txBody>
      </p:sp>
      <p:pic>
        <p:nvPicPr>
          <p:cNvPr id="153" name="Picture 152">
            <a:extLst>
              <a:ext uri="{FF2B5EF4-FFF2-40B4-BE49-F238E27FC236}">
                <a16:creationId xmlns:a16="http://schemas.microsoft.com/office/drawing/2014/main" id="{74F7516B-F3CE-854E-A397-5F37D996720A}"/>
              </a:ext>
            </a:extLst>
          </p:cNvPr>
          <p:cNvPicPr>
            <a:picLocks noChangeAspect="1"/>
          </p:cNvPicPr>
          <p:nvPr/>
        </p:nvPicPr>
        <p:blipFill>
          <a:blip r:embed="rId5"/>
          <a:stretch>
            <a:fillRect/>
          </a:stretch>
        </p:blipFill>
        <p:spPr>
          <a:xfrm>
            <a:off x="2071651" y="5210315"/>
            <a:ext cx="1758336" cy="1758336"/>
          </a:xfrm>
          <a:prstGeom prst="rect">
            <a:avLst/>
          </a:prstGeom>
        </p:spPr>
      </p:pic>
      <p:pic>
        <p:nvPicPr>
          <p:cNvPr id="154" name="Picture 153">
            <a:extLst>
              <a:ext uri="{FF2B5EF4-FFF2-40B4-BE49-F238E27FC236}">
                <a16:creationId xmlns:a16="http://schemas.microsoft.com/office/drawing/2014/main" id="{51CEBC4A-F955-DD4F-A3F4-BFAAE28B1C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7641" y="1746854"/>
            <a:ext cx="1501067" cy="1501067"/>
          </a:xfrm>
          <a:prstGeom prst="rect">
            <a:avLst/>
          </a:prstGeom>
        </p:spPr>
      </p:pic>
      <p:pic>
        <p:nvPicPr>
          <p:cNvPr id="155" name="Picture 154">
            <a:extLst>
              <a:ext uri="{FF2B5EF4-FFF2-40B4-BE49-F238E27FC236}">
                <a16:creationId xmlns:a16="http://schemas.microsoft.com/office/drawing/2014/main" id="{4B8A4A0D-86F5-544B-8765-365B6CAE5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641" y="3506789"/>
            <a:ext cx="1571186" cy="1571186"/>
          </a:xfrm>
          <a:prstGeom prst="rect">
            <a:avLst/>
          </a:prstGeom>
        </p:spPr>
      </p:pic>
      <p:cxnSp>
        <p:nvCxnSpPr>
          <p:cNvPr id="156" name="Straight Arrow Connector 155">
            <a:extLst>
              <a:ext uri="{FF2B5EF4-FFF2-40B4-BE49-F238E27FC236}">
                <a16:creationId xmlns:a16="http://schemas.microsoft.com/office/drawing/2014/main" id="{EC2F25A5-61C8-294B-A1EE-B5FB90084448}"/>
              </a:ext>
            </a:extLst>
          </p:cNvPr>
          <p:cNvCxnSpPr/>
          <p:nvPr/>
        </p:nvCxnSpPr>
        <p:spPr>
          <a:xfrm flipV="1">
            <a:off x="3528826" y="4273114"/>
            <a:ext cx="2057634" cy="19269"/>
          </a:xfrm>
          <a:prstGeom prst="straightConnector1">
            <a:avLst/>
          </a:prstGeom>
          <a:noFill/>
          <a:ln w="25400" cap="flat" cmpd="sng" algn="ctr">
            <a:solidFill>
              <a:srgbClr val="FF9900"/>
            </a:solidFill>
            <a:prstDash val="solid"/>
            <a:tailEnd type="triangle"/>
          </a:ln>
          <a:effectLst>
            <a:outerShdw blurRad="40000" dist="20000" dir="5400000" rotWithShape="0">
              <a:srgbClr val="000000">
                <a:alpha val="38000"/>
              </a:srgbClr>
            </a:outerShdw>
          </a:effectLst>
        </p:spPr>
      </p:cxnSp>
      <p:cxnSp>
        <p:nvCxnSpPr>
          <p:cNvPr id="157" name="Straight Arrow Connector 156">
            <a:extLst>
              <a:ext uri="{FF2B5EF4-FFF2-40B4-BE49-F238E27FC236}">
                <a16:creationId xmlns:a16="http://schemas.microsoft.com/office/drawing/2014/main" id="{D7B882D8-7B4D-9C41-8E97-EFBFB984AEEE}"/>
              </a:ext>
            </a:extLst>
          </p:cNvPr>
          <p:cNvCxnSpPr/>
          <p:nvPr/>
        </p:nvCxnSpPr>
        <p:spPr>
          <a:xfrm>
            <a:off x="3528826" y="4292383"/>
            <a:ext cx="2057634" cy="2195496"/>
          </a:xfrm>
          <a:prstGeom prst="straightConnector1">
            <a:avLst/>
          </a:prstGeom>
          <a:noFill/>
          <a:ln w="25400" cap="flat" cmpd="sng" algn="ctr">
            <a:solidFill>
              <a:srgbClr val="FF9900"/>
            </a:solidFill>
            <a:prstDash val="solid"/>
            <a:tailEnd type="triangle"/>
          </a:ln>
          <a:effectLst>
            <a:outerShdw blurRad="40000" dist="20000" dir="5400000" rotWithShape="0">
              <a:srgbClr val="000000">
                <a:alpha val="38000"/>
              </a:srgbClr>
            </a:outerShdw>
          </a:effectLst>
        </p:spPr>
      </p:cxnSp>
      <p:pic>
        <p:nvPicPr>
          <p:cNvPr id="158" name="Picture 157">
            <a:extLst>
              <a:ext uri="{FF2B5EF4-FFF2-40B4-BE49-F238E27FC236}">
                <a16:creationId xmlns:a16="http://schemas.microsoft.com/office/drawing/2014/main" id="{F8BE4BF9-3BA5-9048-8E44-DB2A783EA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188" y="3872379"/>
            <a:ext cx="801470" cy="801470"/>
          </a:xfrm>
          <a:prstGeom prst="rect">
            <a:avLst/>
          </a:prstGeom>
        </p:spPr>
      </p:pic>
      <p:pic>
        <p:nvPicPr>
          <p:cNvPr id="159" name="Picture 158">
            <a:extLst>
              <a:ext uri="{FF2B5EF4-FFF2-40B4-BE49-F238E27FC236}">
                <a16:creationId xmlns:a16="http://schemas.microsoft.com/office/drawing/2014/main" id="{3F953A78-9748-6C4B-8498-36C88D359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022" y="5046924"/>
            <a:ext cx="801470" cy="801470"/>
          </a:xfrm>
          <a:prstGeom prst="rect">
            <a:avLst/>
          </a:prstGeom>
        </p:spPr>
      </p:pic>
    </p:spTree>
    <p:extLst>
      <p:ext uri="{BB962C8B-B14F-4D97-AF65-F5344CB8AC3E}">
        <p14:creationId xmlns:p14="http://schemas.microsoft.com/office/powerpoint/2010/main" val="1086596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5AE6112-BCAA-F34F-B3AF-4375EAF98BBB}"/>
              </a:ext>
            </a:extLst>
          </p:cNvPr>
          <p:cNvSpPr txBox="1">
            <a:spLocks/>
          </p:cNvSpPr>
          <p:nvPr/>
        </p:nvSpPr>
        <p:spPr>
          <a:xfrm>
            <a:off x="570584" y="555955"/>
            <a:ext cx="13518490" cy="751728"/>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a:lstStyle>
          <a:p>
            <a:pPr defTabSz="731520"/>
            <a:r>
              <a:rPr lang="en-US" sz="5120" b="0" dirty="0">
                <a:solidFill>
                  <a:srgbClr val="F8F8F8"/>
                </a:solidFill>
                <a:latin typeface="Amazon Ember" panose="020B0603020204020204" pitchFamily="34" charset="0"/>
                <a:ea typeface="Amazon Ember" panose="020B0603020204020204" pitchFamily="34" charset="0"/>
                <a:cs typeface="Amazon Ember" panose="020B0603020204020204" pitchFamily="34" charset="0"/>
              </a:rPr>
              <a:t>Cost vs. Time</a:t>
            </a:r>
          </a:p>
        </p:txBody>
      </p:sp>
      <p:sp>
        <p:nvSpPr>
          <p:cNvPr id="12" name="Freeform 11">
            <a:extLst>
              <a:ext uri="{FF2B5EF4-FFF2-40B4-BE49-F238E27FC236}">
                <a16:creationId xmlns:a16="http://schemas.microsoft.com/office/drawing/2014/main" id="{2FDBEC63-9862-714D-BF29-B125EEF271FF}"/>
              </a:ext>
            </a:extLst>
          </p:cNvPr>
          <p:cNvSpPr/>
          <p:nvPr/>
        </p:nvSpPr>
        <p:spPr>
          <a:xfrm>
            <a:off x="5160190" y="2424161"/>
            <a:ext cx="6682800" cy="2373173"/>
          </a:xfrm>
          <a:custGeom>
            <a:avLst/>
            <a:gdLst>
              <a:gd name="connsiteX0" fmla="*/ 0 w 3412273"/>
              <a:gd name="connsiteY0" fmla="*/ 0 h 2921619"/>
              <a:gd name="connsiteX1" fmla="*/ 947854 w 3412273"/>
              <a:gd name="connsiteY1" fmla="*/ 2040673 h 2921619"/>
              <a:gd name="connsiteX2" fmla="*/ 3412273 w 3412273"/>
              <a:gd name="connsiteY2" fmla="*/ 2921619 h 2921619"/>
            </a:gdLst>
            <a:ahLst/>
            <a:cxnLst>
              <a:cxn ang="0">
                <a:pos x="connsiteX0" y="connsiteY0"/>
              </a:cxn>
              <a:cxn ang="0">
                <a:pos x="connsiteX1" y="connsiteY1"/>
              </a:cxn>
              <a:cxn ang="0">
                <a:pos x="connsiteX2" y="connsiteY2"/>
              </a:cxn>
            </a:cxnLst>
            <a:rect l="l" t="t" r="r" b="b"/>
            <a:pathLst>
              <a:path w="3412273" h="2921619">
                <a:moveTo>
                  <a:pt x="0" y="0"/>
                </a:moveTo>
                <a:cubicBezTo>
                  <a:pt x="189571" y="776868"/>
                  <a:pt x="379142" y="1553737"/>
                  <a:pt x="947854" y="2040673"/>
                </a:cubicBezTo>
                <a:cubicBezTo>
                  <a:pt x="1516566" y="2527609"/>
                  <a:pt x="3412273" y="2921619"/>
                  <a:pt x="3412273" y="2921619"/>
                </a:cubicBezTo>
              </a:path>
            </a:pathLst>
          </a:custGeom>
          <a:noFill/>
          <a:ln w="38100" cap="flat" cmpd="sng" algn="ctr">
            <a:solidFill>
              <a:srgbClr val="00BAFF"/>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cxnSp>
        <p:nvCxnSpPr>
          <p:cNvPr id="13" name="Straight Arrow Connector 12">
            <a:extLst>
              <a:ext uri="{FF2B5EF4-FFF2-40B4-BE49-F238E27FC236}">
                <a16:creationId xmlns:a16="http://schemas.microsoft.com/office/drawing/2014/main" id="{7361E54E-AD66-234A-BDB2-64E43F67B1D9}"/>
              </a:ext>
            </a:extLst>
          </p:cNvPr>
          <p:cNvCxnSpPr/>
          <p:nvPr/>
        </p:nvCxnSpPr>
        <p:spPr>
          <a:xfrm>
            <a:off x="2884090" y="6133170"/>
            <a:ext cx="9412112" cy="17842"/>
          </a:xfrm>
          <a:prstGeom prst="straightConnector1">
            <a:avLst/>
          </a:prstGeom>
          <a:noFill/>
          <a:ln w="25400" cap="flat" cmpd="sng" algn="ctr">
            <a:solidFill>
              <a:srgbClr val="00BAFF"/>
            </a:solidFill>
            <a:prstDash val="solid"/>
            <a:tailEnd type="triangle"/>
          </a:ln>
          <a:effectLst/>
        </p:spPr>
      </p:cxnSp>
      <p:cxnSp>
        <p:nvCxnSpPr>
          <p:cNvPr id="14" name="Straight Arrow Connector 13">
            <a:extLst>
              <a:ext uri="{FF2B5EF4-FFF2-40B4-BE49-F238E27FC236}">
                <a16:creationId xmlns:a16="http://schemas.microsoft.com/office/drawing/2014/main" id="{1A3083C2-07C8-5C4B-BA2C-FE7B3D4FBDC1}"/>
              </a:ext>
            </a:extLst>
          </p:cNvPr>
          <p:cNvCxnSpPr/>
          <p:nvPr/>
        </p:nvCxnSpPr>
        <p:spPr>
          <a:xfrm flipH="1" flipV="1">
            <a:off x="3253059" y="2291380"/>
            <a:ext cx="3" cy="4188635"/>
          </a:xfrm>
          <a:prstGeom prst="straightConnector1">
            <a:avLst/>
          </a:prstGeom>
          <a:noFill/>
          <a:ln w="25400" cap="flat" cmpd="sng" algn="ctr">
            <a:solidFill>
              <a:srgbClr val="00BAFF"/>
            </a:solidFill>
            <a:prstDash val="solid"/>
            <a:tailEnd type="triangle"/>
          </a:ln>
          <a:effectLst/>
        </p:spPr>
      </p:cxnSp>
      <p:sp>
        <p:nvSpPr>
          <p:cNvPr id="15" name="TextBox 14">
            <a:extLst>
              <a:ext uri="{FF2B5EF4-FFF2-40B4-BE49-F238E27FC236}">
                <a16:creationId xmlns:a16="http://schemas.microsoft.com/office/drawing/2014/main" id="{4AEE6DF9-5DB7-CB4D-A367-C010E43D8887}"/>
              </a:ext>
            </a:extLst>
          </p:cNvPr>
          <p:cNvSpPr txBox="1"/>
          <p:nvPr/>
        </p:nvSpPr>
        <p:spPr>
          <a:xfrm>
            <a:off x="1985329" y="2643521"/>
            <a:ext cx="1050288" cy="3194721"/>
          </a:xfrm>
          <a:prstGeom prst="rect">
            <a:avLst/>
          </a:prstGeom>
          <a:noFill/>
        </p:spPr>
        <p:txBody>
          <a:bodyPr wrap="none" rtlCol="0">
            <a:spAutoFit/>
          </a:bodyPr>
          <a:lstStyle/>
          <a:p>
            <a:pPr algn="ctr"/>
            <a:r>
              <a:rPr lang="en-US">
                <a:solidFill>
                  <a:srgbClr val="F8F8F8"/>
                </a:solidFill>
                <a:ea typeface="Amazon Ember" panose="020B0603020204020204" pitchFamily="34" charset="0"/>
                <a:cs typeface="Amazon Ember" panose="020B0603020204020204" pitchFamily="34" charset="0"/>
              </a:rPr>
              <a:t>$$$$</a:t>
            </a:r>
          </a:p>
          <a:p>
            <a:pPr algn="ctr"/>
            <a:endParaRPr lang="en-US" dirty="0">
              <a:solidFill>
                <a:srgbClr val="F8F8F8"/>
              </a:solidFill>
              <a:ea typeface="Amazon Ember" panose="020B0603020204020204" pitchFamily="34" charset="0"/>
              <a:cs typeface="Amazon Ember" panose="020B0603020204020204" pitchFamily="34" charset="0"/>
            </a:endParaRPr>
          </a:p>
          <a:p>
            <a:pPr algn="ctr"/>
            <a:r>
              <a:rPr lang="en-US" dirty="0">
                <a:solidFill>
                  <a:srgbClr val="F8F8F8"/>
                </a:solidFill>
                <a:ea typeface="Amazon Ember" panose="020B0603020204020204" pitchFamily="34" charset="0"/>
                <a:cs typeface="Amazon Ember" panose="020B0603020204020204" pitchFamily="34" charset="0"/>
              </a:rPr>
              <a:t>$$$</a:t>
            </a:r>
          </a:p>
          <a:p>
            <a:pPr algn="ctr"/>
            <a:endParaRPr lang="en-US" dirty="0">
              <a:solidFill>
                <a:srgbClr val="F8F8F8"/>
              </a:solidFill>
              <a:ea typeface="Amazon Ember" panose="020B0603020204020204" pitchFamily="34" charset="0"/>
              <a:cs typeface="Amazon Ember" panose="020B0603020204020204" pitchFamily="34" charset="0"/>
            </a:endParaRPr>
          </a:p>
          <a:p>
            <a:pPr algn="ctr"/>
            <a:r>
              <a:rPr lang="en-US" dirty="0">
                <a:solidFill>
                  <a:srgbClr val="F8F8F8"/>
                </a:solidFill>
                <a:ea typeface="Amazon Ember" panose="020B0603020204020204" pitchFamily="34" charset="0"/>
                <a:cs typeface="Amazon Ember" panose="020B0603020204020204" pitchFamily="34" charset="0"/>
              </a:rPr>
              <a:t>$$</a:t>
            </a:r>
          </a:p>
          <a:p>
            <a:pPr algn="ctr"/>
            <a:endParaRPr lang="en-US" dirty="0">
              <a:solidFill>
                <a:srgbClr val="F8F8F8"/>
              </a:solidFill>
              <a:ea typeface="Amazon Ember" panose="020B0603020204020204" pitchFamily="34" charset="0"/>
              <a:cs typeface="Amazon Ember" panose="020B0603020204020204" pitchFamily="34" charset="0"/>
            </a:endParaRPr>
          </a:p>
          <a:p>
            <a:pPr algn="ctr"/>
            <a:r>
              <a:rPr lang="en-US" dirty="0">
                <a:solidFill>
                  <a:srgbClr val="F8F8F8"/>
                </a:solidFill>
                <a:ea typeface="Amazon Ember" panose="020B0603020204020204" pitchFamily="34" charset="0"/>
                <a:cs typeface="Amazon Ember" panose="020B0603020204020204" pitchFamily="34" charset="0"/>
              </a:rPr>
              <a:t>$</a:t>
            </a:r>
          </a:p>
        </p:txBody>
      </p:sp>
      <p:sp>
        <p:nvSpPr>
          <p:cNvPr id="16" name="TextBox 15">
            <a:extLst>
              <a:ext uri="{FF2B5EF4-FFF2-40B4-BE49-F238E27FC236}">
                <a16:creationId xmlns:a16="http://schemas.microsoft.com/office/drawing/2014/main" id="{147320F6-78B2-7B4B-9955-49F19900E453}"/>
              </a:ext>
            </a:extLst>
          </p:cNvPr>
          <p:cNvSpPr txBox="1"/>
          <p:nvPr/>
        </p:nvSpPr>
        <p:spPr>
          <a:xfrm>
            <a:off x="3622032" y="6480015"/>
            <a:ext cx="8342348" cy="535531"/>
          </a:xfrm>
          <a:prstGeom prst="rect">
            <a:avLst/>
          </a:prstGeom>
          <a:noFill/>
          <a:effectLst/>
        </p:spPr>
        <p:txBody>
          <a:bodyPr wrap="none" rtlCol="0">
            <a:spAutoFit/>
          </a:bodyPr>
          <a:lstStyle/>
          <a:p>
            <a:r>
              <a:rPr lang="en-US" dirty="0">
                <a:solidFill>
                  <a:srgbClr val="F8F8F8"/>
                </a:solidFill>
                <a:ea typeface="Amazon Ember" panose="020B0603020204020204" pitchFamily="34" charset="0"/>
                <a:cs typeface="Amazon Ember" panose="020B0603020204020204" pitchFamily="34" charset="0"/>
              </a:rPr>
              <a:t>Minutes       Hours       Days       Weeks       Months</a:t>
            </a:r>
          </a:p>
        </p:txBody>
      </p:sp>
      <p:sp>
        <p:nvSpPr>
          <p:cNvPr id="17" name="Freeform 16">
            <a:extLst>
              <a:ext uri="{FF2B5EF4-FFF2-40B4-BE49-F238E27FC236}">
                <a16:creationId xmlns:a16="http://schemas.microsoft.com/office/drawing/2014/main" id="{0EB4E450-5E6C-324A-AFFD-5BBFA319B139}"/>
              </a:ext>
            </a:extLst>
          </p:cNvPr>
          <p:cNvSpPr/>
          <p:nvPr/>
        </p:nvSpPr>
        <p:spPr>
          <a:xfrm>
            <a:off x="3910557" y="4129330"/>
            <a:ext cx="7932435" cy="1674838"/>
          </a:xfrm>
          <a:custGeom>
            <a:avLst/>
            <a:gdLst>
              <a:gd name="connsiteX0" fmla="*/ 0 w 3412273"/>
              <a:gd name="connsiteY0" fmla="*/ 0 h 2921619"/>
              <a:gd name="connsiteX1" fmla="*/ 947854 w 3412273"/>
              <a:gd name="connsiteY1" fmla="*/ 2040673 h 2921619"/>
              <a:gd name="connsiteX2" fmla="*/ 3412273 w 3412273"/>
              <a:gd name="connsiteY2" fmla="*/ 2921619 h 2921619"/>
            </a:gdLst>
            <a:ahLst/>
            <a:cxnLst>
              <a:cxn ang="0">
                <a:pos x="connsiteX0" y="connsiteY0"/>
              </a:cxn>
              <a:cxn ang="0">
                <a:pos x="connsiteX1" y="connsiteY1"/>
              </a:cxn>
              <a:cxn ang="0">
                <a:pos x="connsiteX2" y="connsiteY2"/>
              </a:cxn>
            </a:cxnLst>
            <a:rect l="l" t="t" r="r" b="b"/>
            <a:pathLst>
              <a:path w="3412273" h="2921619">
                <a:moveTo>
                  <a:pt x="0" y="0"/>
                </a:moveTo>
                <a:cubicBezTo>
                  <a:pt x="189571" y="776868"/>
                  <a:pt x="379142" y="1553737"/>
                  <a:pt x="947854" y="2040673"/>
                </a:cubicBezTo>
                <a:cubicBezTo>
                  <a:pt x="1516566" y="2527609"/>
                  <a:pt x="3412273" y="2921619"/>
                  <a:pt x="3412273" y="2921619"/>
                </a:cubicBezTo>
              </a:path>
            </a:pathLst>
          </a:custGeom>
          <a:noFill/>
          <a:ln w="38100" cap="flat" cmpd="sng" algn="ctr">
            <a:solidFill>
              <a:srgbClr val="FFB31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8F8F8"/>
              </a:solidFill>
              <a:effectLst/>
              <a:uLnTx/>
              <a:uFillTx/>
              <a:latin typeface="Arial"/>
              <a:ea typeface="Amazon Ember" panose="020B0603020204020204" pitchFamily="34" charset="0"/>
              <a:cs typeface="Amazon Ember" panose="020B0603020204020204" pitchFamily="34" charset="0"/>
            </a:endParaRPr>
          </a:p>
        </p:txBody>
      </p:sp>
      <p:sp>
        <p:nvSpPr>
          <p:cNvPr id="18" name="TextBox 17">
            <a:extLst>
              <a:ext uri="{FF2B5EF4-FFF2-40B4-BE49-F238E27FC236}">
                <a16:creationId xmlns:a16="http://schemas.microsoft.com/office/drawing/2014/main" id="{1A960F08-E319-714B-A543-64DE431DB9A6}"/>
              </a:ext>
            </a:extLst>
          </p:cNvPr>
          <p:cNvSpPr txBox="1"/>
          <p:nvPr/>
        </p:nvSpPr>
        <p:spPr>
          <a:xfrm>
            <a:off x="7191998" y="3602157"/>
            <a:ext cx="2852063" cy="535531"/>
          </a:xfrm>
          <a:prstGeom prst="rect">
            <a:avLst/>
          </a:prstGeom>
          <a:noFill/>
        </p:spPr>
        <p:txBody>
          <a:bodyPr wrap="none" rtlCol="0">
            <a:spAutoFit/>
          </a:bodyPr>
          <a:lstStyle/>
          <a:p>
            <a:r>
              <a:rPr lang="en-US">
                <a:solidFill>
                  <a:srgbClr val="F8F8F8"/>
                </a:solidFill>
                <a:ea typeface="Amazon Ember" panose="020B0603020204020204" pitchFamily="34" charset="0"/>
                <a:cs typeface="Amazon Ember" panose="020B0603020204020204" pitchFamily="34" charset="0"/>
              </a:rPr>
              <a:t>Best Alternative</a:t>
            </a:r>
          </a:p>
        </p:txBody>
      </p:sp>
      <p:sp>
        <p:nvSpPr>
          <p:cNvPr id="19" name="TextBox 18">
            <a:extLst>
              <a:ext uri="{FF2B5EF4-FFF2-40B4-BE49-F238E27FC236}">
                <a16:creationId xmlns:a16="http://schemas.microsoft.com/office/drawing/2014/main" id="{101EC7B3-A0BF-CB40-B7E2-7B937C9699B1}"/>
              </a:ext>
            </a:extLst>
          </p:cNvPr>
          <p:cNvSpPr txBox="1"/>
          <p:nvPr/>
        </p:nvSpPr>
        <p:spPr>
          <a:xfrm>
            <a:off x="5641115" y="4671284"/>
            <a:ext cx="3496470" cy="535531"/>
          </a:xfrm>
          <a:prstGeom prst="rect">
            <a:avLst/>
          </a:prstGeom>
          <a:noFill/>
        </p:spPr>
        <p:txBody>
          <a:bodyPr wrap="none" rtlCol="0">
            <a:spAutoFit/>
          </a:bodyPr>
          <a:lstStyle/>
          <a:p>
            <a:r>
              <a:rPr lang="en-US" dirty="0">
                <a:solidFill>
                  <a:srgbClr val="F8F8F8"/>
                </a:solidFill>
                <a:ea typeface="Amazon Ember" panose="020B0603020204020204" pitchFamily="34" charset="0"/>
                <a:cs typeface="Amazon Ember" panose="020B0603020204020204" pitchFamily="34" charset="0"/>
              </a:rPr>
              <a:t>Amazon SageMaker</a:t>
            </a:r>
          </a:p>
        </p:txBody>
      </p:sp>
    </p:spTree>
    <p:extLst>
      <p:ext uri="{BB962C8B-B14F-4D97-AF65-F5344CB8AC3E}">
        <p14:creationId xmlns:p14="http://schemas.microsoft.com/office/powerpoint/2010/main" val="36039818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58B151A-9236-B34F-9951-AB53CBEDA201}"/>
              </a:ext>
            </a:extLst>
          </p:cNvPr>
          <p:cNvSpPr>
            <a:spLocks noGrp="1"/>
          </p:cNvSpPr>
          <p:nvPr>
            <p:ph type="title"/>
          </p:nvPr>
        </p:nvSpPr>
        <p:spPr>
          <a:xfrm>
            <a:off x="1005840" y="438151"/>
            <a:ext cx="12618720" cy="932941"/>
          </a:xfrm>
        </p:spPr>
        <p:txBody>
          <a:bodyPr>
            <a:normAutofit/>
          </a:bodyPr>
          <a:lstStyle/>
          <a:p>
            <a:r>
              <a:rPr lang="en-US" dirty="0">
                <a:latin typeface="Amazon Ember Regular"/>
              </a:rPr>
              <a:t>Linear Learner</a:t>
            </a:r>
          </a:p>
        </p:txBody>
      </p:sp>
      <p:sp>
        <p:nvSpPr>
          <p:cNvPr id="5" name="TextBox 4">
            <a:extLst>
              <a:ext uri="{FF2B5EF4-FFF2-40B4-BE49-F238E27FC236}">
                <a16:creationId xmlns:a16="http://schemas.microsoft.com/office/drawing/2014/main" id="{7F47B2BF-6741-6E49-8208-7C83361C4A92}"/>
              </a:ext>
            </a:extLst>
          </p:cNvPr>
          <p:cNvSpPr txBox="1"/>
          <p:nvPr/>
        </p:nvSpPr>
        <p:spPr>
          <a:xfrm>
            <a:off x="841425" y="1625091"/>
            <a:ext cx="6460315" cy="1077218"/>
          </a:xfrm>
          <a:prstGeom prst="rect">
            <a:avLst/>
          </a:prstGeom>
          <a:noFill/>
        </p:spPr>
        <p:txBody>
          <a:bodyPr wrap="square" rtlCol="0">
            <a:spAutoFit/>
          </a:bodyPr>
          <a:lstStyle/>
          <a:p>
            <a:pPr algn="ctr" defTabSz="1097280"/>
            <a:r>
              <a:rPr lang="en-US" sz="3200" dirty="0">
                <a:latin typeface="Amazon Ember" charset="0"/>
                <a:ea typeface="Amazon Ember" charset="0"/>
                <a:cs typeface="Amazon Ember" charset="0"/>
              </a:rPr>
              <a:t>Regression: </a:t>
            </a:r>
          </a:p>
          <a:p>
            <a:pPr algn="ctr" defTabSz="1097280"/>
            <a:r>
              <a:rPr lang="en-US" sz="3200" dirty="0">
                <a:latin typeface="Amazon Ember" charset="0"/>
                <a:ea typeface="Amazon Ember" charset="0"/>
                <a:cs typeface="Amazon Ember" charset="0"/>
              </a:rPr>
              <a:t>Estimate a real valued function</a:t>
            </a:r>
            <a:endParaRPr lang="en-US" sz="3200" dirty="0">
              <a:latin typeface="Amazon Ember" panose="02000000000000000000" pitchFamily="2" charset="0"/>
              <a:ea typeface="Amazon Ember" charset="0"/>
              <a:cs typeface="Amazon Ember" charset="0"/>
            </a:endParaRPr>
          </a:p>
        </p:txBody>
      </p:sp>
      <p:sp>
        <p:nvSpPr>
          <p:cNvPr id="6" name="TextBox 5">
            <a:extLst>
              <a:ext uri="{FF2B5EF4-FFF2-40B4-BE49-F238E27FC236}">
                <a16:creationId xmlns:a16="http://schemas.microsoft.com/office/drawing/2014/main" id="{ACB853EA-6742-8A47-91C8-940030B2B441}"/>
              </a:ext>
            </a:extLst>
          </p:cNvPr>
          <p:cNvSpPr txBox="1"/>
          <p:nvPr/>
        </p:nvSpPr>
        <p:spPr>
          <a:xfrm>
            <a:off x="7849323" y="1625092"/>
            <a:ext cx="5338379" cy="1077218"/>
          </a:xfrm>
          <a:prstGeom prst="rect">
            <a:avLst/>
          </a:prstGeom>
          <a:noFill/>
        </p:spPr>
        <p:txBody>
          <a:bodyPr wrap="square" rtlCol="0">
            <a:spAutoFit/>
          </a:bodyPr>
          <a:lstStyle/>
          <a:p>
            <a:pPr algn="ctr" defTabSz="1097280"/>
            <a:r>
              <a:rPr lang="en-US" sz="3200" dirty="0">
                <a:latin typeface="Amazon Ember" charset="0"/>
                <a:ea typeface="Amazon Ember" charset="0"/>
                <a:cs typeface="Amazon Ember" charset="0"/>
              </a:rPr>
              <a:t>Binary classification:</a:t>
            </a:r>
          </a:p>
          <a:p>
            <a:pPr algn="ctr" defTabSz="1097280"/>
            <a:r>
              <a:rPr lang="en-US" sz="3200" dirty="0">
                <a:latin typeface="Amazon Ember" charset="0"/>
                <a:ea typeface="Amazon Ember" charset="0"/>
                <a:cs typeface="Amazon Ember" charset="0"/>
              </a:rPr>
              <a:t>Predict a 0/1 class</a:t>
            </a:r>
            <a:endParaRPr lang="en-US" sz="3200" dirty="0">
              <a:latin typeface="Amazon Ember" panose="02000000000000000000" pitchFamily="2" charset="0"/>
              <a:ea typeface="Amazon Ember" charset="0"/>
              <a:cs typeface="Amazon Ember" charset="0"/>
            </a:endParaRPr>
          </a:p>
        </p:txBody>
      </p:sp>
      <p:grpSp>
        <p:nvGrpSpPr>
          <p:cNvPr id="7" name="Group 6">
            <a:extLst>
              <a:ext uri="{FF2B5EF4-FFF2-40B4-BE49-F238E27FC236}">
                <a16:creationId xmlns:a16="http://schemas.microsoft.com/office/drawing/2014/main" id="{A7428B64-AB06-1045-9506-A6B5F5C6EC29}"/>
              </a:ext>
            </a:extLst>
          </p:cNvPr>
          <p:cNvGrpSpPr/>
          <p:nvPr/>
        </p:nvGrpSpPr>
        <p:grpSpPr>
          <a:xfrm>
            <a:off x="1155610" y="2882591"/>
            <a:ext cx="4660053" cy="2781221"/>
            <a:chOff x="745067" y="2494844"/>
            <a:chExt cx="2912533" cy="1738263"/>
          </a:xfrm>
          <a:solidFill>
            <a:schemeClr val="accent3"/>
          </a:solidFill>
        </p:grpSpPr>
        <p:cxnSp>
          <p:nvCxnSpPr>
            <p:cNvPr id="8" name="Straight Connector 7">
              <a:extLst>
                <a:ext uri="{FF2B5EF4-FFF2-40B4-BE49-F238E27FC236}">
                  <a16:creationId xmlns:a16="http://schemas.microsoft.com/office/drawing/2014/main" id="{13EC8CBA-8C99-E345-95B8-D0C7227A7642}"/>
                </a:ext>
              </a:extLst>
            </p:cNvPr>
            <p:cNvCxnSpPr/>
            <p:nvPr/>
          </p:nvCxnSpPr>
          <p:spPr>
            <a:xfrm flipV="1">
              <a:off x="745067" y="2528711"/>
              <a:ext cx="2912533" cy="1648178"/>
            </a:xfrm>
            <a:prstGeom prst="line">
              <a:avLst/>
            </a:prstGeom>
            <a:grpFill/>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0F5FE164-698E-7A40-83BE-1A23631C52FC}"/>
                </a:ext>
              </a:extLst>
            </p:cNvPr>
            <p:cNvSpPr/>
            <p:nvPr/>
          </p:nvSpPr>
          <p:spPr>
            <a:xfrm flipV="1">
              <a:off x="1190976" y="3809998"/>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0" name="Oval 9">
              <a:extLst>
                <a:ext uri="{FF2B5EF4-FFF2-40B4-BE49-F238E27FC236}">
                  <a16:creationId xmlns:a16="http://schemas.microsoft.com/office/drawing/2014/main" id="{4A5B62E7-E525-C449-9BFC-A7FF4FED7325}"/>
                </a:ext>
              </a:extLst>
            </p:cNvPr>
            <p:cNvSpPr/>
            <p:nvPr/>
          </p:nvSpPr>
          <p:spPr>
            <a:xfrm flipV="1">
              <a:off x="2991554" y="2743198"/>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1" name="Oval 10">
              <a:extLst>
                <a:ext uri="{FF2B5EF4-FFF2-40B4-BE49-F238E27FC236}">
                  <a16:creationId xmlns:a16="http://schemas.microsoft.com/office/drawing/2014/main" id="{735CEA05-4AFE-384B-B290-ECCFE29E8740}"/>
                </a:ext>
              </a:extLst>
            </p:cNvPr>
            <p:cNvSpPr/>
            <p:nvPr/>
          </p:nvSpPr>
          <p:spPr>
            <a:xfrm flipV="1">
              <a:off x="2879371" y="3046106"/>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2" name="Oval 11">
              <a:extLst>
                <a:ext uri="{FF2B5EF4-FFF2-40B4-BE49-F238E27FC236}">
                  <a16:creationId xmlns:a16="http://schemas.microsoft.com/office/drawing/2014/main" id="{7B4D0362-FEE6-944C-BEF3-70D209484F16}"/>
                </a:ext>
              </a:extLst>
            </p:cNvPr>
            <p:cNvSpPr/>
            <p:nvPr/>
          </p:nvSpPr>
          <p:spPr>
            <a:xfrm flipV="1">
              <a:off x="2511071" y="2989661"/>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3" name="Oval 12">
              <a:extLst>
                <a:ext uri="{FF2B5EF4-FFF2-40B4-BE49-F238E27FC236}">
                  <a16:creationId xmlns:a16="http://schemas.microsoft.com/office/drawing/2014/main" id="{8E6F52C5-E176-044E-83DF-9524F4B2404A}"/>
                </a:ext>
              </a:extLst>
            </p:cNvPr>
            <p:cNvSpPr/>
            <p:nvPr/>
          </p:nvSpPr>
          <p:spPr>
            <a:xfrm flipV="1">
              <a:off x="2538586" y="3541884"/>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4" name="Oval 13">
              <a:extLst>
                <a:ext uri="{FF2B5EF4-FFF2-40B4-BE49-F238E27FC236}">
                  <a16:creationId xmlns:a16="http://schemas.microsoft.com/office/drawing/2014/main" id="{50851421-C9BE-5643-A625-3E4BD3C25790}"/>
                </a:ext>
              </a:extLst>
            </p:cNvPr>
            <p:cNvSpPr/>
            <p:nvPr/>
          </p:nvSpPr>
          <p:spPr>
            <a:xfrm flipV="1">
              <a:off x="1360309" y="3708399"/>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5" name="Oval 14">
              <a:extLst>
                <a:ext uri="{FF2B5EF4-FFF2-40B4-BE49-F238E27FC236}">
                  <a16:creationId xmlns:a16="http://schemas.microsoft.com/office/drawing/2014/main" id="{08F57BFA-0523-8049-B178-8EE7DB9E6C9A}"/>
                </a:ext>
              </a:extLst>
            </p:cNvPr>
            <p:cNvSpPr/>
            <p:nvPr/>
          </p:nvSpPr>
          <p:spPr>
            <a:xfrm flipV="1">
              <a:off x="1773766" y="3674532"/>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6" name="Oval 15">
              <a:extLst>
                <a:ext uri="{FF2B5EF4-FFF2-40B4-BE49-F238E27FC236}">
                  <a16:creationId xmlns:a16="http://schemas.microsoft.com/office/drawing/2014/main" id="{89F67C07-63F5-034A-99D3-2DFBD50DADDB}"/>
                </a:ext>
              </a:extLst>
            </p:cNvPr>
            <p:cNvSpPr/>
            <p:nvPr/>
          </p:nvSpPr>
          <p:spPr>
            <a:xfrm flipV="1">
              <a:off x="1773765" y="3369730"/>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7" name="Oval 16">
              <a:extLst>
                <a:ext uri="{FF2B5EF4-FFF2-40B4-BE49-F238E27FC236}">
                  <a16:creationId xmlns:a16="http://schemas.microsoft.com/office/drawing/2014/main" id="{ECF03BE8-58AE-BF4D-BCCF-95FC55ECB75C}"/>
                </a:ext>
              </a:extLst>
            </p:cNvPr>
            <p:cNvSpPr/>
            <p:nvPr/>
          </p:nvSpPr>
          <p:spPr>
            <a:xfrm flipV="1">
              <a:off x="2175932" y="3437463"/>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8" name="Oval 17">
              <a:extLst>
                <a:ext uri="{FF2B5EF4-FFF2-40B4-BE49-F238E27FC236}">
                  <a16:creationId xmlns:a16="http://schemas.microsoft.com/office/drawing/2014/main" id="{CAD92CE1-25D6-3547-A79D-3FE90B35C836}"/>
                </a:ext>
              </a:extLst>
            </p:cNvPr>
            <p:cNvSpPr/>
            <p:nvPr/>
          </p:nvSpPr>
          <p:spPr>
            <a:xfrm flipV="1">
              <a:off x="1360309" y="4018843"/>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9" name="Oval 18">
              <a:extLst>
                <a:ext uri="{FF2B5EF4-FFF2-40B4-BE49-F238E27FC236}">
                  <a16:creationId xmlns:a16="http://schemas.microsoft.com/office/drawing/2014/main" id="{3EBC16F4-440F-414E-BA3F-F3FEDFD4FB65}"/>
                </a:ext>
              </a:extLst>
            </p:cNvPr>
            <p:cNvSpPr/>
            <p:nvPr/>
          </p:nvSpPr>
          <p:spPr>
            <a:xfrm flipV="1">
              <a:off x="1609371" y="3722509"/>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20" name="Oval 19">
              <a:extLst>
                <a:ext uri="{FF2B5EF4-FFF2-40B4-BE49-F238E27FC236}">
                  <a16:creationId xmlns:a16="http://schemas.microsoft.com/office/drawing/2014/main" id="{1C2B1C3F-E123-2E40-8C54-3E1AC2669AF3}"/>
                </a:ext>
              </a:extLst>
            </p:cNvPr>
            <p:cNvSpPr/>
            <p:nvPr/>
          </p:nvSpPr>
          <p:spPr>
            <a:xfrm flipV="1">
              <a:off x="2243665" y="3183466"/>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21" name="Oval 20">
              <a:extLst>
                <a:ext uri="{FF2B5EF4-FFF2-40B4-BE49-F238E27FC236}">
                  <a16:creationId xmlns:a16="http://schemas.microsoft.com/office/drawing/2014/main" id="{AF78BA75-083A-5744-BC54-C584A115665B}"/>
                </a:ext>
              </a:extLst>
            </p:cNvPr>
            <p:cNvSpPr/>
            <p:nvPr/>
          </p:nvSpPr>
          <p:spPr>
            <a:xfrm flipV="1">
              <a:off x="3341508" y="2607732"/>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22" name="Oval 21">
              <a:extLst>
                <a:ext uri="{FF2B5EF4-FFF2-40B4-BE49-F238E27FC236}">
                  <a16:creationId xmlns:a16="http://schemas.microsoft.com/office/drawing/2014/main" id="{C4D72DF1-C40B-984E-9F5F-0FFCE313C56B}"/>
                </a:ext>
              </a:extLst>
            </p:cNvPr>
            <p:cNvSpPr/>
            <p:nvPr/>
          </p:nvSpPr>
          <p:spPr>
            <a:xfrm flipV="1">
              <a:off x="2721327" y="2955794"/>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23" name="Oval 22">
              <a:extLst>
                <a:ext uri="{FF2B5EF4-FFF2-40B4-BE49-F238E27FC236}">
                  <a16:creationId xmlns:a16="http://schemas.microsoft.com/office/drawing/2014/main" id="{F1C44238-5814-C44C-8E0E-8D4F0E4E4910}"/>
                </a:ext>
              </a:extLst>
            </p:cNvPr>
            <p:cNvSpPr/>
            <p:nvPr/>
          </p:nvSpPr>
          <p:spPr>
            <a:xfrm flipV="1">
              <a:off x="2053166" y="3606799"/>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24" name="Oval 23">
              <a:extLst>
                <a:ext uri="{FF2B5EF4-FFF2-40B4-BE49-F238E27FC236}">
                  <a16:creationId xmlns:a16="http://schemas.microsoft.com/office/drawing/2014/main" id="{FAC693B9-F319-B94D-80F5-FB879A5CB064}"/>
                </a:ext>
              </a:extLst>
            </p:cNvPr>
            <p:cNvSpPr/>
            <p:nvPr/>
          </p:nvSpPr>
          <p:spPr>
            <a:xfrm flipV="1">
              <a:off x="2067276" y="3285065"/>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25" name="Oval 24">
              <a:extLst>
                <a:ext uri="{FF2B5EF4-FFF2-40B4-BE49-F238E27FC236}">
                  <a16:creationId xmlns:a16="http://schemas.microsoft.com/office/drawing/2014/main" id="{7DAF028C-14E3-2D43-94C4-00CB8D785B25}"/>
                </a:ext>
              </a:extLst>
            </p:cNvPr>
            <p:cNvSpPr/>
            <p:nvPr/>
          </p:nvSpPr>
          <p:spPr>
            <a:xfrm flipV="1">
              <a:off x="1617133" y="3539066"/>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26" name="Oval 25">
              <a:extLst>
                <a:ext uri="{FF2B5EF4-FFF2-40B4-BE49-F238E27FC236}">
                  <a16:creationId xmlns:a16="http://schemas.microsoft.com/office/drawing/2014/main" id="{2D489428-97CB-4E4D-BE29-87E7E73C0148}"/>
                </a:ext>
              </a:extLst>
            </p:cNvPr>
            <p:cNvSpPr/>
            <p:nvPr/>
          </p:nvSpPr>
          <p:spPr>
            <a:xfrm flipV="1">
              <a:off x="2508950" y="3217331"/>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27" name="Oval 26">
              <a:extLst>
                <a:ext uri="{FF2B5EF4-FFF2-40B4-BE49-F238E27FC236}">
                  <a16:creationId xmlns:a16="http://schemas.microsoft.com/office/drawing/2014/main" id="{56B28798-3CDA-7F40-BA3A-3CEA72E10AD6}"/>
                </a:ext>
              </a:extLst>
            </p:cNvPr>
            <p:cNvSpPr/>
            <p:nvPr/>
          </p:nvSpPr>
          <p:spPr>
            <a:xfrm flipV="1">
              <a:off x="2647949" y="3369729"/>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28" name="Oval 27">
              <a:extLst>
                <a:ext uri="{FF2B5EF4-FFF2-40B4-BE49-F238E27FC236}">
                  <a16:creationId xmlns:a16="http://schemas.microsoft.com/office/drawing/2014/main" id="{54E55577-CE45-DA49-9079-7F025953BCFD}"/>
                </a:ext>
              </a:extLst>
            </p:cNvPr>
            <p:cNvSpPr/>
            <p:nvPr/>
          </p:nvSpPr>
          <p:spPr>
            <a:xfrm flipV="1">
              <a:off x="2325509" y="3606798"/>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29" name="Oval 28">
              <a:extLst>
                <a:ext uri="{FF2B5EF4-FFF2-40B4-BE49-F238E27FC236}">
                  <a16:creationId xmlns:a16="http://schemas.microsoft.com/office/drawing/2014/main" id="{42665D88-BF16-D94D-A92C-2837F3F1054B}"/>
                </a:ext>
              </a:extLst>
            </p:cNvPr>
            <p:cNvSpPr/>
            <p:nvPr/>
          </p:nvSpPr>
          <p:spPr>
            <a:xfrm flipV="1">
              <a:off x="1248833" y="3555999"/>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30" name="Oval 29">
              <a:extLst>
                <a:ext uri="{FF2B5EF4-FFF2-40B4-BE49-F238E27FC236}">
                  <a16:creationId xmlns:a16="http://schemas.microsoft.com/office/drawing/2014/main" id="{722210FB-8790-0B4A-85CA-E2FC51DF5EA9}"/>
                </a:ext>
              </a:extLst>
            </p:cNvPr>
            <p:cNvSpPr/>
            <p:nvPr/>
          </p:nvSpPr>
          <p:spPr>
            <a:xfrm flipV="1">
              <a:off x="1432983" y="3471329"/>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31" name="Oval 30">
              <a:extLst>
                <a:ext uri="{FF2B5EF4-FFF2-40B4-BE49-F238E27FC236}">
                  <a16:creationId xmlns:a16="http://schemas.microsoft.com/office/drawing/2014/main" id="{D2EA3B97-EA77-5446-A402-0D6CE6E3876C}"/>
                </a:ext>
              </a:extLst>
            </p:cNvPr>
            <p:cNvSpPr/>
            <p:nvPr/>
          </p:nvSpPr>
          <p:spPr>
            <a:xfrm flipV="1">
              <a:off x="3257092" y="3079972"/>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32" name="Oval 31">
              <a:extLst>
                <a:ext uri="{FF2B5EF4-FFF2-40B4-BE49-F238E27FC236}">
                  <a16:creationId xmlns:a16="http://schemas.microsoft.com/office/drawing/2014/main" id="{F18FE735-4212-6F4D-B169-98674141662D}"/>
                </a:ext>
              </a:extLst>
            </p:cNvPr>
            <p:cNvSpPr/>
            <p:nvPr/>
          </p:nvSpPr>
          <p:spPr>
            <a:xfrm flipV="1">
              <a:off x="3307641" y="2921927"/>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33" name="Oval 32">
              <a:extLst>
                <a:ext uri="{FF2B5EF4-FFF2-40B4-BE49-F238E27FC236}">
                  <a16:creationId xmlns:a16="http://schemas.microsoft.com/office/drawing/2014/main" id="{C3C81E9D-9CAF-1944-AD03-AD5995A3222B}"/>
                </a:ext>
              </a:extLst>
            </p:cNvPr>
            <p:cNvSpPr/>
            <p:nvPr/>
          </p:nvSpPr>
          <p:spPr>
            <a:xfrm flipV="1">
              <a:off x="1940981" y="3349974"/>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34" name="Oval 33">
              <a:extLst>
                <a:ext uri="{FF2B5EF4-FFF2-40B4-BE49-F238E27FC236}">
                  <a16:creationId xmlns:a16="http://schemas.microsoft.com/office/drawing/2014/main" id="{D24734C7-D2C8-9240-A4AE-84DC1AC345BB}"/>
                </a:ext>
              </a:extLst>
            </p:cNvPr>
            <p:cNvSpPr/>
            <p:nvPr/>
          </p:nvSpPr>
          <p:spPr>
            <a:xfrm flipV="1">
              <a:off x="2410051" y="3149598"/>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35" name="Oval 34">
              <a:extLst>
                <a:ext uri="{FF2B5EF4-FFF2-40B4-BE49-F238E27FC236}">
                  <a16:creationId xmlns:a16="http://schemas.microsoft.com/office/drawing/2014/main" id="{58ED4111-ADA5-AF4B-BEA1-2F03328EFB0F}"/>
                </a:ext>
              </a:extLst>
            </p:cNvPr>
            <p:cNvSpPr/>
            <p:nvPr/>
          </p:nvSpPr>
          <p:spPr>
            <a:xfrm flipV="1">
              <a:off x="2622778" y="3046106"/>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36" name="Oval 35">
              <a:extLst>
                <a:ext uri="{FF2B5EF4-FFF2-40B4-BE49-F238E27FC236}">
                  <a16:creationId xmlns:a16="http://schemas.microsoft.com/office/drawing/2014/main" id="{09902810-751C-6246-877D-34E3C91570EB}"/>
                </a:ext>
              </a:extLst>
            </p:cNvPr>
            <p:cNvSpPr/>
            <p:nvPr/>
          </p:nvSpPr>
          <p:spPr>
            <a:xfrm flipV="1">
              <a:off x="2845504" y="2903116"/>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37" name="Oval 36">
              <a:extLst>
                <a:ext uri="{FF2B5EF4-FFF2-40B4-BE49-F238E27FC236}">
                  <a16:creationId xmlns:a16="http://schemas.microsoft.com/office/drawing/2014/main" id="{DC8F9AA2-D00F-594D-8621-005BF8669C01}"/>
                </a:ext>
              </a:extLst>
            </p:cNvPr>
            <p:cNvSpPr/>
            <p:nvPr/>
          </p:nvSpPr>
          <p:spPr>
            <a:xfrm flipV="1">
              <a:off x="2206043" y="3033885"/>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38" name="Oval 37">
              <a:extLst>
                <a:ext uri="{FF2B5EF4-FFF2-40B4-BE49-F238E27FC236}">
                  <a16:creationId xmlns:a16="http://schemas.microsoft.com/office/drawing/2014/main" id="{EA9206F4-AE33-CC47-A852-63C731A6B7E0}"/>
                </a:ext>
              </a:extLst>
            </p:cNvPr>
            <p:cNvSpPr/>
            <p:nvPr/>
          </p:nvSpPr>
          <p:spPr>
            <a:xfrm flipV="1">
              <a:off x="2614082" y="2908761"/>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39" name="Oval 38">
              <a:extLst>
                <a:ext uri="{FF2B5EF4-FFF2-40B4-BE49-F238E27FC236}">
                  <a16:creationId xmlns:a16="http://schemas.microsoft.com/office/drawing/2014/main" id="{AEB0A42E-3A80-C84D-AA70-1AA999CCE9C6}"/>
                </a:ext>
              </a:extLst>
            </p:cNvPr>
            <p:cNvSpPr/>
            <p:nvPr/>
          </p:nvSpPr>
          <p:spPr>
            <a:xfrm flipV="1">
              <a:off x="856544" y="4143021"/>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40" name="Oval 39">
              <a:extLst>
                <a:ext uri="{FF2B5EF4-FFF2-40B4-BE49-F238E27FC236}">
                  <a16:creationId xmlns:a16="http://schemas.microsoft.com/office/drawing/2014/main" id="{DA4C7228-2206-CE41-A2E5-8A8E7C8F047F}"/>
                </a:ext>
              </a:extLst>
            </p:cNvPr>
            <p:cNvSpPr/>
            <p:nvPr/>
          </p:nvSpPr>
          <p:spPr>
            <a:xfrm flipV="1">
              <a:off x="2907590" y="2812807"/>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41" name="Oval 40">
              <a:extLst>
                <a:ext uri="{FF2B5EF4-FFF2-40B4-BE49-F238E27FC236}">
                  <a16:creationId xmlns:a16="http://schemas.microsoft.com/office/drawing/2014/main" id="{645B0C1C-BC59-E342-8E48-8CE7E9362AF4}"/>
                </a:ext>
              </a:extLst>
            </p:cNvPr>
            <p:cNvSpPr/>
            <p:nvPr/>
          </p:nvSpPr>
          <p:spPr>
            <a:xfrm flipV="1">
              <a:off x="1773766" y="3606798"/>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42" name="Oval 41">
              <a:extLst>
                <a:ext uri="{FF2B5EF4-FFF2-40B4-BE49-F238E27FC236}">
                  <a16:creationId xmlns:a16="http://schemas.microsoft.com/office/drawing/2014/main" id="{1A352F2D-6D2D-F94C-B121-FECE41391FCA}"/>
                </a:ext>
              </a:extLst>
            </p:cNvPr>
            <p:cNvSpPr/>
            <p:nvPr/>
          </p:nvSpPr>
          <p:spPr>
            <a:xfrm flipV="1">
              <a:off x="2661350" y="3369731"/>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43" name="Oval 42">
              <a:extLst>
                <a:ext uri="{FF2B5EF4-FFF2-40B4-BE49-F238E27FC236}">
                  <a16:creationId xmlns:a16="http://schemas.microsoft.com/office/drawing/2014/main" id="{B21C8564-C7AF-314D-B4D7-5862404DA161}"/>
                </a:ext>
              </a:extLst>
            </p:cNvPr>
            <p:cNvSpPr/>
            <p:nvPr/>
          </p:nvSpPr>
          <p:spPr>
            <a:xfrm flipV="1">
              <a:off x="2318458" y="3369729"/>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44" name="Oval 43">
              <a:extLst>
                <a:ext uri="{FF2B5EF4-FFF2-40B4-BE49-F238E27FC236}">
                  <a16:creationId xmlns:a16="http://schemas.microsoft.com/office/drawing/2014/main" id="{9331A255-A1CE-2A48-AF15-DD70D6E28096}"/>
                </a:ext>
              </a:extLst>
            </p:cNvPr>
            <p:cNvSpPr/>
            <p:nvPr/>
          </p:nvSpPr>
          <p:spPr>
            <a:xfrm flipV="1">
              <a:off x="3028598" y="2886183"/>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45" name="Oval 44">
              <a:extLst>
                <a:ext uri="{FF2B5EF4-FFF2-40B4-BE49-F238E27FC236}">
                  <a16:creationId xmlns:a16="http://schemas.microsoft.com/office/drawing/2014/main" id="{DBC5009D-EEFA-0348-B842-7F024AAA5CCA}"/>
                </a:ext>
              </a:extLst>
            </p:cNvPr>
            <p:cNvSpPr/>
            <p:nvPr/>
          </p:nvSpPr>
          <p:spPr>
            <a:xfrm flipV="1">
              <a:off x="2469448" y="3643485"/>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46" name="Oval 45">
              <a:extLst>
                <a:ext uri="{FF2B5EF4-FFF2-40B4-BE49-F238E27FC236}">
                  <a16:creationId xmlns:a16="http://schemas.microsoft.com/office/drawing/2014/main" id="{C64A2E5E-BA3A-C64F-9073-A1CE72CD4E8A}"/>
                </a:ext>
              </a:extLst>
            </p:cNvPr>
            <p:cNvSpPr/>
            <p:nvPr/>
          </p:nvSpPr>
          <p:spPr>
            <a:xfrm flipV="1">
              <a:off x="1891136" y="3539065"/>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47" name="Oval 46">
              <a:extLst>
                <a:ext uri="{FF2B5EF4-FFF2-40B4-BE49-F238E27FC236}">
                  <a16:creationId xmlns:a16="http://schemas.microsoft.com/office/drawing/2014/main" id="{1F12B336-91C5-1D4C-A56D-FCE890B560D8}"/>
                </a:ext>
              </a:extLst>
            </p:cNvPr>
            <p:cNvSpPr/>
            <p:nvPr/>
          </p:nvSpPr>
          <p:spPr>
            <a:xfrm flipV="1">
              <a:off x="1041400" y="3555998"/>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48" name="Oval 47">
              <a:extLst>
                <a:ext uri="{FF2B5EF4-FFF2-40B4-BE49-F238E27FC236}">
                  <a16:creationId xmlns:a16="http://schemas.microsoft.com/office/drawing/2014/main" id="{35F51F07-D234-9B46-A4EF-4ED14F84E452}"/>
                </a:ext>
              </a:extLst>
            </p:cNvPr>
            <p:cNvSpPr/>
            <p:nvPr/>
          </p:nvSpPr>
          <p:spPr>
            <a:xfrm flipV="1">
              <a:off x="1214966" y="3951110"/>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49" name="Oval 48">
              <a:extLst>
                <a:ext uri="{FF2B5EF4-FFF2-40B4-BE49-F238E27FC236}">
                  <a16:creationId xmlns:a16="http://schemas.microsoft.com/office/drawing/2014/main" id="{7920F974-AE4C-B348-A8D6-DFFEDBB13C6D}"/>
                </a:ext>
              </a:extLst>
            </p:cNvPr>
            <p:cNvSpPr/>
            <p:nvPr/>
          </p:nvSpPr>
          <p:spPr>
            <a:xfrm flipV="1">
              <a:off x="1815143" y="3505195"/>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50" name="Oval 49">
              <a:extLst>
                <a:ext uri="{FF2B5EF4-FFF2-40B4-BE49-F238E27FC236}">
                  <a16:creationId xmlns:a16="http://schemas.microsoft.com/office/drawing/2014/main" id="{D6184EE1-8992-9E4A-B4A3-DCFB9D45A402}"/>
                </a:ext>
              </a:extLst>
            </p:cNvPr>
            <p:cNvSpPr/>
            <p:nvPr/>
          </p:nvSpPr>
          <p:spPr>
            <a:xfrm flipV="1">
              <a:off x="2845504" y="2494844"/>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51" name="Oval 50">
              <a:extLst>
                <a:ext uri="{FF2B5EF4-FFF2-40B4-BE49-F238E27FC236}">
                  <a16:creationId xmlns:a16="http://schemas.microsoft.com/office/drawing/2014/main" id="{B9A89E54-5B4A-214D-908E-93754E34CB9F}"/>
                </a:ext>
              </a:extLst>
            </p:cNvPr>
            <p:cNvSpPr/>
            <p:nvPr/>
          </p:nvSpPr>
          <p:spPr>
            <a:xfrm flipV="1">
              <a:off x="1394175" y="3871381"/>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52" name="Oval 51">
              <a:extLst>
                <a:ext uri="{FF2B5EF4-FFF2-40B4-BE49-F238E27FC236}">
                  <a16:creationId xmlns:a16="http://schemas.microsoft.com/office/drawing/2014/main" id="{2222B1B1-2DB7-454A-84D7-BDCC8E15B2F8}"/>
                </a:ext>
              </a:extLst>
            </p:cNvPr>
            <p:cNvSpPr/>
            <p:nvPr/>
          </p:nvSpPr>
          <p:spPr>
            <a:xfrm flipV="1">
              <a:off x="1041400" y="4159955"/>
              <a:ext cx="73152" cy="7315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grpSp>
      <p:grpSp>
        <p:nvGrpSpPr>
          <p:cNvPr id="53" name="Group 52">
            <a:extLst>
              <a:ext uri="{FF2B5EF4-FFF2-40B4-BE49-F238E27FC236}">
                <a16:creationId xmlns:a16="http://schemas.microsoft.com/office/drawing/2014/main" id="{F0F6409C-4955-5643-84A4-AF9D0A981C01}"/>
              </a:ext>
            </a:extLst>
          </p:cNvPr>
          <p:cNvGrpSpPr/>
          <p:nvPr/>
        </p:nvGrpSpPr>
        <p:grpSpPr>
          <a:xfrm>
            <a:off x="7790340" y="2855502"/>
            <a:ext cx="4660053" cy="2885070"/>
            <a:chOff x="4632680" y="2412999"/>
            <a:chExt cx="2912533" cy="1803169"/>
          </a:xfrm>
        </p:grpSpPr>
        <p:cxnSp>
          <p:nvCxnSpPr>
            <p:cNvPr id="54" name="Straight Connector 53">
              <a:extLst>
                <a:ext uri="{FF2B5EF4-FFF2-40B4-BE49-F238E27FC236}">
                  <a16:creationId xmlns:a16="http://schemas.microsoft.com/office/drawing/2014/main" id="{8E312186-C8E0-8944-806E-E8FCF72533B6}"/>
                </a:ext>
              </a:extLst>
            </p:cNvPr>
            <p:cNvCxnSpPr/>
            <p:nvPr/>
          </p:nvCxnSpPr>
          <p:spPr>
            <a:xfrm flipV="1">
              <a:off x="4632680" y="2486376"/>
              <a:ext cx="2912533" cy="1648178"/>
            </a:xfrm>
            <a:prstGeom prst="line">
              <a:avLst/>
            </a:prstGeom>
          </p:spPr>
          <p:style>
            <a:lnRef idx="2">
              <a:schemeClr val="accent1"/>
            </a:lnRef>
            <a:fillRef idx="0">
              <a:schemeClr val="accent1"/>
            </a:fillRef>
            <a:effectRef idx="1">
              <a:schemeClr val="accent1"/>
            </a:effectRef>
            <a:fontRef idx="minor">
              <a:schemeClr val="tx1"/>
            </a:fontRef>
          </p:style>
        </p:cxnSp>
        <p:sp>
          <p:nvSpPr>
            <p:cNvPr id="55" name="Oval 54">
              <a:extLst>
                <a:ext uri="{FF2B5EF4-FFF2-40B4-BE49-F238E27FC236}">
                  <a16:creationId xmlns:a16="http://schemas.microsoft.com/office/drawing/2014/main" id="{DE31E3D0-2AC0-2B4B-960F-4B2695E6165D}"/>
                </a:ext>
              </a:extLst>
            </p:cNvPr>
            <p:cNvSpPr/>
            <p:nvPr/>
          </p:nvSpPr>
          <p:spPr>
            <a:xfrm flipV="1">
              <a:off x="5078589" y="3767663"/>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56" name="Oval 55">
              <a:extLst>
                <a:ext uri="{FF2B5EF4-FFF2-40B4-BE49-F238E27FC236}">
                  <a16:creationId xmlns:a16="http://schemas.microsoft.com/office/drawing/2014/main" id="{345219A7-3451-9C47-8A5B-B3B2698B5888}"/>
                </a:ext>
              </a:extLst>
            </p:cNvPr>
            <p:cNvSpPr/>
            <p:nvPr/>
          </p:nvSpPr>
          <p:spPr>
            <a:xfrm flipV="1">
              <a:off x="6956069" y="3285064"/>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57" name="Oval 56">
              <a:extLst>
                <a:ext uri="{FF2B5EF4-FFF2-40B4-BE49-F238E27FC236}">
                  <a16:creationId xmlns:a16="http://schemas.microsoft.com/office/drawing/2014/main" id="{0ED82918-A4E1-DE44-9F19-62E57DB67928}"/>
                </a:ext>
              </a:extLst>
            </p:cNvPr>
            <p:cNvSpPr/>
            <p:nvPr/>
          </p:nvSpPr>
          <p:spPr>
            <a:xfrm flipV="1">
              <a:off x="6766984" y="3003771"/>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58" name="Oval 57">
              <a:extLst>
                <a:ext uri="{FF2B5EF4-FFF2-40B4-BE49-F238E27FC236}">
                  <a16:creationId xmlns:a16="http://schemas.microsoft.com/office/drawing/2014/main" id="{A16B6ED8-EE36-184C-9141-3351CFB978A9}"/>
                </a:ext>
              </a:extLst>
            </p:cNvPr>
            <p:cNvSpPr/>
            <p:nvPr/>
          </p:nvSpPr>
          <p:spPr>
            <a:xfrm flipV="1">
              <a:off x="6067306" y="3798929"/>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59" name="Oval 58">
              <a:extLst>
                <a:ext uri="{FF2B5EF4-FFF2-40B4-BE49-F238E27FC236}">
                  <a16:creationId xmlns:a16="http://schemas.microsoft.com/office/drawing/2014/main" id="{1988C59F-7F4C-CC46-BA76-D21BA0717B96}"/>
                </a:ext>
              </a:extLst>
            </p:cNvPr>
            <p:cNvSpPr/>
            <p:nvPr/>
          </p:nvSpPr>
          <p:spPr>
            <a:xfrm flipV="1">
              <a:off x="6426199" y="3499549"/>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60" name="Oval 59">
              <a:extLst>
                <a:ext uri="{FF2B5EF4-FFF2-40B4-BE49-F238E27FC236}">
                  <a16:creationId xmlns:a16="http://schemas.microsoft.com/office/drawing/2014/main" id="{938BCD16-696B-E243-9CA5-11B9B6809235}"/>
                </a:ext>
              </a:extLst>
            </p:cNvPr>
            <p:cNvSpPr/>
            <p:nvPr/>
          </p:nvSpPr>
          <p:spPr>
            <a:xfrm flipV="1">
              <a:off x="5350223" y="4143016"/>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61" name="Oval 60">
              <a:extLst>
                <a:ext uri="{FF2B5EF4-FFF2-40B4-BE49-F238E27FC236}">
                  <a16:creationId xmlns:a16="http://schemas.microsoft.com/office/drawing/2014/main" id="{74612228-34FB-D14D-BE48-C959E6E066E0}"/>
                </a:ext>
              </a:extLst>
            </p:cNvPr>
            <p:cNvSpPr/>
            <p:nvPr/>
          </p:nvSpPr>
          <p:spPr>
            <a:xfrm flipV="1">
              <a:off x="5661379" y="3632197"/>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62" name="Oval 61">
              <a:extLst>
                <a:ext uri="{FF2B5EF4-FFF2-40B4-BE49-F238E27FC236}">
                  <a16:creationId xmlns:a16="http://schemas.microsoft.com/office/drawing/2014/main" id="{74AE3AE9-0C84-994A-8F84-A68F3A70E5BA}"/>
                </a:ext>
              </a:extLst>
            </p:cNvPr>
            <p:cNvSpPr/>
            <p:nvPr/>
          </p:nvSpPr>
          <p:spPr>
            <a:xfrm flipV="1">
              <a:off x="6637042" y="3150992"/>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63" name="Oval 62">
              <a:extLst>
                <a:ext uri="{FF2B5EF4-FFF2-40B4-BE49-F238E27FC236}">
                  <a16:creationId xmlns:a16="http://schemas.microsoft.com/office/drawing/2014/main" id="{A00A516D-928C-7C46-86F5-0EBB51490AE0}"/>
                </a:ext>
              </a:extLst>
            </p:cNvPr>
            <p:cNvSpPr/>
            <p:nvPr/>
          </p:nvSpPr>
          <p:spPr>
            <a:xfrm flipV="1">
              <a:off x="6063545" y="3395128"/>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64" name="Oval 63">
              <a:extLst>
                <a:ext uri="{FF2B5EF4-FFF2-40B4-BE49-F238E27FC236}">
                  <a16:creationId xmlns:a16="http://schemas.microsoft.com/office/drawing/2014/main" id="{356980F3-392A-B146-850A-6C850C69E7BA}"/>
                </a:ext>
              </a:extLst>
            </p:cNvPr>
            <p:cNvSpPr/>
            <p:nvPr/>
          </p:nvSpPr>
          <p:spPr>
            <a:xfrm flipV="1">
              <a:off x="5247922" y="3976508"/>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65" name="Oval 64">
              <a:extLst>
                <a:ext uri="{FF2B5EF4-FFF2-40B4-BE49-F238E27FC236}">
                  <a16:creationId xmlns:a16="http://schemas.microsoft.com/office/drawing/2014/main" id="{DBADBBBB-0C7C-BB48-B1CD-0170DBF6995C}"/>
                </a:ext>
              </a:extLst>
            </p:cNvPr>
            <p:cNvSpPr/>
            <p:nvPr/>
          </p:nvSpPr>
          <p:spPr>
            <a:xfrm flipV="1">
              <a:off x="5496984" y="3680174"/>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66" name="Oval 65">
              <a:extLst>
                <a:ext uri="{FF2B5EF4-FFF2-40B4-BE49-F238E27FC236}">
                  <a16:creationId xmlns:a16="http://schemas.microsoft.com/office/drawing/2014/main" id="{6B2E34BB-1070-134F-A480-57DA8A299216}"/>
                </a:ext>
              </a:extLst>
            </p:cNvPr>
            <p:cNvSpPr/>
            <p:nvPr/>
          </p:nvSpPr>
          <p:spPr>
            <a:xfrm flipV="1">
              <a:off x="6642806" y="4080928"/>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67" name="Oval 66">
              <a:extLst>
                <a:ext uri="{FF2B5EF4-FFF2-40B4-BE49-F238E27FC236}">
                  <a16:creationId xmlns:a16="http://schemas.microsoft.com/office/drawing/2014/main" id="{C1FAF43D-D435-654C-A460-3D7395BC358C}"/>
                </a:ext>
              </a:extLst>
            </p:cNvPr>
            <p:cNvSpPr/>
            <p:nvPr/>
          </p:nvSpPr>
          <p:spPr>
            <a:xfrm flipV="1">
              <a:off x="7386836" y="2709331"/>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68" name="Oval 67">
              <a:extLst>
                <a:ext uri="{FF2B5EF4-FFF2-40B4-BE49-F238E27FC236}">
                  <a16:creationId xmlns:a16="http://schemas.microsoft.com/office/drawing/2014/main" id="{890DB2F1-C5CD-D845-AC8B-037F69F75BF2}"/>
                </a:ext>
              </a:extLst>
            </p:cNvPr>
            <p:cNvSpPr/>
            <p:nvPr/>
          </p:nvSpPr>
          <p:spPr>
            <a:xfrm flipV="1">
              <a:off x="6608940" y="2913459"/>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69" name="Oval 68">
              <a:extLst>
                <a:ext uri="{FF2B5EF4-FFF2-40B4-BE49-F238E27FC236}">
                  <a16:creationId xmlns:a16="http://schemas.microsoft.com/office/drawing/2014/main" id="{0F48ABBB-F077-A144-9789-67CD99678E57}"/>
                </a:ext>
              </a:extLst>
            </p:cNvPr>
            <p:cNvSpPr/>
            <p:nvPr/>
          </p:nvSpPr>
          <p:spPr>
            <a:xfrm flipV="1">
              <a:off x="5940779" y="3564464"/>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70" name="Oval 69">
              <a:extLst>
                <a:ext uri="{FF2B5EF4-FFF2-40B4-BE49-F238E27FC236}">
                  <a16:creationId xmlns:a16="http://schemas.microsoft.com/office/drawing/2014/main" id="{5420EFD9-B428-FD43-B35F-82B6536814D6}"/>
                </a:ext>
              </a:extLst>
            </p:cNvPr>
            <p:cNvSpPr/>
            <p:nvPr/>
          </p:nvSpPr>
          <p:spPr>
            <a:xfrm flipV="1">
              <a:off x="5954889" y="3242730"/>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71" name="Oval 70">
              <a:extLst>
                <a:ext uri="{FF2B5EF4-FFF2-40B4-BE49-F238E27FC236}">
                  <a16:creationId xmlns:a16="http://schemas.microsoft.com/office/drawing/2014/main" id="{69AAD12B-FE59-734C-AA52-E27BE7C3FD7A}"/>
                </a:ext>
              </a:extLst>
            </p:cNvPr>
            <p:cNvSpPr/>
            <p:nvPr/>
          </p:nvSpPr>
          <p:spPr>
            <a:xfrm flipV="1">
              <a:off x="5504746" y="3496731"/>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72" name="Oval 71">
              <a:extLst>
                <a:ext uri="{FF2B5EF4-FFF2-40B4-BE49-F238E27FC236}">
                  <a16:creationId xmlns:a16="http://schemas.microsoft.com/office/drawing/2014/main" id="{410FA8B8-36DD-FA4B-A238-A88588B9D671}"/>
                </a:ext>
              </a:extLst>
            </p:cNvPr>
            <p:cNvSpPr/>
            <p:nvPr/>
          </p:nvSpPr>
          <p:spPr>
            <a:xfrm flipV="1">
              <a:off x="6396563" y="3174996"/>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73" name="Oval 72">
              <a:extLst>
                <a:ext uri="{FF2B5EF4-FFF2-40B4-BE49-F238E27FC236}">
                  <a16:creationId xmlns:a16="http://schemas.microsoft.com/office/drawing/2014/main" id="{8C8C1728-CE8B-BB43-8276-8DFE1D9D9603}"/>
                </a:ext>
              </a:extLst>
            </p:cNvPr>
            <p:cNvSpPr/>
            <p:nvPr/>
          </p:nvSpPr>
          <p:spPr>
            <a:xfrm flipV="1">
              <a:off x="6535562" y="3327394"/>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74" name="Oval 73">
              <a:extLst>
                <a:ext uri="{FF2B5EF4-FFF2-40B4-BE49-F238E27FC236}">
                  <a16:creationId xmlns:a16="http://schemas.microsoft.com/office/drawing/2014/main" id="{146A44CA-0BDD-0649-A7E3-610A7170ED7F}"/>
                </a:ext>
              </a:extLst>
            </p:cNvPr>
            <p:cNvSpPr/>
            <p:nvPr/>
          </p:nvSpPr>
          <p:spPr>
            <a:xfrm flipV="1">
              <a:off x="6213122" y="3564463"/>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75" name="Oval 74">
              <a:extLst>
                <a:ext uri="{FF2B5EF4-FFF2-40B4-BE49-F238E27FC236}">
                  <a16:creationId xmlns:a16="http://schemas.microsoft.com/office/drawing/2014/main" id="{B99F88B0-7610-E447-9371-190B390646EE}"/>
                </a:ext>
              </a:extLst>
            </p:cNvPr>
            <p:cNvSpPr/>
            <p:nvPr/>
          </p:nvSpPr>
          <p:spPr>
            <a:xfrm flipV="1">
              <a:off x="7144705" y="3037637"/>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76" name="Oval 75">
              <a:extLst>
                <a:ext uri="{FF2B5EF4-FFF2-40B4-BE49-F238E27FC236}">
                  <a16:creationId xmlns:a16="http://schemas.microsoft.com/office/drawing/2014/main" id="{AC73E4B4-AFEF-7440-84C7-B6A67F56623C}"/>
                </a:ext>
              </a:extLst>
            </p:cNvPr>
            <p:cNvSpPr/>
            <p:nvPr/>
          </p:nvSpPr>
          <p:spPr>
            <a:xfrm flipV="1">
              <a:off x="7195254" y="2879592"/>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77" name="Oval 76">
              <a:extLst>
                <a:ext uri="{FF2B5EF4-FFF2-40B4-BE49-F238E27FC236}">
                  <a16:creationId xmlns:a16="http://schemas.microsoft.com/office/drawing/2014/main" id="{765C4122-163F-324F-9D9D-C735EA35D786}"/>
                </a:ext>
              </a:extLst>
            </p:cNvPr>
            <p:cNvSpPr/>
            <p:nvPr/>
          </p:nvSpPr>
          <p:spPr>
            <a:xfrm flipV="1">
              <a:off x="5828594" y="3307639"/>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78" name="Oval 77">
              <a:extLst>
                <a:ext uri="{FF2B5EF4-FFF2-40B4-BE49-F238E27FC236}">
                  <a16:creationId xmlns:a16="http://schemas.microsoft.com/office/drawing/2014/main" id="{10AFF1FB-0486-F746-B562-589C7DF4672B}"/>
                </a:ext>
              </a:extLst>
            </p:cNvPr>
            <p:cNvSpPr/>
            <p:nvPr/>
          </p:nvSpPr>
          <p:spPr>
            <a:xfrm flipV="1">
              <a:off x="6297664" y="3107263"/>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79" name="Oval 78">
              <a:extLst>
                <a:ext uri="{FF2B5EF4-FFF2-40B4-BE49-F238E27FC236}">
                  <a16:creationId xmlns:a16="http://schemas.microsoft.com/office/drawing/2014/main" id="{79B149FC-CD20-0442-A426-84C598100F0F}"/>
                </a:ext>
              </a:extLst>
            </p:cNvPr>
            <p:cNvSpPr/>
            <p:nvPr/>
          </p:nvSpPr>
          <p:spPr>
            <a:xfrm flipV="1">
              <a:off x="6510391" y="3003771"/>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80" name="Oval 79">
              <a:extLst>
                <a:ext uri="{FF2B5EF4-FFF2-40B4-BE49-F238E27FC236}">
                  <a16:creationId xmlns:a16="http://schemas.microsoft.com/office/drawing/2014/main" id="{27E899D6-3A4F-7146-BDEA-6F4614A50855}"/>
                </a:ext>
              </a:extLst>
            </p:cNvPr>
            <p:cNvSpPr/>
            <p:nvPr/>
          </p:nvSpPr>
          <p:spPr>
            <a:xfrm flipV="1">
              <a:off x="6733117" y="2860781"/>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81" name="Oval 80">
              <a:extLst>
                <a:ext uri="{FF2B5EF4-FFF2-40B4-BE49-F238E27FC236}">
                  <a16:creationId xmlns:a16="http://schemas.microsoft.com/office/drawing/2014/main" id="{2FF40FA1-58CA-584B-BBCD-08BAA12271C4}"/>
                </a:ext>
              </a:extLst>
            </p:cNvPr>
            <p:cNvSpPr/>
            <p:nvPr/>
          </p:nvSpPr>
          <p:spPr>
            <a:xfrm flipV="1">
              <a:off x="6733116" y="3201320"/>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82" name="Oval 81">
              <a:extLst>
                <a:ext uri="{FF2B5EF4-FFF2-40B4-BE49-F238E27FC236}">
                  <a16:creationId xmlns:a16="http://schemas.microsoft.com/office/drawing/2014/main" id="{11B8A016-DAB6-8642-A0C5-0AA423C7E352}"/>
                </a:ext>
              </a:extLst>
            </p:cNvPr>
            <p:cNvSpPr/>
            <p:nvPr/>
          </p:nvSpPr>
          <p:spPr>
            <a:xfrm flipV="1">
              <a:off x="7296150" y="4058354"/>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83" name="Oval 82">
              <a:extLst>
                <a:ext uri="{FF2B5EF4-FFF2-40B4-BE49-F238E27FC236}">
                  <a16:creationId xmlns:a16="http://schemas.microsoft.com/office/drawing/2014/main" id="{8D8B1F05-B464-6147-A9D1-E9914A1B732C}"/>
                </a:ext>
              </a:extLst>
            </p:cNvPr>
            <p:cNvSpPr/>
            <p:nvPr/>
          </p:nvSpPr>
          <p:spPr>
            <a:xfrm flipV="1">
              <a:off x="4744157" y="4100686"/>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84" name="Oval 83">
              <a:extLst>
                <a:ext uri="{FF2B5EF4-FFF2-40B4-BE49-F238E27FC236}">
                  <a16:creationId xmlns:a16="http://schemas.microsoft.com/office/drawing/2014/main" id="{93869DF7-CD60-CD40-836E-1B9C2C1F70D0}"/>
                </a:ext>
              </a:extLst>
            </p:cNvPr>
            <p:cNvSpPr/>
            <p:nvPr/>
          </p:nvSpPr>
          <p:spPr>
            <a:xfrm flipV="1">
              <a:off x="6766982" y="3859142"/>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85" name="Oval 84">
              <a:extLst>
                <a:ext uri="{FF2B5EF4-FFF2-40B4-BE49-F238E27FC236}">
                  <a16:creationId xmlns:a16="http://schemas.microsoft.com/office/drawing/2014/main" id="{5B939349-593F-434E-9022-F7E28A4D3FB3}"/>
                </a:ext>
              </a:extLst>
            </p:cNvPr>
            <p:cNvSpPr/>
            <p:nvPr/>
          </p:nvSpPr>
          <p:spPr>
            <a:xfrm flipV="1">
              <a:off x="5661379" y="3564463"/>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86" name="Oval 85">
              <a:extLst>
                <a:ext uri="{FF2B5EF4-FFF2-40B4-BE49-F238E27FC236}">
                  <a16:creationId xmlns:a16="http://schemas.microsoft.com/office/drawing/2014/main" id="{D3EFD44F-BDA5-8947-870F-0327956AE462}"/>
                </a:ext>
              </a:extLst>
            </p:cNvPr>
            <p:cNvSpPr/>
            <p:nvPr/>
          </p:nvSpPr>
          <p:spPr>
            <a:xfrm flipV="1">
              <a:off x="6548963" y="3327396"/>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87" name="Oval 86">
              <a:extLst>
                <a:ext uri="{FF2B5EF4-FFF2-40B4-BE49-F238E27FC236}">
                  <a16:creationId xmlns:a16="http://schemas.microsoft.com/office/drawing/2014/main" id="{3C81686F-A37E-6042-86A2-FAC3A97CA86B}"/>
                </a:ext>
              </a:extLst>
            </p:cNvPr>
            <p:cNvSpPr/>
            <p:nvPr/>
          </p:nvSpPr>
          <p:spPr>
            <a:xfrm flipV="1">
              <a:off x="6206071" y="3327394"/>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88" name="Oval 87">
              <a:extLst>
                <a:ext uri="{FF2B5EF4-FFF2-40B4-BE49-F238E27FC236}">
                  <a16:creationId xmlns:a16="http://schemas.microsoft.com/office/drawing/2014/main" id="{DAD76AC2-8FFF-F541-A12A-3E978C6B77E6}"/>
                </a:ext>
              </a:extLst>
            </p:cNvPr>
            <p:cNvSpPr/>
            <p:nvPr/>
          </p:nvSpPr>
          <p:spPr>
            <a:xfrm flipV="1">
              <a:off x="6916211" y="2843848"/>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89" name="Oval 88">
              <a:extLst>
                <a:ext uri="{FF2B5EF4-FFF2-40B4-BE49-F238E27FC236}">
                  <a16:creationId xmlns:a16="http://schemas.microsoft.com/office/drawing/2014/main" id="{C992616A-759F-B04F-A18B-CF6649CD151F}"/>
                </a:ext>
              </a:extLst>
            </p:cNvPr>
            <p:cNvSpPr/>
            <p:nvPr/>
          </p:nvSpPr>
          <p:spPr>
            <a:xfrm flipV="1">
              <a:off x="6357061" y="3601150"/>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90" name="Oval 89">
              <a:extLst>
                <a:ext uri="{FF2B5EF4-FFF2-40B4-BE49-F238E27FC236}">
                  <a16:creationId xmlns:a16="http://schemas.microsoft.com/office/drawing/2014/main" id="{510A7A20-7C10-1D40-AD72-50665EC7FF14}"/>
                </a:ext>
              </a:extLst>
            </p:cNvPr>
            <p:cNvSpPr/>
            <p:nvPr/>
          </p:nvSpPr>
          <p:spPr>
            <a:xfrm flipV="1">
              <a:off x="5778749" y="3496730"/>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91" name="Oval 90">
              <a:extLst>
                <a:ext uri="{FF2B5EF4-FFF2-40B4-BE49-F238E27FC236}">
                  <a16:creationId xmlns:a16="http://schemas.microsoft.com/office/drawing/2014/main" id="{916D1F8E-FF2B-D649-AF93-E14F91F54D46}"/>
                </a:ext>
              </a:extLst>
            </p:cNvPr>
            <p:cNvSpPr/>
            <p:nvPr/>
          </p:nvSpPr>
          <p:spPr>
            <a:xfrm flipV="1">
              <a:off x="4929013" y="3513663"/>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92" name="Oval 91">
              <a:extLst>
                <a:ext uri="{FF2B5EF4-FFF2-40B4-BE49-F238E27FC236}">
                  <a16:creationId xmlns:a16="http://schemas.microsoft.com/office/drawing/2014/main" id="{4AD73C55-3D40-7B4E-B12C-19CFB48D7362}"/>
                </a:ext>
              </a:extLst>
            </p:cNvPr>
            <p:cNvSpPr/>
            <p:nvPr/>
          </p:nvSpPr>
          <p:spPr>
            <a:xfrm flipV="1">
              <a:off x="5102579" y="3908775"/>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93" name="Oval 92">
              <a:extLst>
                <a:ext uri="{FF2B5EF4-FFF2-40B4-BE49-F238E27FC236}">
                  <a16:creationId xmlns:a16="http://schemas.microsoft.com/office/drawing/2014/main" id="{14C21207-A6C6-8C48-BF7C-CF8A58A4D2AA}"/>
                </a:ext>
              </a:extLst>
            </p:cNvPr>
            <p:cNvSpPr/>
            <p:nvPr/>
          </p:nvSpPr>
          <p:spPr>
            <a:xfrm flipV="1">
              <a:off x="5702756" y="3462860"/>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94" name="Oval 93">
              <a:extLst>
                <a:ext uri="{FF2B5EF4-FFF2-40B4-BE49-F238E27FC236}">
                  <a16:creationId xmlns:a16="http://schemas.microsoft.com/office/drawing/2014/main" id="{7E63052A-4238-7549-AAAC-390C619C22F5}"/>
                </a:ext>
              </a:extLst>
            </p:cNvPr>
            <p:cNvSpPr/>
            <p:nvPr/>
          </p:nvSpPr>
          <p:spPr>
            <a:xfrm flipV="1">
              <a:off x="7001936" y="3146774"/>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95" name="Oval 94">
              <a:extLst>
                <a:ext uri="{FF2B5EF4-FFF2-40B4-BE49-F238E27FC236}">
                  <a16:creationId xmlns:a16="http://schemas.microsoft.com/office/drawing/2014/main" id="{B70BD29C-2D29-EF49-8CA6-9BA414BDD0A5}"/>
                </a:ext>
              </a:extLst>
            </p:cNvPr>
            <p:cNvSpPr/>
            <p:nvPr/>
          </p:nvSpPr>
          <p:spPr>
            <a:xfrm flipV="1">
              <a:off x="5281788" y="3829046"/>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96" name="Oval 95">
              <a:extLst>
                <a:ext uri="{FF2B5EF4-FFF2-40B4-BE49-F238E27FC236}">
                  <a16:creationId xmlns:a16="http://schemas.microsoft.com/office/drawing/2014/main" id="{92346E4E-0A13-B24E-844B-DAB56336CE55}"/>
                </a:ext>
              </a:extLst>
            </p:cNvPr>
            <p:cNvSpPr/>
            <p:nvPr/>
          </p:nvSpPr>
          <p:spPr>
            <a:xfrm flipV="1">
              <a:off x="4929013" y="4117620"/>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97" name="Oval 96">
              <a:extLst>
                <a:ext uri="{FF2B5EF4-FFF2-40B4-BE49-F238E27FC236}">
                  <a16:creationId xmlns:a16="http://schemas.microsoft.com/office/drawing/2014/main" id="{93DED79D-3338-054A-BA6E-9CB85F2C883F}"/>
                </a:ext>
              </a:extLst>
            </p:cNvPr>
            <p:cNvSpPr/>
            <p:nvPr/>
          </p:nvSpPr>
          <p:spPr>
            <a:xfrm flipV="1">
              <a:off x="5309308" y="3601150"/>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98" name="Oval 97">
              <a:extLst>
                <a:ext uri="{FF2B5EF4-FFF2-40B4-BE49-F238E27FC236}">
                  <a16:creationId xmlns:a16="http://schemas.microsoft.com/office/drawing/2014/main" id="{61EE68A6-88A3-E947-BCFC-E139BF026C56}"/>
                </a:ext>
              </a:extLst>
            </p:cNvPr>
            <p:cNvSpPr/>
            <p:nvPr/>
          </p:nvSpPr>
          <p:spPr>
            <a:xfrm flipV="1">
              <a:off x="7110838" y="2581844"/>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99" name="Oval 98">
              <a:extLst>
                <a:ext uri="{FF2B5EF4-FFF2-40B4-BE49-F238E27FC236}">
                  <a16:creationId xmlns:a16="http://schemas.microsoft.com/office/drawing/2014/main" id="{DCA4A44A-AB3A-A141-B4DB-4FA6A381E3C8}"/>
                </a:ext>
              </a:extLst>
            </p:cNvPr>
            <p:cNvSpPr/>
            <p:nvPr/>
          </p:nvSpPr>
          <p:spPr>
            <a:xfrm flipV="1">
              <a:off x="5586580" y="3383840"/>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00" name="Oval 99">
              <a:extLst>
                <a:ext uri="{FF2B5EF4-FFF2-40B4-BE49-F238E27FC236}">
                  <a16:creationId xmlns:a16="http://schemas.microsoft.com/office/drawing/2014/main" id="{BB2FC840-479F-D346-A00B-BF7D35B25367}"/>
                </a:ext>
              </a:extLst>
            </p:cNvPr>
            <p:cNvSpPr/>
            <p:nvPr/>
          </p:nvSpPr>
          <p:spPr>
            <a:xfrm flipV="1">
              <a:off x="6417222" y="2737546"/>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01" name="Oval 100">
              <a:extLst>
                <a:ext uri="{FF2B5EF4-FFF2-40B4-BE49-F238E27FC236}">
                  <a16:creationId xmlns:a16="http://schemas.microsoft.com/office/drawing/2014/main" id="{856D373F-8C71-6649-89A8-82DE71C5CADD}"/>
                </a:ext>
              </a:extLst>
            </p:cNvPr>
            <p:cNvSpPr/>
            <p:nvPr/>
          </p:nvSpPr>
          <p:spPr>
            <a:xfrm flipV="1">
              <a:off x="4910278" y="3866662"/>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02" name="Oval 101">
              <a:extLst>
                <a:ext uri="{FF2B5EF4-FFF2-40B4-BE49-F238E27FC236}">
                  <a16:creationId xmlns:a16="http://schemas.microsoft.com/office/drawing/2014/main" id="{DA226CFA-C64D-6B41-BB93-B5AD91D3C517}"/>
                </a:ext>
              </a:extLst>
            </p:cNvPr>
            <p:cNvSpPr/>
            <p:nvPr/>
          </p:nvSpPr>
          <p:spPr>
            <a:xfrm flipV="1">
              <a:off x="6172204" y="3152415"/>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03" name="Oval 102">
              <a:extLst>
                <a:ext uri="{FF2B5EF4-FFF2-40B4-BE49-F238E27FC236}">
                  <a16:creationId xmlns:a16="http://schemas.microsoft.com/office/drawing/2014/main" id="{D426EA4F-DCA5-F04C-B735-E48E85B990E9}"/>
                </a:ext>
              </a:extLst>
            </p:cNvPr>
            <p:cNvSpPr/>
            <p:nvPr/>
          </p:nvSpPr>
          <p:spPr>
            <a:xfrm flipV="1">
              <a:off x="6917619" y="2628417"/>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04" name="Oval 103">
              <a:extLst>
                <a:ext uri="{FF2B5EF4-FFF2-40B4-BE49-F238E27FC236}">
                  <a16:creationId xmlns:a16="http://schemas.microsoft.com/office/drawing/2014/main" id="{4E5BAE9C-4004-464F-9F02-30E98B0AB6EC}"/>
                </a:ext>
              </a:extLst>
            </p:cNvPr>
            <p:cNvSpPr/>
            <p:nvPr/>
          </p:nvSpPr>
          <p:spPr>
            <a:xfrm flipV="1">
              <a:off x="6495340" y="3481210"/>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05" name="Oval 104">
              <a:extLst>
                <a:ext uri="{FF2B5EF4-FFF2-40B4-BE49-F238E27FC236}">
                  <a16:creationId xmlns:a16="http://schemas.microsoft.com/office/drawing/2014/main" id="{CD38F00D-E7DC-F94E-8F26-BB3AE1CA1171}"/>
                </a:ext>
              </a:extLst>
            </p:cNvPr>
            <p:cNvSpPr/>
            <p:nvPr/>
          </p:nvSpPr>
          <p:spPr>
            <a:xfrm flipV="1">
              <a:off x="5705580" y="3272633"/>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06" name="Oval 105">
              <a:extLst>
                <a:ext uri="{FF2B5EF4-FFF2-40B4-BE49-F238E27FC236}">
                  <a16:creationId xmlns:a16="http://schemas.microsoft.com/office/drawing/2014/main" id="{D2F45319-20CC-E648-B413-485D232B85C1}"/>
                </a:ext>
              </a:extLst>
            </p:cNvPr>
            <p:cNvSpPr/>
            <p:nvPr/>
          </p:nvSpPr>
          <p:spPr>
            <a:xfrm flipV="1">
              <a:off x="4854063" y="3644786"/>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07" name="Oval 106">
              <a:extLst>
                <a:ext uri="{FF2B5EF4-FFF2-40B4-BE49-F238E27FC236}">
                  <a16:creationId xmlns:a16="http://schemas.microsoft.com/office/drawing/2014/main" id="{49D83CB9-1E6E-0A4C-A2A2-5B4C8418CB8F}"/>
                </a:ext>
              </a:extLst>
            </p:cNvPr>
            <p:cNvSpPr/>
            <p:nvPr/>
          </p:nvSpPr>
          <p:spPr>
            <a:xfrm flipV="1">
              <a:off x="6592712" y="2679220"/>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08" name="Oval 107">
              <a:extLst>
                <a:ext uri="{FF2B5EF4-FFF2-40B4-BE49-F238E27FC236}">
                  <a16:creationId xmlns:a16="http://schemas.microsoft.com/office/drawing/2014/main" id="{476241F7-553B-8945-9B5D-4779A6ADAA34}"/>
                </a:ext>
              </a:extLst>
            </p:cNvPr>
            <p:cNvSpPr/>
            <p:nvPr/>
          </p:nvSpPr>
          <p:spPr>
            <a:xfrm flipV="1">
              <a:off x="6432903" y="2902410"/>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09" name="Oval 108">
              <a:extLst>
                <a:ext uri="{FF2B5EF4-FFF2-40B4-BE49-F238E27FC236}">
                  <a16:creationId xmlns:a16="http://schemas.microsoft.com/office/drawing/2014/main" id="{07ABA302-82C5-A444-85C0-EEA7D6CFC90D}"/>
                </a:ext>
              </a:extLst>
            </p:cNvPr>
            <p:cNvSpPr/>
            <p:nvPr/>
          </p:nvSpPr>
          <p:spPr>
            <a:xfrm flipV="1">
              <a:off x="5443364" y="3101618"/>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10" name="Oval 109">
              <a:extLst>
                <a:ext uri="{FF2B5EF4-FFF2-40B4-BE49-F238E27FC236}">
                  <a16:creationId xmlns:a16="http://schemas.microsoft.com/office/drawing/2014/main" id="{007E7FEE-CC67-8E45-AA4C-D2DC0B3F5EA8}"/>
                </a:ext>
              </a:extLst>
            </p:cNvPr>
            <p:cNvSpPr/>
            <p:nvPr/>
          </p:nvSpPr>
          <p:spPr>
            <a:xfrm flipV="1">
              <a:off x="5964770" y="3129842"/>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11" name="Oval 110">
              <a:extLst>
                <a:ext uri="{FF2B5EF4-FFF2-40B4-BE49-F238E27FC236}">
                  <a16:creationId xmlns:a16="http://schemas.microsoft.com/office/drawing/2014/main" id="{2C029951-9356-B343-ABB1-6ABEE7B82B7D}"/>
                </a:ext>
              </a:extLst>
            </p:cNvPr>
            <p:cNvSpPr/>
            <p:nvPr/>
          </p:nvSpPr>
          <p:spPr>
            <a:xfrm flipV="1">
              <a:off x="6280855" y="2958853"/>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12" name="Oval 111">
              <a:extLst>
                <a:ext uri="{FF2B5EF4-FFF2-40B4-BE49-F238E27FC236}">
                  <a16:creationId xmlns:a16="http://schemas.microsoft.com/office/drawing/2014/main" id="{A3068346-7183-C642-BE35-AAB904B3F8B3}"/>
                </a:ext>
              </a:extLst>
            </p:cNvPr>
            <p:cNvSpPr/>
            <p:nvPr/>
          </p:nvSpPr>
          <p:spPr>
            <a:xfrm flipV="1">
              <a:off x="6681075" y="2728140"/>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13" name="Oval 112">
              <a:extLst>
                <a:ext uri="{FF2B5EF4-FFF2-40B4-BE49-F238E27FC236}">
                  <a16:creationId xmlns:a16="http://schemas.microsoft.com/office/drawing/2014/main" id="{4B13C3E9-1562-D346-BEB8-F6293A9D326B}"/>
                </a:ext>
              </a:extLst>
            </p:cNvPr>
            <p:cNvSpPr/>
            <p:nvPr/>
          </p:nvSpPr>
          <p:spPr>
            <a:xfrm flipV="1">
              <a:off x="5417050" y="3491085"/>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14" name="Oval 113">
              <a:extLst>
                <a:ext uri="{FF2B5EF4-FFF2-40B4-BE49-F238E27FC236}">
                  <a16:creationId xmlns:a16="http://schemas.microsoft.com/office/drawing/2014/main" id="{DB70046B-7AA4-6E41-961D-30DEE4988F94}"/>
                </a:ext>
              </a:extLst>
            </p:cNvPr>
            <p:cNvSpPr/>
            <p:nvPr/>
          </p:nvSpPr>
          <p:spPr>
            <a:xfrm flipV="1">
              <a:off x="5077887" y="3598330"/>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15" name="Oval 114">
              <a:extLst>
                <a:ext uri="{FF2B5EF4-FFF2-40B4-BE49-F238E27FC236}">
                  <a16:creationId xmlns:a16="http://schemas.microsoft.com/office/drawing/2014/main" id="{D4E3C3A5-EF81-4A4F-B5B8-AB98DBA0E886}"/>
                </a:ext>
              </a:extLst>
            </p:cNvPr>
            <p:cNvSpPr/>
            <p:nvPr/>
          </p:nvSpPr>
          <p:spPr>
            <a:xfrm flipV="1">
              <a:off x="6664222" y="2512699"/>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16" name="Oval 115">
              <a:extLst>
                <a:ext uri="{FF2B5EF4-FFF2-40B4-BE49-F238E27FC236}">
                  <a16:creationId xmlns:a16="http://schemas.microsoft.com/office/drawing/2014/main" id="{79C5854E-23D9-514A-B6EF-D2BCB478DB05}"/>
                </a:ext>
              </a:extLst>
            </p:cNvPr>
            <p:cNvSpPr/>
            <p:nvPr/>
          </p:nvSpPr>
          <p:spPr>
            <a:xfrm flipV="1">
              <a:off x="5180189" y="3293527"/>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17" name="Oval 116">
              <a:extLst>
                <a:ext uri="{FF2B5EF4-FFF2-40B4-BE49-F238E27FC236}">
                  <a16:creationId xmlns:a16="http://schemas.microsoft.com/office/drawing/2014/main" id="{F2883E42-7E13-324D-8518-EDC567AE5CE9}"/>
                </a:ext>
              </a:extLst>
            </p:cNvPr>
            <p:cNvSpPr/>
            <p:nvPr/>
          </p:nvSpPr>
          <p:spPr>
            <a:xfrm flipV="1">
              <a:off x="6125802" y="2776115"/>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18" name="Oval 117">
              <a:extLst>
                <a:ext uri="{FF2B5EF4-FFF2-40B4-BE49-F238E27FC236}">
                  <a16:creationId xmlns:a16="http://schemas.microsoft.com/office/drawing/2014/main" id="{CDD49250-FC62-054E-BB79-C04B6FCC9BCF}"/>
                </a:ext>
              </a:extLst>
            </p:cNvPr>
            <p:cNvSpPr/>
            <p:nvPr/>
          </p:nvSpPr>
          <p:spPr>
            <a:xfrm flipV="1">
              <a:off x="5439831" y="3282241"/>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19" name="Oval 118">
              <a:extLst>
                <a:ext uri="{FF2B5EF4-FFF2-40B4-BE49-F238E27FC236}">
                  <a16:creationId xmlns:a16="http://schemas.microsoft.com/office/drawing/2014/main" id="{BF63099A-AEF7-724C-92C4-C1C2F74CFEEB}"/>
                </a:ext>
              </a:extLst>
            </p:cNvPr>
            <p:cNvSpPr/>
            <p:nvPr/>
          </p:nvSpPr>
          <p:spPr>
            <a:xfrm flipV="1">
              <a:off x="6800848" y="2446865"/>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20" name="Oval 119">
              <a:extLst>
                <a:ext uri="{FF2B5EF4-FFF2-40B4-BE49-F238E27FC236}">
                  <a16:creationId xmlns:a16="http://schemas.microsoft.com/office/drawing/2014/main" id="{7FF467A4-D7CF-0248-A251-CB49C3A0AA48}"/>
                </a:ext>
              </a:extLst>
            </p:cNvPr>
            <p:cNvSpPr/>
            <p:nvPr/>
          </p:nvSpPr>
          <p:spPr>
            <a:xfrm flipV="1">
              <a:off x="6273804" y="2712151"/>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21" name="Oval 120">
              <a:extLst>
                <a:ext uri="{FF2B5EF4-FFF2-40B4-BE49-F238E27FC236}">
                  <a16:creationId xmlns:a16="http://schemas.microsoft.com/office/drawing/2014/main" id="{BE5DD0E4-EA22-3140-947D-71FA38DF07E4}"/>
                </a:ext>
              </a:extLst>
            </p:cNvPr>
            <p:cNvSpPr/>
            <p:nvPr/>
          </p:nvSpPr>
          <p:spPr>
            <a:xfrm flipV="1">
              <a:off x="5208666" y="3479796"/>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22" name="Oval 121">
              <a:extLst>
                <a:ext uri="{FF2B5EF4-FFF2-40B4-BE49-F238E27FC236}">
                  <a16:creationId xmlns:a16="http://schemas.microsoft.com/office/drawing/2014/main" id="{7932189A-DFE2-0E45-81FA-B806A069E5BD}"/>
                </a:ext>
              </a:extLst>
            </p:cNvPr>
            <p:cNvSpPr/>
            <p:nvPr/>
          </p:nvSpPr>
          <p:spPr>
            <a:xfrm flipV="1">
              <a:off x="5563101" y="3186290"/>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23" name="Oval 122">
              <a:extLst>
                <a:ext uri="{FF2B5EF4-FFF2-40B4-BE49-F238E27FC236}">
                  <a16:creationId xmlns:a16="http://schemas.microsoft.com/office/drawing/2014/main" id="{31C11180-0AED-9048-BF11-AB69A1802FAA}"/>
                </a:ext>
              </a:extLst>
            </p:cNvPr>
            <p:cNvSpPr/>
            <p:nvPr/>
          </p:nvSpPr>
          <p:spPr>
            <a:xfrm flipV="1">
              <a:off x="5958896" y="2627486"/>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24" name="Oval 123">
              <a:extLst>
                <a:ext uri="{FF2B5EF4-FFF2-40B4-BE49-F238E27FC236}">
                  <a16:creationId xmlns:a16="http://schemas.microsoft.com/office/drawing/2014/main" id="{F384B191-11D7-2A43-B782-B7FF61A9A17C}"/>
                </a:ext>
              </a:extLst>
            </p:cNvPr>
            <p:cNvSpPr/>
            <p:nvPr/>
          </p:nvSpPr>
          <p:spPr>
            <a:xfrm flipV="1">
              <a:off x="5822248" y="3129841"/>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25" name="Oval 124">
              <a:extLst>
                <a:ext uri="{FF2B5EF4-FFF2-40B4-BE49-F238E27FC236}">
                  <a16:creationId xmlns:a16="http://schemas.microsoft.com/office/drawing/2014/main" id="{97B14EFD-26DE-0749-9BC6-681A6ABF0FED}"/>
                </a:ext>
              </a:extLst>
            </p:cNvPr>
            <p:cNvSpPr/>
            <p:nvPr/>
          </p:nvSpPr>
          <p:spPr>
            <a:xfrm flipV="1">
              <a:off x="5890686" y="2870199"/>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26" name="Oval 125">
              <a:extLst>
                <a:ext uri="{FF2B5EF4-FFF2-40B4-BE49-F238E27FC236}">
                  <a16:creationId xmlns:a16="http://schemas.microsoft.com/office/drawing/2014/main" id="{F78E48EB-C08F-C642-A96D-ACBAE0410592}"/>
                </a:ext>
              </a:extLst>
            </p:cNvPr>
            <p:cNvSpPr/>
            <p:nvPr/>
          </p:nvSpPr>
          <p:spPr>
            <a:xfrm flipV="1">
              <a:off x="6043086" y="3022599"/>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27" name="Oval 126">
              <a:extLst>
                <a:ext uri="{FF2B5EF4-FFF2-40B4-BE49-F238E27FC236}">
                  <a16:creationId xmlns:a16="http://schemas.microsoft.com/office/drawing/2014/main" id="{2363BF62-E01F-7C49-B686-5DC685B6666A}"/>
                </a:ext>
              </a:extLst>
            </p:cNvPr>
            <p:cNvSpPr/>
            <p:nvPr/>
          </p:nvSpPr>
          <p:spPr>
            <a:xfrm flipV="1">
              <a:off x="5616804" y="2931151"/>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28" name="Oval 127">
              <a:extLst>
                <a:ext uri="{FF2B5EF4-FFF2-40B4-BE49-F238E27FC236}">
                  <a16:creationId xmlns:a16="http://schemas.microsoft.com/office/drawing/2014/main" id="{BEF61F3D-2970-D74F-8203-69B80EA0B193}"/>
                </a:ext>
              </a:extLst>
            </p:cNvPr>
            <p:cNvSpPr/>
            <p:nvPr/>
          </p:nvSpPr>
          <p:spPr>
            <a:xfrm flipV="1">
              <a:off x="5275441" y="3747205"/>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29" name="Oval 128">
              <a:extLst>
                <a:ext uri="{FF2B5EF4-FFF2-40B4-BE49-F238E27FC236}">
                  <a16:creationId xmlns:a16="http://schemas.microsoft.com/office/drawing/2014/main" id="{EDEE2529-2FD0-7249-A2F0-3F0364A55B6C}"/>
                </a:ext>
              </a:extLst>
            </p:cNvPr>
            <p:cNvSpPr/>
            <p:nvPr/>
          </p:nvSpPr>
          <p:spPr>
            <a:xfrm flipV="1">
              <a:off x="5938764" y="3439342"/>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30" name="Oval 129">
              <a:extLst>
                <a:ext uri="{FF2B5EF4-FFF2-40B4-BE49-F238E27FC236}">
                  <a16:creationId xmlns:a16="http://schemas.microsoft.com/office/drawing/2014/main" id="{42E04E0A-E34A-E546-B4AB-49CA4FB20412}"/>
                </a:ext>
              </a:extLst>
            </p:cNvPr>
            <p:cNvSpPr/>
            <p:nvPr/>
          </p:nvSpPr>
          <p:spPr>
            <a:xfrm flipV="1">
              <a:off x="5572479" y="3835396"/>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31" name="Oval 130">
              <a:extLst>
                <a:ext uri="{FF2B5EF4-FFF2-40B4-BE49-F238E27FC236}">
                  <a16:creationId xmlns:a16="http://schemas.microsoft.com/office/drawing/2014/main" id="{599D74B2-94A6-E843-BC26-91AEE362EB9A}"/>
                </a:ext>
              </a:extLst>
            </p:cNvPr>
            <p:cNvSpPr/>
            <p:nvPr/>
          </p:nvSpPr>
          <p:spPr>
            <a:xfrm flipV="1">
              <a:off x="5433486" y="2412999"/>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32" name="Oval 131">
              <a:extLst>
                <a:ext uri="{FF2B5EF4-FFF2-40B4-BE49-F238E27FC236}">
                  <a16:creationId xmlns:a16="http://schemas.microsoft.com/office/drawing/2014/main" id="{1DF3291B-910E-1F4E-921F-559099F2933E}"/>
                </a:ext>
              </a:extLst>
            </p:cNvPr>
            <p:cNvSpPr/>
            <p:nvPr/>
          </p:nvSpPr>
          <p:spPr>
            <a:xfrm flipV="1">
              <a:off x="5585886" y="2565399"/>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33" name="Oval 132">
              <a:extLst>
                <a:ext uri="{FF2B5EF4-FFF2-40B4-BE49-F238E27FC236}">
                  <a16:creationId xmlns:a16="http://schemas.microsoft.com/office/drawing/2014/main" id="{6851B688-C110-9740-90E0-B37F95B0673F}"/>
                </a:ext>
              </a:extLst>
            </p:cNvPr>
            <p:cNvSpPr/>
            <p:nvPr/>
          </p:nvSpPr>
          <p:spPr>
            <a:xfrm flipV="1">
              <a:off x="6432902" y="3107263"/>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34" name="Oval 133">
              <a:extLst>
                <a:ext uri="{FF2B5EF4-FFF2-40B4-BE49-F238E27FC236}">
                  <a16:creationId xmlns:a16="http://schemas.microsoft.com/office/drawing/2014/main" id="{42A7642F-CBB9-6C4D-BA03-EAC783C8A1A2}"/>
                </a:ext>
              </a:extLst>
            </p:cNvPr>
            <p:cNvSpPr/>
            <p:nvPr/>
          </p:nvSpPr>
          <p:spPr>
            <a:xfrm flipV="1">
              <a:off x="6393225" y="3000012"/>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35" name="Oval 134">
              <a:extLst>
                <a:ext uri="{FF2B5EF4-FFF2-40B4-BE49-F238E27FC236}">
                  <a16:creationId xmlns:a16="http://schemas.microsoft.com/office/drawing/2014/main" id="{3ED7E623-74D8-564E-9428-A2E0C496861F}"/>
                </a:ext>
              </a:extLst>
            </p:cNvPr>
            <p:cNvSpPr/>
            <p:nvPr/>
          </p:nvSpPr>
          <p:spPr>
            <a:xfrm flipV="1">
              <a:off x="6823427" y="2814213"/>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36" name="Oval 135">
              <a:extLst>
                <a:ext uri="{FF2B5EF4-FFF2-40B4-BE49-F238E27FC236}">
                  <a16:creationId xmlns:a16="http://schemas.microsoft.com/office/drawing/2014/main" id="{56D6BD02-110E-C042-B3BF-0082DFE632E2}"/>
                </a:ext>
              </a:extLst>
            </p:cNvPr>
            <p:cNvSpPr/>
            <p:nvPr/>
          </p:nvSpPr>
          <p:spPr>
            <a:xfrm flipV="1">
              <a:off x="7020613" y="2771420"/>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37" name="Oval 136">
              <a:extLst>
                <a:ext uri="{FF2B5EF4-FFF2-40B4-BE49-F238E27FC236}">
                  <a16:creationId xmlns:a16="http://schemas.microsoft.com/office/drawing/2014/main" id="{E8703C0E-B2B0-1345-81CA-BF2D4EC5033B}"/>
                </a:ext>
              </a:extLst>
            </p:cNvPr>
            <p:cNvSpPr/>
            <p:nvPr/>
          </p:nvSpPr>
          <p:spPr>
            <a:xfrm flipV="1">
              <a:off x="4811182" y="3934395"/>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38" name="Oval 137">
              <a:extLst>
                <a:ext uri="{FF2B5EF4-FFF2-40B4-BE49-F238E27FC236}">
                  <a16:creationId xmlns:a16="http://schemas.microsoft.com/office/drawing/2014/main" id="{0BBCCE65-28C8-B24C-AF4F-90C1E853A750}"/>
                </a:ext>
              </a:extLst>
            </p:cNvPr>
            <p:cNvSpPr/>
            <p:nvPr/>
          </p:nvSpPr>
          <p:spPr>
            <a:xfrm flipV="1">
              <a:off x="6357061" y="3152415"/>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39" name="Oval 138">
              <a:extLst>
                <a:ext uri="{FF2B5EF4-FFF2-40B4-BE49-F238E27FC236}">
                  <a16:creationId xmlns:a16="http://schemas.microsoft.com/office/drawing/2014/main" id="{C48C88F6-10FE-134D-8F2B-163B769DF857}"/>
                </a:ext>
              </a:extLst>
            </p:cNvPr>
            <p:cNvSpPr/>
            <p:nvPr/>
          </p:nvSpPr>
          <p:spPr>
            <a:xfrm flipV="1">
              <a:off x="6070604" y="2928514"/>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40" name="Oval 139">
              <a:extLst>
                <a:ext uri="{FF2B5EF4-FFF2-40B4-BE49-F238E27FC236}">
                  <a16:creationId xmlns:a16="http://schemas.microsoft.com/office/drawing/2014/main" id="{BCF0CD25-5EDE-2E4E-9CE3-1D91334C2C46}"/>
                </a:ext>
              </a:extLst>
            </p:cNvPr>
            <p:cNvSpPr/>
            <p:nvPr/>
          </p:nvSpPr>
          <p:spPr>
            <a:xfrm flipV="1">
              <a:off x="5595764" y="3254018"/>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41" name="Oval 140">
              <a:extLst>
                <a:ext uri="{FF2B5EF4-FFF2-40B4-BE49-F238E27FC236}">
                  <a16:creationId xmlns:a16="http://schemas.microsoft.com/office/drawing/2014/main" id="{089C9615-D753-9841-A126-346B901387B3}"/>
                </a:ext>
              </a:extLst>
            </p:cNvPr>
            <p:cNvSpPr/>
            <p:nvPr/>
          </p:nvSpPr>
          <p:spPr>
            <a:xfrm flipV="1">
              <a:off x="5748164" y="3406418"/>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42" name="Oval 141">
              <a:extLst>
                <a:ext uri="{FF2B5EF4-FFF2-40B4-BE49-F238E27FC236}">
                  <a16:creationId xmlns:a16="http://schemas.microsoft.com/office/drawing/2014/main" id="{66712039-8366-4D49-9722-B41CF3B74FC8}"/>
                </a:ext>
              </a:extLst>
            </p:cNvPr>
            <p:cNvSpPr/>
            <p:nvPr/>
          </p:nvSpPr>
          <p:spPr>
            <a:xfrm flipV="1">
              <a:off x="5415642" y="3578570"/>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43" name="Oval 142">
              <a:extLst>
                <a:ext uri="{FF2B5EF4-FFF2-40B4-BE49-F238E27FC236}">
                  <a16:creationId xmlns:a16="http://schemas.microsoft.com/office/drawing/2014/main" id="{E48ED386-07B6-384E-AC8D-F0EE60D2B799}"/>
                </a:ext>
              </a:extLst>
            </p:cNvPr>
            <p:cNvSpPr/>
            <p:nvPr/>
          </p:nvSpPr>
          <p:spPr>
            <a:xfrm flipV="1">
              <a:off x="4788846" y="3733796"/>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44" name="Oval 143">
              <a:extLst>
                <a:ext uri="{FF2B5EF4-FFF2-40B4-BE49-F238E27FC236}">
                  <a16:creationId xmlns:a16="http://schemas.microsoft.com/office/drawing/2014/main" id="{E79BD345-13C5-2E42-953F-D72BA14FA03E}"/>
                </a:ext>
              </a:extLst>
            </p:cNvPr>
            <p:cNvSpPr/>
            <p:nvPr/>
          </p:nvSpPr>
          <p:spPr>
            <a:xfrm flipV="1">
              <a:off x="6219706" y="3951329"/>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45" name="Oval 144">
              <a:extLst>
                <a:ext uri="{FF2B5EF4-FFF2-40B4-BE49-F238E27FC236}">
                  <a16:creationId xmlns:a16="http://schemas.microsoft.com/office/drawing/2014/main" id="{AF1CAB86-1F49-2E40-9B4C-332073CC7393}"/>
                </a:ext>
              </a:extLst>
            </p:cNvPr>
            <p:cNvSpPr/>
            <p:nvPr/>
          </p:nvSpPr>
          <p:spPr>
            <a:xfrm flipV="1">
              <a:off x="5709830" y="3745085"/>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46" name="Oval 145">
              <a:extLst>
                <a:ext uri="{FF2B5EF4-FFF2-40B4-BE49-F238E27FC236}">
                  <a16:creationId xmlns:a16="http://schemas.microsoft.com/office/drawing/2014/main" id="{39F1C72F-671C-D14D-B52E-AC6B0BC38225}"/>
                </a:ext>
              </a:extLst>
            </p:cNvPr>
            <p:cNvSpPr/>
            <p:nvPr/>
          </p:nvSpPr>
          <p:spPr>
            <a:xfrm flipV="1">
              <a:off x="5410432" y="3945455"/>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47" name="Oval 146">
              <a:extLst>
                <a:ext uri="{FF2B5EF4-FFF2-40B4-BE49-F238E27FC236}">
                  <a16:creationId xmlns:a16="http://schemas.microsoft.com/office/drawing/2014/main" id="{7E599F3C-6AAA-FE4B-AF20-21B8B27AA1BE}"/>
                </a:ext>
              </a:extLst>
            </p:cNvPr>
            <p:cNvSpPr/>
            <p:nvPr/>
          </p:nvSpPr>
          <p:spPr>
            <a:xfrm flipV="1">
              <a:off x="5882549" y="3674532"/>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48" name="Oval 147">
              <a:extLst>
                <a:ext uri="{FF2B5EF4-FFF2-40B4-BE49-F238E27FC236}">
                  <a16:creationId xmlns:a16="http://schemas.microsoft.com/office/drawing/2014/main" id="{F93AB2B4-237C-F647-A74C-40E6426A171A}"/>
                </a:ext>
              </a:extLst>
            </p:cNvPr>
            <p:cNvSpPr/>
            <p:nvPr/>
          </p:nvSpPr>
          <p:spPr>
            <a:xfrm flipV="1">
              <a:off x="6857293" y="3098795"/>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49" name="Oval 148">
              <a:extLst>
                <a:ext uri="{FF2B5EF4-FFF2-40B4-BE49-F238E27FC236}">
                  <a16:creationId xmlns:a16="http://schemas.microsoft.com/office/drawing/2014/main" id="{96E3C022-7A27-C949-9BF9-872B6373FDF9}"/>
                </a:ext>
              </a:extLst>
            </p:cNvPr>
            <p:cNvSpPr/>
            <p:nvPr/>
          </p:nvSpPr>
          <p:spPr>
            <a:xfrm flipV="1">
              <a:off x="6916210" y="3723916"/>
              <a:ext cx="73152" cy="7315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50" name="Oval 149">
              <a:extLst>
                <a:ext uri="{FF2B5EF4-FFF2-40B4-BE49-F238E27FC236}">
                  <a16:creationId xmlns:a16="http://schemas.microsoft.com/office/drawing/2014/main" id="{272787D2-174A-204D-8AEC-3EA884A736A2}"/>
                </a:ext>
              </a:extLst>
            </p:cNvPr>
            <p:cNvSpPr/>
            <p:nvPr/>
          </p:nvSpPr>
          <p:spPr>
            <a:xfrm flipV="1">
              <a:off x="5769204" y="3083551"/>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51" name="Oval 150">
              <a:extLst>
                <a:ext uri="{FF2B5EF4-FFF2-40B4-BE49-F238E27FC236}">
                  <a16:creationId xmlns:a16="http://schemas.microsoft.com/office/drawing/2014/main" id="{F4F13A5B-7768-0047-8B3D-492FFFFA5F77}"/>
                </a:ext>
              </a:extLst>
            </p:cNvPr>
            <p:cNvSpPr/>
            <p:nvPr/>
          </p:nvSpPr>
          <p:spPr>
            <a:xfrm flipV="1">
              <a:off x="5921604" y="3235951"/>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52" name="Oval 151">
              <a:extLst>
                <a:ext uri="{FF2B5EF4-FFF2-40B4-BE49-F238E27FC236}">
                  <a16:creationId xmlns:a16="http://schemas.microsoft.com/office/drawing/2014/main" id="{9FD3CFD1-1FD2-9B46-A806-B7EB2B10EB5D}"/>
                </a:ext>
              </a:extLst>
            </p:cNvPr>
            <p:cNvSpPr/>
            <p:nvPr/>
          </p:nvSpPr>
          <p:spPr>
            <a:xfrm flipV="1">
              <a:off x="6074004" y="3388351"/>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53" name="Oval 152">
              <a:extLst>
                <a:ext uri="{FF2B5EF4-FFF2-40B4-BE49-F238E27FC236}">
                  <a16:creationId xmlns:a16="http://schemas.microsoft.com/office/drawing/2014/main" id="{F0B39A71-3330-5942-9533-4CE90BD1EF1C}"/>
                </a:ext>
              </a:extLst>
            </p:cNvPr>
            <p:cNvSpPr/>
            <p:nvPr/>
          </p:nvSpPr>
          <p:spPr>
            <a:xfrm flipV="1">
              <a:off x="5267219" y="3022598"/>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sp>
          <p:nvSpPr>
            <p:cNvPr id="154" name="Oval 153">
              <a:extLst>
                <a:ext uri="{FF2B5EF4-FFF2-40B4-BE49-F238E27FC236}">
                  <a16:creationId xmlns:a16="http://schemas.microsoft.com/office/drawing/2014/main" id="{24B2C507-2DF9-844F-A7AF-6AA7F37D8BDD}"/>
                </a:ext>
              </a:extLst>
            </p:cNvPr>
            <p:cNvSpPr/>
            <p:nvPr/>
          </p:nvSpPr>
          <p:spPr>
            <a:xfrm flipV="1">
              <a:off x="5748164" y="2996247"/>
              <a:ext cx="73152" cy="73152"/>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880" dirty="0">
                <a:solidFill>
                  <a:srgbClr val="FF0000"/>
                </a:solidFill>
                <a:latin typeface="Calibri" panose="020F0502020204030204"/>
              </a:endParaRPr>
            </a:p>
          </p:txBody>
        </p:sp>
      </p:grpSp>
      <p:pic>
        <p:nvPicPr>
          <p:cNvPr id="155" name="Picture 154">
            <a:extLst>
              <a:ext uri="{FF2B5EF4-FFF2-40B4-BE49-F238E27FC236}">
                <a16:creationId xmlns:a16="http://schemas.microsoft.com/office/drawing/2014/main" id="{AE743560-EC86-A44E-9052-8C9205AF71D8}"/>
              </a:ext>
            </a:extLst>
          </p:cNvPr>
          <p:cNvPicPr>
            <a:picLocks noChangeAspect="1"/>
          </p:cNvPicPr>
          <p:nvPr/>
        </p:nvPicPr>
        <p:blipFill>
          <a:blip r:embed="rId2"/>
          <a:stretch>
            <a:fillRect/>
          </a:stretch>
        </p:blipFill>
        <p:spPr>
          <a:xfrm>
            <a:off x="2045387" y="6350508"/>
            <a:ext cx="3007360" cy="508000"/>
          </a:xfrm>
          <a:prstGeom prst="rect">
            <a:avLst/>
          </a:prstGeom>
          <a:solidFill>
            <a:schemeClr val="tx1"/>
          </a:solidFill>
        </p:spPr>
      </p:pic>
      <p:pic>
        <p:nvPicPr>
          <p:cNvPr id="156" name="Picture 155">
            <a:extLst>
              <a:ext uri="{FF2B5EF4-FFF2-40B4-BE49-F238E27FC236}">
                <a16:creationId xmlns:a16="http://schemas.microsoft.com/office/drawing/2014/main" id="{67D6EB09-82C3-9A40-9AF4-97603DA32CB8}"/>
              </a:ext>
            </a:extLst>
          </p:cNvPr>
          <p:cNvPicPr>
            <a:picLocks noChangeAspect="1"/>
          </p:cNvPicPr>
          <p:nvPr/>
        </p:nvPicPr>
        <p:blipFill>
          <a:blip r:embed="rId3"/>
          <a:stretch>
            <a:fillRect/>
          </a:stretch>
        </p:blipFill>
        <p:spPr>
          <a:xfrm>
            <a:off x="7484041" y="5842508"/>
            <a:ext cx="5811520" cy="1524000"/>
          </a:xfrm>
          <a:prstGeom prst="rect">
            <a:avLst/>
          </a:prstGeom>
          <a:solidFill>
            <a:schemeClr val="tx1"/>
          </a:solidFill>
        </p:spPr>
      </p:pic>
    </p:spTree>
    <p:extLst>
      <p:ext uri="{BB962C8B-B14F-4D97-AF65-F5344CB8AC3E}">
        <p14:creationId xmlns:p14="http://schemas.microsoft.com/office/powerpoint/2010/main" val="18027568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D944F57B-5AAC-0942-9FE3-305D19201DA6}"/>
              </a:ext>
            </a:extLst>
          </p:cNvPr>
          <p:cNvSpPr/>
          <p:nvPr/>
        </p:nvSpPr>
        <p:spPr>
          <a:xfrm>
            <a:off x="1036393" y="2876622"/>
            <a:ext cx="2554706" cy="910509"/>
          </a:xfrm>
          <a:prstGeom prst="roundRect">
            <a:avLst/>
          </a:prstGeom>
          <a:solidFill>
            <a:srgbClr val="70AD47">
              <a:lumMod val="50000"/>
            </a:srgbClr>
          </a:solidFill>
          <a:ln w="6350" cap="flat" cmpd="sng" algn="ctr">
            <a:no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Train</a:t>
            </a:r>
          </a:p>
        </p:txBody>
      </p:sp>
      <p:sp>
        <p:nvSpPr>
          <p:cNvPr id="19" name="Rounded Rectangle 18">
            <a:extLst>
              <a:ext uri="{FF2B5EF4-FFF2-40B4-BE49-F238E27FC236}">
                <a16:creationId xmlns:a16="http://schemas.microsoft.com/office/drawing/2014/main" id="{DD94F4DB-82FF-354E-8C8E-E15572A8C528}"/>
              </a:ext>
            </a:extLst>
          </p:cNvPr>
          <p:cNvSpPr/>
          <p:nvPr/>
        </p:nvSpPr>
        <p:spPr>
          <a:xfrm>
            <a:off x="1036393" y="5081878"/>
            <a:ext cx="2554706" cy="1154574"/>
          </a:xfrm>
          <a:prstGeom prst="roundRect">
            <a:avLst/>
          </a:prstGeom>
          <a:solidFill>
            <a:srgbClr val="70AD47">
              <a:lumMod val="50000"/>
            </a:srgbClr>
          </a:solidFill>
          <a:ln w="6350" cap="flat" cmpd="sng" algn="ctr">
            <a:no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Fit </a:t>
            </a:r>
            <a:r>
              <a:rPr kumimoji="0" lang="en-US" sz="1800" b="0" i="0" u="none" strike="noStrike" kern="0" cap="none" spc="0" normalizeH="0" baseline="0" noProof="0">
                <a:ln>
                  <a:noFill/>
                </a:ln>
                <a:solidFill>
                  <a:srgbClr val="FFFFFF"/>
                </a:solidFill>
                <a:effectLst/>
                <a:uLnTx/>
                <a:uFillTx/>
                <a:latin typeface="Calibri" panose="020F0502020204030204"/>
                <a:ea typeface="+mn-ea"/>
                <a:cs typeface="+mn-cs"/>
              </a:rPr>
              <a:t>thresholds</a:t>
            </a:r>
            <a:endParaRPr kumimoji="0" lang="en-US"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ctr" defTabSz="109728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alibri" panose="020F0502020204030204"/>
                <a:ea typeface="+mn-ea"/>
                <a:cs typeface="+mn-cs"/>
              </a:rPr>
              <a:t>and</a:t>
            </a: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 </a:t>
            </a:r>
            <a:r>
              <a:rPr kumimoji="0" lang="en-US" sz="1800" b="0" i="0" u="none" strike="noStrike" kern="0" cap="none" spc="0" normalizeH="0" baseline="0" noProof="0">
                <a:ln>
                  <a:noFill/>
                </a:ln>
                <a:solidFill>
                  <a:srgbClr val="FFFFFF"/>
                </a:solidFill>
                <a:effectLst/>
                <a:uLnTx/>
                <a:uFillTx/>
                <a:latin typeface="Calibri" panose="020F0502020204030204"/>
                <a:ea typeface="+mn-ea"/>
                <a:cs typeface="+mn-cs"/>
              </a:rPr>
              <a:t>select</a:t>
            </a:r>
            <a:endParaRPr kumimoji="0" lang="en-US"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cxnSp>
        <p:nvCxnSpPr>
          <p:cNvPr id="20" name="Straight Arrow Connector 19">
            <a:extLst>
              <a:ext uri="{FF2B5EF4-FFF2-40B4-BE49-F238E27FC236}">
                <a16:creationId xmlns:a16="http://schemas.microsoft.com/office/drawing/2014/main" id="{B77CE9DE-4E50-F34F-A798-B41BAEE1744E}"/>
              </a:ext>
            </a:extLst>
          </p:cNvPr>
          <p:cNvCxnSpPr>
            <a:cxnSpLocks/>
            <a:stCxn id="18" idx="2"/>
            <a:endCxn id="19" idx="0"/>
          </p:cNvCxnSpPr>
          <p:nvPr/>
        </p:nvCxnSpPr>
        <p:spPr>
          <a:xfrm>
            <a:off x="2313746" y="3787131"/>
            <a:ext cx="0" cy="1294746"/>
          </a:xfrm>
          <a:prstGeom prst="straightConnector1">
            <a:avLst/>
          </a:prstGeom>
          <a:noFill/>
          <a:ln w="25400" cap="flat" cmpd="sng" algn="ctr">
            <a:solidFill>
              <a:srgbClr val="4472C4"/>
            </a:solidFill>
            <a:prstDash val="solid"/>
            <a:miter lim="800000"/>
            <a:tailEnd type="triangle"/>
          </a:ln>
          <a:effectLst/>
        </p:spPr>
      </p:cxnSp>
      <p:sp>
        <p:nvSpPr>
          <p:cNvPr id="21" name="TextBox 20">
            <a:extLst>
              <a:ext uri="{FF2B5EF4-FFF2-40B4-BE49-F238E27FC236}">
                <a16:creationId xmlns:a16="http://schemas.microsoft.com/office/drawing/2014/main" id="{0375A650-4434-CA4A-80CE-369ACA25C13C}"/>
              </a:ext>
            </a:extLst>
          </p:cNvPr>
          <p:cNvSpPr txBox="1"/>
          <p:nvPr/>
        </p:nvSpPr>
        <p:spPr>
          <a:xfrm>
            <a:off x="1045594" y="6831788"/>
            <a:ext cx="8877751" cy="584775"/>
          </a:xfrm>
          <a:prstGeom prst="rect">
            <a:avLst/>
          </a:prstGeom>
          <a:noFill/>
        </p:spPr>
        <p:txBody>
          <a:bodyPr wrap="none" rtlCol="0">
            <a:spAutoFit/>
          </a:bodyPr>
          <a:lstStyle/>
          <a:p>
            <a:pPr defTabSz="1097280"/>
            <a:r>
              <a:rPr lang="en-US" sz="3200" dirty="0">
                <a:ea typeface="Amazon Ember" charset="0"/>
                <a:cs typeface="Amazon Ember" charset="0"/>
              </a:rPr>
              <a:t>Select model with best validation performance</a:t>
            </a:r>
          </a:p>
        </p:txBody>
      </p:sp>
      <p:sp>
        <p:nvSpPr>
          <p:cNvPr id="22" name="TextBox 21">
            <a:extLst>
              <a:ext uri="{FF2B5EF4-FFF2-40B4-BE49-F238E27FC236}">
                <a16:creationId xmlns:a16="http://schemas.microsoft.com/office/drawing/2014/main" id="{3D5166A6-103C-904F-9160-A3A93D58F361}"/>
              </a:ext>
            </a:extLst>
          </p:cNvPr>
          <p:cNvSpPr txBox="1"/>
          <p:nvPr/>
        </p:nvSpPr>
        <p:spPr>
          <a:xfrm>
            <a:off x="1026690" y="1670040"/>
            <a:ext cx="12033365" cy="584775"/>
          </a:xfrm>
          <a:prstGeom prst="rect">
            <a:avLst/>
          </a:prstGeom>
          <a:noFill/>
        </p:spPr>
        <p:txBody>
          <a:bodyPr wrap="square" rtlCol="0">
            <a:spAutoFit/>
          </a:bodyPr>
          <a:lstStyle/>
          <a:p>
            <a:pPr defTabSz="1097280"/>
            <a:r>
              <a:rPr lang="en-US" sz="3200" dirty="0">
                <a:ea typeface="Amazon Ember" charset="0"/>
                <a:cs typeface="Amazon Ember" charset="0"/>
              </a:rPr>
              <a:t>More than 8x speed-up over naive parallel training!</a:t>
            </a:r>
          </a:p>
        </p:txBody>
      </p:sp>
      <p:pic>
        <p:nvPicPr>
          <p:cNvPr id="23" name="Picture 22">
            <a:extLst>
              <a:ext uri="{FF2B5EF4-FFF2-40B4-BE49-F238E27FC236}">
                <a16:creationId xmlns:a16="http://schemas.microsoft.com/office/drawing/2014/main" id="{FE2FBB3D-8E81-1E45-864F-6537D4A788F3}"/>
              </a:ext>
            </a:extLst>
          </p:cNvPr>
          <p:cNvPicPr>
            <a:picLocks noChangeAspect="1"/>
          </p:cNvPicPr>
          <p:nvPr/>
        </p:nvPicPr>
        <p:blipFill>
          <a:blip r:embed="rId2"/>
          <a:stretch>
            <a:fillRect/>
          </a:stretch>
        </p:blipFill>
        <p:spPr>
          <a:xfrm>
            <a:off x="5300241" y="5715534"/>
            <a:ext cx="2668968" cy="615917"/>
          </a:xfrm>
          <a:prstGeom prst="rect">
            <a:avLst/>
          </a:prstGeom>
        </p:spPr>
      </p:pic>
      <p:pic>
        <p:nvPicPr>
          <p:cNvPr id="24" name="Picture 23">
            <a:extLst>
              <a:ext uri="{FF2B5EF4-FFF2-40B4-BE49-F238E27FC236}">
                <a16:creationId xmlns:a16="http://schemas.microsoft.com/office/drawing/2014/main" id="{A52B1866-05EA-B846-A139-52B66DF9A0A9}"/>
              </a:ext>
            </a:extLst>
          </p:cNvPr>
          <p:cNvPicPr>
            <a:picLocks noChangeAspect="1"/>
          </p:cNvPicPr>
          <p:nvPr/>
        </p:nvPicPr>
        <p:blipFill>
          <a:blip r:embed="rId3"/>
          <a:stretch>
            <a:fillRect/>
          </a:stretch>
        </p:blipFill>
        <p:spPr>
          <a:xfrm>
            <a:off x="3946435" y="3462847"/>
            <a:ext cx="10387584" cy="1786187"/>
          </a:xfrm>
          <a:prstGeom prst="rect">
            <a:avLst/>
          </a:prstGeom>
          <a:solidFill>
            <a:schemeClr val="tx1"/>
          </a:solidFill>
        </p:spPr>
      </p:pic>
      <p:sp>
        <p:nvSpPr>
          <p:cNvPr id="25" name="Rounded Rectangle 24">
            <a:extLst>
              <a:ext uri="{FF2B5EF4-FFF2-40B4-BE49-F238E27FC236}">
                <a16:creationId xmlns:a16="http://schemas.microsoft.com/office/drawing/2014/main" id="{CF7B4CBC-5E64-4E4B-9EEA-D59FA57D44E2}"/>
              </a:ext>
            </a:extLst>
          </p:cNvPr>
          <p:cNvSpPr/>
          <p:nvPr/>
        </p:nvSpPr>
        <p:spPr>
          <a:xfrm>
            <a:off x="7049193" y="3031170"/>
            <a:ext cx="2812078" cy="2649538"/>
          </a:xfrm>
          <a:prstGeom prst="roundRect">
            <a:avLst/>
          </a:prstGeom>
          <a:noFill/>
          <a:ln w="34925" cap="flat" cmpd="sng" algn="ctr">
            <a:solidFill>
              <a:srgbClr val="FFC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5">
            <a:extLst>
              <a:ext uri="{FF2B5EF4-FFF2-40B4-BE49-F238E27FC236}">
                <a16:creationId xmlns:a16="http://schemas.microsoft.com/office/drawing/2014/main" id="{0554E8DD-ED7B-5748-81D6-98EA72FAC947}"/>
              </a:ext>
            </a:extLst>
          </p:cNvPr>
          <p:cNvSpPr/>
          <p:nvPr/>
        </p:nvSpPr>
        <p:spPr>
          <a:xfrm>
            <a:off x="10564290" y="3031169"/>
            <a:ext cx="559909" cy="2649538"/>
          </a:xfrm>
          <a:prstGeom prst="roundRect">
            <a:avLst/>
          </a:prstGeom>
          <a:noFill/>
          <a:ln w="34925" cap="flat" cmpd="sng" algn="ctr">
            <a:solidFill>
              <a:srgbClr val="FFC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ounded Rectangle 26">
            <a:extLst>
              <a:ext uri="{FF2B5EF4-FFF2-40B4-BE49-F238E27FC236}">
                <a16:creationId xmlns:a16="http://schemas.microsoft.com/office/drawing/2014/main" id="{221B54AF-325B-7947-A2BA-446E0B5ED69E}"/>
              </a:ext>
            </a:extLst>
          </p:cNvPr>
          <p:cNvSpPr/>
          <p:nvPr/>
        </p:nvSpPr>
        <p:spPr>
          <a:xfrm>
            <a:off x="12835457" y="3031169"/>
            <a:ext cx="559909" cy="2649538"/>
          </a:xfrm>
          <a:prstGeom prst="roundRect">
            <a:avLst/>
          </a:prstGeom>
          <a:noFill/>
          <a:ln w="34925" cap="flat" cmpd="sng" algn="ctr">
            <a:solidFill>
              <a:srgbClr val="FFC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FDD1834E-46B9-DA4A-96BD-8D217A42A7EF}"/>
              </a:ext>
            </a:extLst>
          </p:cNvPr>
          <p:cNvSpPr>
            <a:spLocks noGrp="1"/>
          </p:cNvSpPr>
          <p:nvPr>
            <p:ph type="title"/>
          </p:nvPr>
        </p:nvSpPr>
        <p:spPr>
          <a:xfrm>
            <a:off x="1005840" y="438151"/>
            <a:ext cx="12618720" cy="932941"/>
          </a:xfrm>
        </p:spPr>
        <p:txBody>
          <a:bodyPr>
            <a:normAutofit/>
          </a:bodyPr>
          <a:lstStyle/>
          <a:p>
            <a:r>
              <a:rPr lang="en-US" dirty="0">
                <a:latin typeface="Amazon Ember Regular"/>
              </a:rPr>
              <a:t>Linear Learner</a:t>
            </a:r>
          </a:p>
        </p:txBody>
      </p:sp>
    </p:spTree>
    <p:extLst>
      <p:ext uri="{BB962C8B-B14F-4D97-AF65-F5344CB8AC3E}">
        <p14:creationId xmlns:p14="http://schemas.microsoft.com/office/powerpoint/2010/main" val="30253660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146D39F4-B63E-4D48-8C5C-BE4CF15C9DE0}"/>
              </a:ext>
            </a:extLst>
          </p:cNvPr>
          <p:cNvGraphicFramePr>
            <a:graphicFrameLocks noGrp="1"/>
          </p:cNvGraphicFramePr>
          <p:nvPr/>
        </p:nvGraphicFramePr>
        <p:xfrm>
          <a:off x="582787" y="1636536"/>
          <a:ext cx="4084320" cy="2119376"/>
        </p:xfrm>
        <a:graphic>
          <a:graphicData uri="http://schemas.openxmlformats.org/drawingml/2006/table">
            <a:tbl>
              <a:tblPr/>
              <a:tblGrid>
                <a:gridCol w="2054298">
                  <a:extLst>
                    <a:ext uri="{9D8B030D-6E8A-4147-A177-3AD203B41FA5}">
                      <a16:colId xmlns:a16="http://schemas.microsoft.com/office/drawing/2014/main" val="20000"/>
                    </a:ext>
                  </a:extLst>
                </a:gridCol>
                <a:gridCol w="2030022">
                  <a:extLst>
                    <a:ext uri="{9D8B030D-6E8A-4147-A177-3AD203B41FA5}">
                      <a16:colId xmlns:a16="http://schemas.microsoft.com/office/drawing/2014/main" val="20001"/>
                    </a:ext>
                  </a:extLst>
                </a:gridCol>
              </a:tblGrid>
              <a:tr h="302768">
                <a:tc gridSpan="2">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u="none" strike="noStrike" dirty="0">
                          <a:solidFill>
                            <a:schemeClr val="tx1"/>
                          </a:solidFill>
                          <a:effectLst/>
                          <a:latin typeface="Amazon Ember" charset="0"/>
                          <a:ea typeface="Amazon Ember" charset="0"/>
                          <a:cs typeface="Amazon Ember" charset="0"/>
                        </a:rPr>
                        <a:t>Regression (mean squared error)</a:t>
                      </a:r>
                      <a:endParaRPr lang="en-US" sz="1900" b="1"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2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302768">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u="none" strike="noStrike" dirty="0" err="1">
                          <a:solidFill>
                            <a:schemeClr val="tx1"/>
                          </a:solidFill>
                          <a:effectLst/>
                          <a:latin typeface="Amazon Ember" charset="0"/>
                          <a:ea typeface="Amazon Ember" charset="0"/>
                          <a:cs typeface="Amazon Ember" charset="0"/>
                        </a:rPr>
                        <a:t>SageMaker</a:t>
                      </a:r>
                      <a:endParaRPr lang="en-U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u="none" strike="noStrike" dirty="0">
                          <a:solidFill>
                            <a:schemeClr val="tx1"/>
                          </a:solidFill>
                          <a:effectLst/>
                          <a:latin typeface="Amazon Ember" charset="0"/>
                          <a:ea typeface="Amazon Ember" charset="0"/>
                          <a:cs typeface="Amazon Ember" charset="0"/>
                        </a:rPr>
                        <a:t>Other</a:t>
                      </a:r>
                      <a:endParaRPr lang="en-U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2768">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b="1" i="0" u="none" strike="noStrike" dirty="0">
                          <a:solidFill>
                            <a:schemeClr val="accent3"/>
                          </a:solidFill>
                          <a:effectLst/>
                          <a:latin typeface="Amazon Ember" charset="0"/>
                          <a:ea typeface="Amazon Ember" charset="0"/>
                          <a:cs typeface="Amazon Ember" charset="0"/>
                        </a:rPr>
                        <a:t>1.02</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hr-HR" sz="1900" b="0" i="0" u="none" strike="noStrike" dirty="0">
                          <a:solidFill>
                            <a:schemeClr val="tx1"/>
                          </a:solidFill>
                          <a:effectLst/>
                          <a:latin typeface="Amazon Ember" charset="0"/>
                          <a:ea typeface="Amazon Ember" charset="0"/>
                          <a:cs typeface="Amazon Ember" charset="0"/>
                        </a:rPr>
                        <a:t>1.06</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2768">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hr-HR" sz="1900" b="0" i="0" u="none" strike="noStrike" dirty="0">
                          <a:solidFill>
                            <a:schemeClr val="tx1"/>
                          </a:solidFill>
                          <a:effectLst/>
                          <a:latin typeface="Amazon Ember" charset="0"/>
                          <a:ea typeface="Amazon Ember" charset="0"/>
                          <a:cs typeface="Amazon Ember" charset="0"/>
                        </a:rPr>
                        <a:t>1.09</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b="1" i="0" u="none" strike="noStrike" dirty="0">
                          <a:solidFill>
                            <a:schemeClr val="accent3"/>
                          </a:solidFill>
                          <a:effectLst/>
                          <a:latin typeface="Amazon Ember" charset="0"/>
                          <a:ea typeface="Amazon Ember" charset="0"/>
                          <a:cs typeface="Amazon Ember" charset="0"/>
                        </a:rPr>
                        <a:t>1.02</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2768">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b="0" i="0" u="none" strike="noStrike" dirty="0">
                          <a:solidFill>
                            <a:schemeClr val="tx1"/>
                          </a:solidFill>
                          <a:effectLst/>
                          <a:latin typeface="Amazon Ember" charset="0"/>
                          <a:ea typeface="Amazon Ember" charset="0"/>
                          <a:cs typeface="Amazon Ember" charset="0"/>
                        </a:rPr>
                        <a:t>0.332</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b="1" i="0" u="none" strike="noStrike" dirty="0">
                          <a:solidFill>
                            <a:schemeClr val="accent3"/>
                          </a:solidFill>
                          <a:effectLst/>
                          <a:latin typeface="Amazon Ember" charset="0"/>
                          <a:ea typeface="Amazon Ember" charset="0"/>
                          <a:cs typeface="Amazon Ember" charset="0"/>
                        </a:rPr>
                        <a:t>0.183</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02768">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b="1" i="0" u="none" strike="noStrike" dirty="0">
                          <a:solidFill>
                            <a:schemeClr val="accent3"/>
                          </a:solidFill>
                          <a:effectLst/>
                          <a:latin typeface="Amazon Ember" charset="0"/>
                          <a:ea typeface="Amazon Ember" charset="0"/>
                          <a:cs typeface="Amazon Ember" charset="0"/>
                        </a:rPr>
                        <a:t>0.086</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b="0" i="0" u="none" strike="noStrike" dirty="0">
                          <a:solidFill>
                            <a:schemeClr val="tx1"/>
                          </a:solidFill>
                          <a:effectLst/>
                          <a:latin typeface="Amazon Ember" charset="0"/>
                          <a:ea typeface="Amazon Ember" charset="0"/>
                          <a:cs typeface="Amazon Ember" charset="0"/>
                        </a:rPr>
                        <a:t>0.129</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02768">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hr-HR" sz="1900" b="1" i="0" u="none" strike="noStrike" dirty="0">
                          <a:solidFill>
                            <a:schemeClr val="accent3"/>
                          </a:solidFill>
                          <a:effectLst/>
                          <a:latin typeface="Amazon Ember" charset="0"/>
                          <a:ea typeface="Amazon Ember" charset="0"/>
                          <a:cs typeface="Amazon Ember" charset="0"/>
                        </a:rPr>
                        <a:t>83.3</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hr-HR" sz="1900" b="0" i="0" u="none" strike="noStrike" dirty="0">
                          <a:solidFill>
                            <a:schemeClr val="tx1"/>
                          </a:solidFill>
                          <a:effectLst/>
                          <a:latin typeface="Amazon Ember" charset="0"/>
                          <a:ea typeface="Amazon Ember" charset="0"/>
                          <a:cs typeface="Amazon Ember" charset="0"/>
                        </a:rPr>
                        <a:t>84.5</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A8100F47-1B94-9B43-8B7D-0428984B47D1}"/>
              </a:ext>
            </a:extLst>
          </p:cNvPr>
          <p:cNvGraphicFramePr>
            <a:graphicFrameLocks noGrp="1"/>
          </p:cNvGraphicFramePr>
          <p:nvPr/>
        </p:nvGraphicFramePr>
        <p:xfrm>
          <a:off x="582787" y="4084765"/>
          <a:ext cx="4084320" cy="3027680"/>
        </p:xfrm>
        <a:graphic>
          <a:graphicData uri="http://schemas.openxmlformats.org/drawingml/2006/table">
            <a:tbl>
              <a:tblPr/>
              <a:tblGrid>
                <a:gridCol w="2064954">
                  <a:extLst>
                    <a:ext uri="{9D8B030D-6E8A-4147-A177-3AD203B41FA5}">
                      <a16:colId xmlns:a16="http://schemas.microsoft.com/office/drawing/2014/main" val="20000"/>
                    </a:ext>
                  </a:extLst>
                </a:gridCol>
                <a:gridCol w="2019366">
                  <a:extLst>
                    <a:ext uri="{9D8B030D-6E8A-4147-A177-3AD203B41FA5}">
                      <a16:colId xmlns:a16="http://schemas.microsoft.com/office/drawing/2014/main" val="20001"/>
                    </a:ext>
                  </a:extLst>
                </a:gridCol>
              </a:tblGrid>
              <a:tr h="302768">
                <a:tc gridSpan="2">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u="none" strike="noStrike" dirty="0">
                          <a:solidFill>
                            <a:schemeClr val="tx1"/>
                          </a:solidFill>
                          <a:effectLst/>
                          <a:latin typeface="Amazon Ember" charset="0"/>
                          <a:ea typeface="Amazon Ember" charset="0"/>
                          <a:cs typeface="Amazon Ember" charset="0"/>
                        </a:rPr>
                        <a:t>Classification (F1 Score)</a:t>
                      </a:r>
                      <a:endParaRPr lang="en-US" sz="1900" b="1"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n-US" sz="12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302768">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u="none" strike="noStrike" dirty="0" err="1">
                          <a:solidFill>
                            <a:schemeClr val="tx1"/>
                          </a:solidFill>
                          <a:effectLst/>
                          <a:latin typeface="Amazon Ember" charset="0"/>
                          <a:ea typeface="Amazon Ember" charset="0"/>
                          <a:cs typeface="Amazon Ember" charset="0"/>
                        </a:rPr>
                        <a:t>SageMaker</a:t>
                      </a:r>
                      <a:endParaRPr lang="en-U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u="none" strike="noStrike" dirty="0">
                          <a:solidFill>
                            <a:schemeClr val="tx1"/>
                          </a:solidFill>
                          <a:effectLst/>
                          <a:latin typeface="Amazon Ember" charset="0"/>
                          <a:ea typeface="Amazon Ember" charset="0"/>
                          <a:cs typeface="Amazon Ember" charset="0"/>
                        </a:rPr>
                        <a:t>Other</a:t>
                      </a:r>
                      <a:endParaRPr lang="en-U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2768">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b="0" i="0" u="none" strike="noStrike" dirty="0">
                          <a:solidFill>
                            <a:schemeClr val="tx1"/>
                          </a:solidFill>
                          <a:effectLst/>
                          <a:latin typeface="Amazon Ember" charset="0"/>
                          <a:ea typeface="Amazon Ember" charset="0"/>
                          <a:cs typeface="Amazon Ember" charset="0"/>
                        </a:rPr>
                        <a:t>0.980</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b="1" i="0" u="none" strike="noStrike" dirty="0">
                          <a:solidFill>
                            <a:schemeClr val="accent3"/>
                          </a:solidFill>
                          <a:effectLst/>
                          <a:latin typeface="Amazon Ember" charset="0"/>
                          <a:ea typeface="Amazon Ember" charset="0"/>
                          <a:cs typeface="Amazon Ember" charset="0"/>
                        </a:rPr>
                        <a:t>0.981</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2768">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b="0" i="0" u="none" strike="noStrike" dirty="0">
                          <a:solidFill>
                            <a:schemeClr val="tx1"/>
                          </a:solidFill>
                          <a:effectLst/>
                          <a:latin typeface="Amazon Ember" charset="0"/>
                          <a:ea typeface="Amazon Ember" charset="0"/>
                          <a:cs typeface="Amazon Ember" charset="0"/>
                        </a:rPr>
                        <a:t>0.870</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b="1" i="0" u="none" strike="noStrike" dirty="0">
                          <a:solidFill>
                            <a:schemeClr val="accent3"/>
                          </a:solidFill>
                          <a:effectLst/>
                          <a:latin typeface="Amazon Ember" charset="0"/>
                          <a:ea typeface="Amazon Ember" charset="0"/>
                          <a:cs typeface="Amazon Ember" charset="0"/>
                        </a:rPr>
                        <a:t>0.930</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2768">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b="0" i="0" u="none" strike="noStrike" dirty="0">
                          <a:solidFill>
                            <a:schemeClr val="tx1"/>
                          </a:solidFill>
                          <a:effectLst/>
                          <a:latin typeface="Amazon Ember" charset="0"/>
                          <a:ea typeface="Amazon Ember" charset="0"/>
                          <a:cs typeface="Amazon Ember" charset="0"/>
                        </a:rPr>
                        <a:t>0.997</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b="1" i="0" u="none" strike="noStrike" dirty="0">
                          <a:solidFill>
                            <a:schemeClr val="accent3"/>
                          </a:solidFill>
                          <a:effectLst/>
                          <a:latin typeface="Amazon Ember" charset="0"/>
                          <a:ea typeface="Amazon Ember" charset="0"/>
                          <a:cs typeface="Amazon Ember" charset="0"/>
                        </a:rPr>
                        <a:t>0.997</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02768">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b="1" i="0" u="none" strike="noStrike" dirty="0">
                          <a:solidFill>
                            <a:schemeClr val="accent3"/>
                          </a:solidFill>
                          <a:effectLst/>
                          <a:latin typeface="Amazon Ember" charset="0"/>
                          <a:ea typeface="Amazon Ember" charset="0"/>
                          <a:cs typeface="Amazon Ember" charset="0"/>
                        </a:rPr>
                        <a:t>0.978</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b="0" i="0" u="none" strike="noStrike" dirty="0">
                          <a:solidFill>
                            <a:schemeClr val="tx1"/>
                          </a:solidFill>
                          <a:effectLst/>
                          <a:latin typeface="Amazon Ember" charset="0"/>
                          <a:ea typeface="Amazon Ember" charset="0"/>
                          <a:cs typeface="Amazon Ember" charset="0"/>
                        </a:rPr>
                        <a:t>0.964</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02768">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b="1" i="0" u="none" strike="noStrike" dirty="0">
                          <a:solidFill>
                            <a:schemeClr val="accent3"/>
                          </a:solidFill>
                          <a:effectLst/>
                          <a:latin typeface="Amazon Ember" charset="0"/>
                          <a:ea typeface="Amazon Ember" charset="0"/>
                          <a:cs typeface="Amazon Ember" charset="0"/>
                        </a:rPr>
                        <a:t>0.914</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b="0" i="0" u="none" strike="noStrike" dirty="0">
                          <a:solidFill>
                            <a:schemeClr val="tx1"/>
                          </a:solidFill>
                          <a:effectLst/>
                          <a:latin typeface="Amazon Ember" charset="0"/>
                          <a:ea typeface="Amazon Ember" charset="0"/>
                          <a:cs typeface="Amazon Ember" charset="0"/>
                        </a:rPr>
                        <a:t>0.859</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02768">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b="0" i="0" u="none" strike="noStrike" dirty="0">
                          <a:solidFill>
                            <a:schemeClr val="tx1"/>
                          </a:solidFill>
                          <a:effectLst/>
                          <a:latin typeface="Amazon Ember" charset="0"/>
                          <a:ea typeface="Amazon Ember" charset="0"/>
                          <a:cs typeface="Amazon Ember" charset="0"/>
                        </a:rPr>
                        <a:t>0.470</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b="1" i="0" u="none" strike="noStrike" dirty="0">
                          <a:solidFill>
                            <a:schemeClr val="accent3"/>
                          </a:solidFill>
                          <a:effectLst/>
                          <a:latin typeface="Amazon Ember" charset="0"/>
                          <a:ea typeface="Amazon Ember" charset="0"/>
                          <a:cs typeface="Amazon Ember" charset="0"/>
                        </a:rPr>
                        <a:t>0.472</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02768">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b="0" i="0" u="none" strike="noStrike" dirty="0">
                          <a:solidFill>
                            <a:schemeClr val="tx1"/>
                          </a:solidFill>
                          <a:effectLst/>
                          <a:latin typeface="Amazon Ember" charset="0"/>
                          <a:ea typeface="Amazon Ember" charset="0"/>
                          <a:cs typeface="Amazon Ember" charset="0"/>
                        </a:rPr>
                        <a:t>0.903</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b="1" i="0" u="none" strike="noStrike" dirty="0">
                          <a:solidFill>
                            <a:schemeClr val="accent3"/>
                          </a:solidFill>
                          <a:effectLst/>
                          <a:latin typeface="Amazon Ember" charset="0"/>
                          <a:ea typeface="Amazon Ember" charset="0"/>
                          <a:cs typeface="Amazon Ember" charset="0"/>
                        </a:rPr>
                        <a:t>0.908</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02768">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b="1" i="0" u="none" strike="noStrike" dirty="0">
                          <a:solidFill>
                            <a:schemeClr val="accent3"/>
                          </a:solidFill>
                          <a:effectLst/>
                          <a:latin typeface="Amazon Ember" charset="0"/>
                          <a:ea typeface="Amazon Ember" charset="0"/>
                          <a:cs typeface="Amazon Ember" charset="0"/>
                        </a:rPr>
                        <a:t>0.508</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b="0" i="0" u="none" strike="noStrike" dirty="0">
                          <a:solidFill>
                            <a:schemeClr val="tx1"/>
                          </a:solidFill>
                          <a:effectLst/>
                          <a:latin typeface="Amazon Ember" charset="0"/>
                          <a:ea typeface="Amazon Ember" charset="0"/>
                          <a:cs typeface="Amazon Ember" charset="0"/>
                        </a:rPr>
                        <a:t>0.508</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
        <p:nvSpPr>
          <p:cNvPr id="11" name="TextBox 10">
            <a:extLst>
              <a:ext uri="{FF2B5EF4-FFF2-40B4-BE49-F238E27FC236}">
                <a16:creationId xmlns:a16="http://schemas.microsoft.com/office/drawing/2014/main" id="{65C18BF0-5EA3-684D-AAB5-965C336DB855}"/>
              </a:ext>
            </a:extLst>
          </p:cNvPr>
          <p:cNvSpPr txBox="1"/>
          <p:nvPr/>
        </p:nvSpPr>
        <p:spPr>
          <a:xfrm>
            <a:off x="5053021" y="1495633"/>
            <a:ext cx="9164688" cy="535531"/>
          </a:xfrm>
          <a:prstGeom prst="rect">
            <a:avLst/>
          </a:prstGeom>
          <a:noFill/>
        </p:spPr>
        <p:txBody>
          <a:bodyPr wrap="none" rtlCol="0">
            <a:spAutoFit/>
          </a:bodyPr>
          <a:lstStyle/>
          <a:p>
            <a:r>
              <a:rPr lang="en-US" dirty="0">
                <a:solidFill>
                  <a:srgbClr val="FFFFFF"/>
                </a:solidFill>
                <a:latin typeface="Amazon Ember Light" charset="0"/>
                <a:ea typeface="Amazon Ember Light" charset="0"/>
                <a:cs typeface="Amazon Ember Light" charset="0"/>
              </a:rPr>
              <a:t>30 GB datasets for web-spam and web-</a:t>
            </a:r>
            <a:r>
              <a:rPr lang="en-US" dirty="0" err="1">
                <a:solidFill>
                  <a:srgbClr val="FFFFFF"/>
                </a:solidFill>
                <a:latin typeface="Amazon Ember Light" charset="0"/>
                <a:ea typeface="Amazon Ember Light" charset="0"/>
                <a:cs typeface="Amazon Ember Light" charset="0"/>
              </a:rPr>
              <a:t>url</a:t>
            </a:r>
            <a:r>
              <a:rPr lang="en-US" dirty="0">
                <a:solidFill>
                  <a:srgbClr val="FFFFFF"/>
                </a:solidFill>
                <a:latin typeface="Amazon Ember Light" charset="0"/>
                <a:ea typeface="Amazon Ember Light" charset="0"/>
                <a:cs typeface="Amazon Ember Light" charset="0"/>
              </a:rPr>
              <a:t> classification</a:t>
            </a:r>
          </a:p>
        </p:txBody>
      </p:sp>
      <p:graphicFrame>
        <p:nvGraphicFramePr>
          <p:cNvPr id="12" name="Chart 11">
            <a:extLst>
              <a:ext uri="{FF2B5EF4-FFF2-40B4-BE49-F238E27FC236}">
                <a16:creationId xmlns:a16="http://schemas.microsoft.com/office/drawing/2014/main" id="{3C381DEA-A92D-0940-B41B-0FE08299A085}"/>
              </a:ext>
            </a:extLst>
          </p:cNvPr>
          <p:cNvGraphicFramePr>
            <a:graphicFrameLocks/>
          </p:cNvGraphicFramePr>
          <p:nvPr/>
        </p:nvGraphicFramePr>
        <p:xfrm>
          <a:off x="4667107" y="2086564"/>
          <a:ext cx="9421966" cy="5891586"/>
        </p:xfrm>
        <a:graphic>
          <a:graphicData uri="http://schemas.openxmlformats.org/drawingml/2006/chart">
            <c:chart xmlns:c="http://schemas.openxmlformats.org/drawingml/2006/chart" xmlns:r="http://schemas.openxmlformats.org/officeDocument/2006/relationships" r:id="rId3"/>
          </a:graphicData>
        </a:graphic>
      </p:graphicFrame>
      <p:sp>
        <p:nvSpPr>
          <p:cNvPr id="13" name="ZoneTexte 6">
            <a:extLst>
              <a:ext uri="{FF2B5EF4-FFF2-40B4-BE49-F238E27FC236}">
                <a16:creationId xmlns:a16="http://schemas.microsoft.com/office/drawing/2014/main" id="{D5E669DF-DE42-E544-8ADD-377040F1FCA1}"/>
              </a:ext>
            </a:extLst>
          </p:cNvPr>
          <p:cNvSpPr txBox="1"/>
          <p:nvPr/>
        </p:nvSpPr>
        <p:spPr>
          <a:xfrm>
            <a:off x="4235116" y="385012"/>
            <a:ext cx="184731" cy="535531"/>
          </a:xfrm>
          <a:prstGeom prst="rect">
            <a:avLst/>
          </a:prstGeom>
          <a:noFill/>
        </p:spPr>
        <p:txBody>
          <a:bodyPr wrap="none" rtlCol="0">
            <a:spAutoFit/>
          </a:bodyPr>
          <a:lstStyle/>
          <a:p>
            <a:endParaRPr lang="en-US" dirty="0">
              <a:solidFill>
                <a:srgbClr val="FFFFFF"/>
              </a:solidFill>
              <a:latin typeface="Arial"/>
            </a:endParaRPr>
          </a:p>
        </p:txBody>
      </p:sp>
      <p:sp>
        <p:nvSpPr>
          <p:cNvPr id="14" name="Title 1">
            <a:extLst>
              <a:ext uri="{FF2B5EF4-FFF2-40B4-BE49-F238E27FC236}">
                <a16:creationId xmlns:a16="http://schemas.microsoft.com/office/drawing/2014/main" id="{B8EC045F-9F16-254D-B62A-F6A4604EFFF9}"/>
              </a:ext>
            </a:extLst>
          </p:cNvPr>
          <p:cNvSpPr>
            <a:spLocks noGrp="1"/>
          </p:cNvSpPr>
          <p:nvPr>
            <p:ph type="title"/>
          </p:nvPr>
        </p:nvSpPr>
        <p:spPr>
          <a:xfrm>
            <a:off x="1005840" y="438151"/>
            <a:ext cx="12618720" cy="932941"/>
          </a:xfrm>
        </p:spPr>
        <p:txBody>
          <a:bodyPr>
            <a:normAutofit/>
          </a:bodyPr>
          <a:lstStyle/>
          <a:p>
            <a:r>
              <a:rPr lang="en-US" dirty="0">
                <a:latin typeface="Amazon Ember Regular"/>
              </a:rPr>
              <a:t>Linear Learner</a:t>
            </a:r>
          </a:p>
        </p:txBody>
      </p:sp>
    </p:spTree>
    <p:extLst>
      <p:ext uri="{BB962C8B-B14F-4D97-AF65-F5344CB8AC3E}">
        <p14:creationId xmlns:p14="http://schemas.microsoft.com/office/powerpoint/2010/main" val="38454590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DA750A-BBE8-4848-AB60-F0593CD8D6A4}"/>
              </a:ext>
            </a:extLst>
          </p:cNvPr>
          <p:cNvSpPr txBox="1"/>
          <p:nvPr/>
        </p:nvSpPr>
        <p:spPr>
          <a:xfrm>
            <a:off x="6978150" y="1898812"/>
            <a:ext cx="6067687" cy="535531"/>
          </a:xfrm>
          <a:prstGeom prst="rect">
            <a:avLst/>
          </a:prstGeom>
          <a:noFill/>
        </p:spPr>
        <p:txBody>
          <a:bodyPr wrap="none" rtlCol="0">
            <a:spAutoFit/>
          </a:bodyPr>
          <a:lstStyle/>
          <a:p>
            <a:r>
              <a:rPr lang="en-US" dirty="0">
                <a:solidFill>
                  <a:srgbClr val="FFFFFF"/>
                </a:solidFill>
                <a:latin typeface="Amazon Ember Light" charset="0"/>
                <a:ea typeface="Amazon Ember Light" charset="0"/>
                <a:cs typeface="Amazon Ember Light" charset="0"/>
              </a:rPr>
              <a:t>Throughput vs. Number of Machines</a:t>
            </a:r>
          </a:p>
        </p:txBody>
      </p:sp>
      <p:sp>
        <p:nvSpPr>
          <p:cNvPr id="4" name="TextBox 3">
            <a:extLst>
              <a:ext uri="{FF2B5EF4-FFF2-40B4-BE49-F238E27FC236}">
                <a16:creationId xmlns:a16="http://schemas.microsoft.com/office/drawing/2014/main" id="{4B1BC7AC-C4F3-B54B-9FF5-6D7C566193AA}"/>
              </a:ext>
            </a:extLst>
          </p:cNvPr>
          <p:cNvSpPr txBox="1"/>
          <p:nvPr/>
        </p:nvSpPr>
        <p:spPr>
          <a:xfrm>
            <a:off x="644449" y="2268202"/>
            <a:ext cx="5124843" cy="1421928"/>
          </a:xfrm>
          <a:prstGeom prst="rect">
            <a:avLst/>
          </a:prstGeom>
          <a:noFill/>
        </p:spPr>
        <p:txBody>
          <a:bodyPr wrap="square" rtlCol="0">
            <a:spAutoFit/>
          </a:bodyPr>
          <a:lstStyle/>
          <a:p>
            <a:r>
              <a:rPr lang="en-US" dirty="0" err="1">
                <a:solidFill>
                  <a:srgbClr val="FFFFFF"/>
                </a:solidFill>
                <a:latin typeface="Amazon Ember Light" charset="0"/>
                <a:ea typeface="Amazon Ember Light" charset="0"/>
                <a:cs typeface="Amazon Ember Light" charset="0"/>
              </a:rPr>
              <a:t>XGBoost</a:t>
            </a:r>
            <a:r>
              <a:rPr lang="en-US" dirty="0">
                <a:solidFill>
                  <a:srgbClr val="FFFFFF"/>
                </a:solidFill>
                <a:latin typeface="Amazon Ember Light" charset="0"/>
                <a:ea typeface="Amazon Ember Light" charset="0"/>
                <a:cs typeface="Amazon Ember Light" charset="0"/>
              </a:rPr>
              <a:t> is one of the most commonly used classifiers.</a:t>
            </a:r>
          </a:p>
          <a:p>
            <a:endParaRPr lang="en-US" dirty="0">
              <a:solidFill>
                <a:srgbClr val="FFFFFF"/>
              </a:solidFill>
              <a:latin typeface="Amazon Ember Light" charset="0"/>
              <a:ea typeface="Amazon Ember Light" charset="0"/>
              <a:cs typeface="Amazon Ember Light" charset="0"/>
            </a:endParaRPr>
          </a:p>
        </p:txBody>
      </p:sp>
      <p:graphicFrame>
        <p:nvGraphicFramePr>
          <p:cNvPr id="5" name="Chart 4">
            <a:extLst>
              <a:ext uri="{FF2B5EF4-FFF2-40B4-BE49-F238E27FC236}">
                <a16:creationId xmlns:a16="http://schemas.microsoft.com/office/drawing/2014/main" id="{51531580-CBE0-704F-8910-B2E00C9FF6FC}"/>
              </a:ext>
            </a:extLst>
          </p:cNvPr>
          <p:cNvGraphicFramePr>
            <a:graphicFrameLocks/>
          </p:cNvGraphicFramePr>
          <p:nvPr/>
        </p:nvGraphicFramePr>
        <p:xfrm>
          <a:off x="5530683" y="2418296"/>
          <a:ext cx="8182726" cy="5027165"/>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DE5A2B0D-02E6-A749-BE63-E82EA1388C46}"/>
              </a:ext>
            </a:extLst>
          </p:cNvPr>
          <p:cNvSpPr/>
          <p:nvPr/>
        </p:nvSpPr>
        <p:spPr>
          <a:xfrm>
            <a:off x="644449" y="5450634"/>
            <a:ext cx="4317207" cy="437043"/>
          </a:xfrm>
          <a:prstGeom prst="rect">
            <a:avLst/>
          </a:prstGeom>
        </p:spPr>
        <p:txBody>
          <a:bodyPr wrap="none">
            <a:spAutoFit/>
          </a:bodyPr>
          <a:lstStyle/>
          <a:p>
            <a:r>
              <a:rPr lang="en-US" sz="2240" dirty="0">
                <a:solidFill>
                  <a:srgbClr val="FFFFFF"/>
                </a:solidFill>
                <a:latin typeface="Arial"/>
                <a:hlinkClick r:id="rId4"/>
              </a:rPr>
              <a:t>https://github.com/dmlc/xgboost</a:t>
            </a:r>
            <a:r>
              <a:rPr lang="en-US" sz="2240" dirty="0">
                <a:solidFill>
                  <a:srgbClr val="FFFFFF"/>
                </a:solidFill>
                <a:latin typeface="Arial"/>
              </a:rPr>
              <a:t> </a:t>
            </a:r>
          </a:p>
        </p:txBody>
      </p:sp>
      <p:pic>
        <p:nvPicPr>
          <p:cNvPr id="7" name="Image 7">
            <a:extLst>
              <a:ext uri="{FF2B5EF4-FFF2-40B4-BE49-F238E27FC236}">
                <a16:creationId xmlns:a16="http://schemas.microsoft.com/office/drawing/2014/main" id="{2318EA81-D268-E741-B1AD-34EF501E0EF0}"/>
              </a:ext>
            </a:extLst>
          </p:cNvPr>
          <p:cNvPicPr>
            <a:picLocks noChangeAspect="1"/>
          </p:cNvPicPr>
          <p:nvPr/>
        </p:nvPicPr>
        <p:blipFill>
          <a:blip r:embed="rId5"/>
          <a:stretch>
            <a:fillRect/>
          </a:stretch>
        </p:blipFill>
        <p:spPr>
          <a:xfrm>
            <a:off x="1001000" y="4005273"/>
            <a:ext cx="3560650" cy="1361426"/>
          </a:xfrm>
          <a:prstGeom prst="rect">
            <a:avLst/>
          </a:prstGeom>
        </p:spPr>
      </p:pic>
      <p:sp>
        <p:nvSpPr>
          <p:cNvPr id="8" name="Title 1">
            <a:extLst>
              <a:ext uri="{FF2B5EF4-FFF2-40B4-BE49-F238E27FC236}">
                <a16:creationId xmlns:a16="http://schemas.microsoft.com/office/drawing/2014/main" id="{115CD0DA-2FE1-144B-852F-33D8124D46E6}"/>
              </a:ext>
            </a:extLst>
          </p:cNvPr>
          <p:cNvSpPr>
            <a:spLocks noGrp="1"/>
          </p:cNvSpPr>
          <p:nvPr>
            <p:ph type="title"/>
          </p:nvPr>
        </p:nvSpPr>
        <p:spPr>
          <a:xfrm>
            <a:off x="812227" y="507698"/>
            <a:ext cx="13518490" cy="751728"/>
          </a:xfrm>
        </p:spPr>
        <p:txBody>
          <a:bodyPr>
            <a:normAutofit/>
          </a:bodyPr>
          <a:lstStyle/>
          <a:p>
            <a:r>
              <a:rPr lang="en-US" dirty="0">
                <a:latin typeface="Amazon Ember Regular"/>
              </a:rPr>
              <a:t>Boosted Decision Trees</a:t>
            </a:r>
          </a:p>
        </p:txBody>
      </p:sp>
      <p:pic>
        <p:nvPicPr>
          <p:cNvPr id="9" name="Picture 8">
            <a:extLst>
              <a:ext uri="{FF2B5EF4-FFF2-40B4-BE49-F238E27FC236}">
                <a16:creationId xmlns:a16="http://schemas.microsoft.com/office/drawing/2014/main" id="{7296BE2B-1DD1-5A47-9556-4C0182E81351}"/>
              </a:ext>
            </a:extLst>
          </p:cNvPr>
          <p:cNvPicPr>
            <a:picLocks noChangeAspect="1"/>
          </p:cNvPicPr>
          <p:nvPr/>
        </p:nvPicPr>
        <p:blipFill>
          <a:blip r:embed="rId6"/>
          <a:stretch>
            <a:fillRect/>
          </a:stretch>
        </p:blipFill>
        <p:spPr>
          <a:xfrm>
            <a:off x="4042210" y="6147195"/>
            <a:ext cx="802640" cy="445910"/>
          </a:xfrm>
          <a:prstGeom prst="rect">
            <a:avLst/>
          </a:prstGeom>
        </p:spPr>
      </p:pic>
    </p:spTree>
    <p:extLst>
      <p:ext uri="{BB962C8B-B14F-4D97-AF65-F5344CB8AC3E}">
        <p14:creationId xmlns:p14="http://schemas.microsoft.com/office/powerpoint/2010/main" val="10162924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6CD6649C-998D-9941-A398-E40F4E96588B}"/>
              </a:ext>
            </a:extLst>
          </p:cNvPr>
          <p:cNvSpPr>
            <a:spLocks noGrp="1"/>
          </p:cNvSpPr>
          <p:nvPr>
            <p:ph type="title"/>
          </p:nvPr>
        </p:nvSpPr>
        <p:spPr>
          <a:xfrm>
            <a:off x="570584" y="555955"/>
            <a:ext cx="13518490" cy="751728"/>
          </a:xfrm>
        </p:spPr>
        <p:txBody>
          <a:bodyPr>
            <a:normAutofit/>
          </a:bodyPr>
          <a:lstStyle/>
          <a:p>
            <a:r>
              <a:rPr lang="en-US" dirty="0">
                <a:latin typeface="Amazon Ember Regular"/>
              </a:rPr>
              <a:t>K-Means Clustering</a:t>
            </a:r>
          </a:p>
        </p:txBody>
      </p:sp>
      <p:sp>
        <p:nvSpPr>
          <p:cNvPr id="51" name="Oval 50">
            <a:extLst>
              <a:ext uri="{FF2B5EF4-FFF2-40B4-BE49-F238E27FC236}">
                <a16:creationId xmlns:a16="http://schemas.microsoft.com/office/drawing/2014/main" id="{90CE1726-FA09-B247-8078-2E1697796753}"/>
              </a:ext>
            </a:extLst>
          </p:cNvPr>
          <p:cNvSpPr/>
          <p:nvPr/>
        </p:nvSpPr>
        <p:spPr>
          <a:xfrm>
            <a:off x="3504564" y="3686729"/>
            <a:ext cx="201544" cy="208757"/>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52" name="Oval 51">
            <a:extLst>
              <a:ext uri="{FF2B5EF4-FFF2-40B4-BE49-F238E27FC236}">
                <a16:creationId xmlns:a16="http://schemas.microsoft.com/office/drawing/2014/main" id="{3B8DC581-CC90-734D-85E3-D4FAC35B07E4}"/>
              </a:ext>
            </a:extLst>
          </p:cNvPr>
          <p:cNvSpPr/>
          <p:nvPr/>
        </p:nvSpPr>
        <p:spPr>
          <a:xfrm>
            <a:off x="2273175" y="4939271"/>
            <a:ext cx="201544" cy="208757"/>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53" name="Oval 52">
            <a:extLst>
              <a:ext uri="{FF2B5EF4-FFF2-40B4-BE49-F238E27FC236}">
                <a16:creationId xmlns:a16="http://schemas.microsoft.com/office/drawing/2014/main" id="{B45F2671-C08D-024F-A3F1-8A9E19753F06}"/>
              </a:ext>
            </a:extLst>
          </p:cNvPr>
          <p:cNvSpPr/>
          <p:nvPr/>
        </p:nvSpPr>
        <p:spPr>
          <a:xfrm>
            <a:off x="3806879" y="5169681"/>
            <a:ext cx="201544" cy="208757"/>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54" name="Oval 53">
            <a:extLst>
              <a:ext uri="{FF2B5EF4-FFF2-40B4-BE49-F238E27FC236}">
                <a16:creationId xmlns:a16="http://schemas.microsoft.com/office/drawing/2014/main" id="{B2B478D1-BEBE-1F48-AFA4-775E3DFE7354}"/>
              </a:ext>
            </a:extLst>
          </p:cNvPr>
          <p:cNvSpPr/>
          <p:nvPr/>
        </p:nvSpPr>
        <p:spPr>
          <a:xfrm>
            <a:off x="4008423" y="4407170"/>
            <a:ext cx="201544" cy="208757"/>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55" name="Oval 54">
            <a:extLst>
              <a:ext uri="{FF2B5EF4-FFF2-40B4-BE49-F238E27FC236}">
                <a16:creationId xmlns:a16="http://schemas.microsoft.com/office/drawing/2014/main" id="{DE5F8DC2-ABB7-4947-8F8E-8682A5C34361}"/>
              </a:ext>
            </a:extLst>
          </p:cNvPr>
          <p:cNvSpPr/>
          <p:nvPr/>
        </p:nvSpPr>
        <p:spPr>
          <a:xfrm>
            <a:off x="3015830" y="5008857"/>
            <a:ext cx="201544" cy="208757"/>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56" name="Oval 55">
            <a:extLst>
              <a:ext uri="{FF2B5EF4-FFF2-40B4-BE49-F238E27FC236}">
                <a16:creationId xmlns:a16="http://schemas.microsoft.com/office/drawing/2014/main" id="{C59CA0E1-0863-DA45-8E9E-B90B1562FA52}"/>
              </a:ext>
            </a:extLst>
          </p:cNvPr>
          <p:cNvSpPr/>
          <p:nvPr/>
        </p:nvSpPr>
        <p:spPr>
          <a:xfrm>
            <a:off x="12184942" y="4467468"/>
            <a:ext cx="201544" cy="208757"/>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57" name="Oval 56">
            <a:extLst>
              <a:ext uri="{FF2B5EF4-FFF2-40B4-BE49-F238E27FC236}">
                <a16:creationId xmlns:a16="http://schemas.microsoft.com/office/drawing/2014/main" id="{66CC4E40-1B56-2F4B-8592-B84412086DCB}"/>
              </a:ext>
            </a:extLst>
          </p:cNvPr>
          <p:cNvSpPr/>
          <p:nvPr/>
        </p:nvSpPr>
        <p:spPr>
          <a:xfrm>
            <a:off x="12032908" y="5615999"/>
            <a:ext cx="201544" cy="208757"/>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58" name="Oval 57">
            <a:extLst>
              <a:ext uri="{FF2B5EF4-FFF2-40B4-BE49-F238E27FC236}">
                <a16:creationId xmlns:a16="http://schemas.microsoft.com/office/drawing/2014/main" id="{47BC128C-F8F5-2C40-8F85-36CEAB10D7A3}"/>
              </a:ext>
            </a:extLst>
          </p:cNvPr>
          <p:cNvSpPr/>
          <p:nvPr/>
        </p:nvSpPr>
        <p:spPr>
          <a:xfrm>
            <a:off x="11474924" y="4904479"/>
            <a:ext cx="201544" cy="208757"/>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59" name="Oval 58">
            <a:extLst>
              <a:ext uri="{FF2B5EF4-FFF2-40B4-BE49-F238E27FC236}">
                <a16:creationId xmlns:a16="http://schemas.microsoft.com/office/drawing/2014/main" id="{60D54A98-BB6E-DC46-93E2-7CE25C46E446}"/>
              </a:ext>
            </a:extLst>
          </p:cNvPr>
          <p:cNvSpPr/>
          <p:nvPr/>
        </p:nvSpPr>
        <p:spPr>
          <a:xfrm>
            <a:off x="7068238" y="2237361"/>
            <a:ext cx="201544" cy="208757"/>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60" name="Oval 59">
            <a:extLst>
              <a:ext uri="{FF2B5EF4-FFF2-40B4-BE49-F238E27FC236}">
                <a16:creationId xmlns:a16="http://schemas.microsoft.com/office/drawing/2014/main" id="{0A3125DC-62A4-9A40-99EC-EF96D4B36099}"/>
              </a:ext>
            </a:extLst>
          </p:cNvPr>
          <p:cNvSpPr/>
          <p:nvPr/>
        </p:nvSpPr>
        <p:spPr>
          <a:xfrm>
            <a:off x="6221415" y="3724847"/>
            <a:ext cx="201544" cy="208757"/>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61" name="Oval 60">
            <a:extLst>
              <a:ext uri="{FF2B5EF4-FFF2-40B4-BE49-F238E27FC236}">
                <a16:creationId xmlns:a16="http://schemas.microsoft.com/office/drawing/2014/main" id="{D13932B1-B524-544C-8609-8E0649AD4084}"/>
              </a:ext>
            </a:extLst>
          </p:cNvPr>
          <p:cNvSpPr/>
          <p:nvPr/>
        </p:nvSpPr>
        <p:spPr>
          <a:xfrm>
            <a:off x="6474033" y="2510178"/>
            <a:ext cx="201544" cy="208757"/>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62" name="Oval 61">
            <a:extLst>
              <a:ext uri="{FF2B5EF4-FFF2-40B4-BE49-F238E27FC236}">
                <a16:creationId xmlns:a16="http://schemas.microsoft.com/office/drawing/2014/main" id="{7EFB3DAE-D769-6C48-851C-3B1A69166954}"/>
              </a:ext>
            </a:extLst>
          </p:cNvPr>
          <p:cNvSpPr/>
          <p:nvPr/>
        </p:nvSpPr>
        <p:spPr>
          <a:xfrm rot="771213">
            <a:off x="8605169" y="3608082"/>
            <a:ext cx="201544" cy="208757"/>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63" name="Oval 62">
            <a:extLst>
              <a:ext uri="{FF2B5EF4-FFF2-40B4-BE49-F238E27FC236}">
                <a16:creationId xmlns:a16="http://schemas.microsoft.com/office/drawing/2014/main" id="{5DE5BCE0-3E1E-D049-A27D-655B5E4F3706}"/>
              </a:ext>
            </a:extLst>
          </p:cNvPr>
          <p:cNvSpPr/>
          <p:nvPr/>
        </p:nvSpPr>
        <p:spPr>
          <a:xfrm>
            <a:off x="7068238" y="3994065"/>
            <a:ext cx="201544" cy="208757"/>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64" name="Oval 63">
            <a:extLst>
              <a:ext uri="{FF2B5EF4-FFF2-40B4-BE49-F238E27FC236}">
                <a16:creationId xmlns:a16="http://schemas.microsoft.com/office/drawing/2014/main" id="{3B0DA141-26CA-E645-AFAB-5016BF81D84A}"/>
              </a:ext>
            </a:extLst>
          </p:cNvPr>
          <p:cNvSpPr/>
          <p:nvPr/>
        </p:nvSpPr>
        <p:spPr>
          <a:xfrm rot="699164">
            <a:off x="7042764" y="3231230"/>
            <a:ext cx="201544" cy="20875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65" name="Oval 64">
            <a:extLst>
              <a:ext uri="{FF2B5EF4-FFF2-40B4-BE49-F238E27FC236}">
                <a16:creationId xmlns:a16="http://schemas.microsoft.com/office/drawing/2014/main" id="{5244EE4D-A329-F24F-B9A0-19F8B43B702D}"/>
              </a:ext>
            </a:extLst>
          </p:cNvPr>
          <p:cNvSpPr/>
          <p:nvPr/>
        </p:nvSpPr>
        <p:spPr>
          <a:xfrm>
            <a:off x="3169452" y="4407170"/>
            <a:ext cx="201544" cy="20875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66" name="Oval 65">
            <a:extLst>
              <a:ext uri="{FF2B5EF4-FFF2-40B4-BE49-F238E27FC236}">
                <a16:creationId xmlns:a16="http://schemas.microsoft.com/office/drawing/2014/main" id="{A1896778-7742-7F49-9C6C-D7AC6E88433C}"/>
              </a:ext>
            </a:extLst>
          </p:cNvPr>
          <p:cNvSpPr/>
          <p:nvPr/>
        </p:nvSpPr>
        <p:spPr>
          <a:xfrm>
            <a:off x="11932137" y="4956305"/>
            <a:ext cx="201544" cy="20875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cxnSp>
        <p:nvCxnSpPr>
          <p:cNvPr id="67" name="Straight Connector 66">
            <a:extLst>
              <a:ext uri="{FF2B5EF4-FFF2-40B4-BE49-F238E27FC236}">
                <a16:creationId xmlns:a16="http://schemas.microsoft.com/office/drawing/2014/main" id="{99957EAF-7C8C-9542-937C-8F15358B89C3}"/>
              </a:ext>
            </a:extLst>
          </p:cNvPr>
          <p:cNvCxnSpPr>
            <a:stCxn id="67" idx="6"/>
            <a:endCxn id="65" idx="2"/>
          </p:cNvCxnSpPr>
          <p:nvPr/>
        </p:nvCxnSpPr>
        <p:spPr>
          <a:xfrm>
            <a:off x="7242231" y="3356690"/>
            <a:ext cx="1365464" cy="332552"/>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68" name="Curved Connector 67">
            <a:extLst>
              <a:ext uri="{FF2B5EF4-FFF2-40B4-BE49-F238E27FC236}">
                <a16:creationId xmlns:a16="http://schemas.microsoft.com/office/drawing/2014/main" id="{7410B04C-7200-FA41-96C6-9946EA2E0892}"/>
              </a:ext>
            </a:extLst>
          </p:cNvPr>
          <p:cNvCxnSpPr/>
          <p:nvPr/>
        </p:nvCxnSpPr>
        <p:spPr>
          <a:xfrm rot="10800000" flipV="1">
            <a:off x="8078528" y="2346042"/>
            <a:ext cx="860726" cy="1027330"/>
          </a:xfrm>
          <a:prstGeom prst="curved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7856135B-DD15-C641-AEEF-BC5552D09351}"/>
              </a:ext>
            </a:extLst>
          </p:cNvPr>
          <p:cNvPicPr>
            <a:picLocks noChangeAspect="1"/>
          </p:cNvPicPr>
          <p:nvPr/>
        </p:nvPicPr>
        <p:blipFill>
          <a:blip r:embed="rId3"/>
          <a:stretch>
            <a:fillRect/>
          </a:stretch>
        </p:blipFill>
        <p:spPr>
          <a:xfrm>
            <a:off x="8938266" y="3686727"/>
            <a:ext cx="592328" cy="462757"/>
          </a:xfrm>
          <a:prstGeom prst="rect">
            <a:avLst/>
          </a:prstGeom>
        </p:spPr>
      </p:pic>
      <p:pic>
        <p:nvPicPr>
          <p:cNvPr id="70" name="Picture 69">
            <a:extLst>
              <a:ext uri="{FF2B5EF4-FFF2-40B4-BE49-F238E27FC236}">
                <a16:creationId xmlns:a16="http://schemas.microsoft.com/office/drawing/2014/main" id="{BA0B11F3-0927-5641-9249-AA6CF3C0D8BA}"/>
              </a:ext>
            </a:extLst>
          </p:cNvPr>
          <p:cNvPicPr>
            <a:picLocks noChangeAspect="1"/>
          </p:cNvPicPr>
          <p:nvPr/>
        </p:nvPicPr>
        <p:blipFill>
          <a:blip r:embed="rId4"/>
          <a:stretch>
            <a:fillRect/>
          </a:stretch>
        </p:blipFill>
        <p:spPr>
          <a:xfrm>
            <a:off x="6305134" y="2935867"/>
            <a:ext cx="623608" cy="554318"/>
          </a:xfrm>
          <a:prstGeom prst="rect">
            <a:avLst/>
          </a:prstGeom>
        </p:spPr>
      </p:pic>
      <p:pic>
        <p:nvPicPr>
          <p:cNvPr id="71" name="Picture 70">
            <a:extLst>
              <a:ext uri="{FF2B5EF4-FFF2-40B4-BE49-F238E27FC236}">
                <a16:creationId xmlns:a16="http://schemas.microsoft.com/office/drawing/2014/main" id="{79F1EFA5-EAF9-014F-B172-6E57C3DA5EDC}"/>
              </a:ext>
            </a:extLst>
          </p:cNvPr>
          <p:cNvPicPr>
            <a:picLocks noChangeAspect="1"/>
          </p:cNvPicPr>
          <p:nvPr/>
        </p:nvPicPr>
        <p:blipFill>
          <a:blip r:embed="rId5"/>
          <a:stretch>
            <a:fillRect/>
          </a:stretch>
        </p:blipFill>
        <p:spPr>
          <a:xfrm>
            <a:off x="5094629" y="5926566"/>
            <a:ext cx="4470400" cy="1280160"/>
          </a:xfrm>
          <a:prstGeom prst="rect">
            <a:avLst/>
          </a:prstGeom>
          <a:solidFill>
            <a:schemeClr val="tx1"/>
          </a:solidFill>
        </p:spPr>
      </p:pic>
      <p:pic>
        <p:nvPicPr>
          <p:cNvPr id="72" name="Picture 71">
            <a:extLst>
              <a:ext uri="{FF2B5EF4-FFF2-40B4-BE49-F238E27FC236}">
                <a16:creationId xmlns:a16="http://schemas.microsoft.com/office/drawing/2014/main" id="{61C7AE28-231E-5B45-A9FF-7071EBE407D0}"/>
              </a:ext>
            </a:extLst>
          </p:cNvPr>
          <p:cNvPicPr>
            <a:picLocks noChangeAspect="1"/>
          </p:cNvPicPr>
          <p:nvPr/>
        </p:nvPicPr>
        <p:blipFill>
          <a:blip r:embed="rId6"/>
          <a:stretch>
            <a:fillRect/>
          </a:stretch>
        </p:blipFill>
        <p:spPr>
          <a:xfrm>
            <a:off x="9103522" y="2093605"/>
            <a:ext cx="1971040" cy="528320"/>
          </a:xfrm>
          <a:prstGeom prst="rect">
            <a:avLst/>
          </a:prstGeom>
          <a:solidFill>
            <a:schemeClr val="tx1"/>
          </a:solidFill>
        </p:spPr>
      </p:pic>
    </p:spTree>
    <p:extLst>
      <p:ext uri="{BB962C8B-B14F-4D97-AF65-F5344CB8AC3E}">
        <p14:creationId xmlns:p14="http://schemas.microsoft.com/office/powerpoint/2010/main" val="34067804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E82F97-8333-C446-BEDF-2EC80D6862D4}"/>
              </a:ext>
            </a:extLst>
          </p:cNvPr>
          <p:cNvSpPr>
            <a:spLocks noGrp="1"/>
          </p:cNvSpPr>
          <p:nvPr>
            <p:ph type="title"/>
          </p:nvPr>
        </p:nvSpPr>
        <p:spPr>
          <a:xfrm>
            <a:off x="570584" y="555955"/>
            <a:ext cx="13518490" cy="751728"/>
          </a:xfrm>
        </p:spPr>
        <p:txBody>
          <a:bodyPr>
            <a:normAutofit/>
          </a:bodyPr>
          <a:lstStyle/>
          <a:p>
            <a:r>
              <a:rPr lang="en-US" dirty="0">
                <a:latin typeface="Amazon Ember Regular"/>
              </a:rPr>
              <a:t>K-Means Clustering</a:t>
            </a:r>
          </a:p>
        </p:txBody>
      </p:sp>
      <p:graphicFrame>
        <p:nvGraphicFramePr>
          <p:cNvPr id="5" name="Content Placeholder 3">
            <a:extLst>
              <a:ext uri="{FF2B5EF4-FFF2-40B4-BE49-F238E27FC236}">
                <a16:creationId xmlns:a16="http://schemas.microsoft.com/office/drawing/2014/main" id="{971C031C-E12D-794B-9FB9-1B13D619F09C}"/>
              </a:ext>
            </a:extLst>
          </p:cNvPr>
          <p:cNvGraphicFramePr>
            <a:graphicFrameLocks/>
          </p:cNvGraphicFramePr>
          <p:nvPr/>
        </p:nvGraphicFramePr>
        <p:xfrm>
          <a:off x="697020" y="1589493"/>
          <a:ext cx="13222759" cy="4517136"/>
        </p:xfrm>
        <a:graphic>
          <a:graphicData uri="http://schemas.openxmlformats.org/drawingml/2006/table">
            <a:tbl>
              <a:tblPr firstRow="1" bandRow="1">
                <a:tableStyleId>{5C22544A-7EE6-4342-B048-85BDC9FD1C3A}</a:tableStyleId>
              </a:tblPr>
              <a:tblGrid>
                <a:gridCol w="2920107">
                  <a:extLst>
                    <a:ext uri="{9D8B030D-6E8A-4147-A177-3AD203B41FA5}">
                      <a16:colId xmlns:a16="http://schemas.microsoft.com/office/drawing/2014/main" val="20000"/>
                    </a:ext>
                  </a:extLst>
                </a:gridCol>
                <a:gridCol w="1868294">
                  <a:extLst>
                    <a:ext uri="{9D8B030D-6E8A-4147-A177-3AD203B41FA5}">
                      <a16:colId xmlns:a16="http://schemas.microsoft.com/office/drawing/2014/main" val="20001"/>
                    </a:ext>
                  </a:extLst>
                </a:gridCol>
                <a:gridCol w="2226054">
                  <a:extLst>
                    <a:ext uri="{9D8B030D-6E8A-4147-A177-3AD203B41FA5}">
                      <a16:colId xmlns:a16="http://schemas.microsoft.com/office/drawing/2014/main" val="20002"/>
                    </a:ext>
                  </a:extLst>
                </a:gridCol>
                <a:gridCol w="1788794">
                  <a:extLst>
                    <a:ext uri="{9D8B030D-6E8A-4147-A177-3AD203B41FA5}">
                      <a16:colId xmlns:a16="http://schemas.microsoft.com/office/drawing/2014/main" val="20003"/>
                    </a:ext>
                  </a:extLst>
                </a:gridCol>
                <a:gridCol w="4419510">
                  <a:extLst>
                    <a:ext uri="{9D8B030D-6E8A-4147-A177-3AD203B41FA5}">
                      <a16:colId xmlns:a16="http://schemas.microsoft.com/office/drawing/2014/main" val="20004"/>
                    </a:ext>
                  </a:extLst>
                </a:gridCol>
              </a:tblGrid>
              <a:tr h="780288">
                <a:tc>
                  <a:txBody>
                    <a:bodyPr/>
                    <a:lstStyle/>
                    <a:p>
                      <a:r>
                        <a:rPr lang="en-US" sz="2100" u="none" dirty="0">
                          <a:solidFill>
                            <a:schemeClr val="tx1"/>
                          </a:solidFill>
                          <a:latin typeface="Amazon Ember" charset="0"/>
                          <a:ea typeface="Amazon Ember" charset="0"/>
                          <a:cs typeface="Amazon Ember" charset="0"/>
                        </a:rPr>
                        <a:t>Method</a:t>
                      </a:r>
                      <a:endParaRPr lang="en-US" sz="2100" u="none" dirty="0">
                        <a:solidFill>
                          <a:schemeClr val="tx1"/>
                        </a:solidFill>
                        <a:latin typeface="Amazon Ember" panose="02000000000000000000" pitchFamily="2" charset="0"/>
                        <a:ea typeface="Amazon Ember" charset="0"/>
                        <a:cs typeface="Amazon Ember" charset="0"/>
                      </a:endParaRPr>
                    </a:p>
                  </a:txBody>
                  <a:tcPr marL="146304" marR="146304" marT="73152" marB="73152">
                    <a:lnL w="6350"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6350"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Accurate?</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6350"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Passes</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6350"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Efficient tuning</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6350"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Comments</a:t>
                      </a:r>
                    </a:p>
                  </a:txBody>
                  <a:tcPr marL="146304" marR="146304" marT="73152" marB="73152">
                    <a:lnL w="3175" cap="flat" cmpd="sng" algn="ctr">
                      <a:solidFill>
                        <a:schemeClr val="tx1">
                          <a:lumMod val="85000"/>
                        </a:schemeClr>
                      </a:solidFill>
                      <a:prstDash val="solid"/>
                      <a:round/>
                      <a:headEnd type="none" w="med" len="med"/>
                      <a:tailEnd type="none" w="med" len="med"/>
                    </a:lnL>
                    <a:lnR w="6350" cap="flat" cmpd="sng" algn="ctr">
                      <a:solidFill>
                        <a:schemeClr val="tx1">
                          <a:lumMod val="85000"/>
                        </a:schemeClr>
                      </a:solidFill>
                      <a:prstDash val="solid"/>
                      <a:round/>
                      <a:headEnd type="none" w="med" len="med"/>
                      <a:tailEnd type="none" w="med" len="med"/>
                    </a:lnR>
                    <a:lnT w="6350"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3296">
                <a:tc>
                  <a:txBody>
                    <a:bodyPr/>
                    <a:lstStyle/>
                    <a:p>
                      <a:r>
                        <a:rPr lang="en-US" sz="2100" u="none" dirty="0">
                          <a:solidFill>
                            <a:schemeClr val="tx1"/>
                          </a:solidFill>
                          <a:latin typeface="Amazon Ember" charset="0"/>
                          <a:ea typeface="Amazon Ember" charset="0"/>
                          <a:cs typeface="Amazon Ember" charset="0"/>
                        </a:rPr>
                        <a:t>Lloyds</a:t>
                      </a:r>
                      <a:r>
                        <a:rPr lang="en-US" sz="2100" dirty="0">
                          <a:solidFill>
                            <a:schemeClr val="tx1"/>
                          </a:solidFill>
                          <a:latin typeface="Amazon Ember" charset="0"/>
                          <a:ea typeface="Amazon Ember" charset="0"/>
                          <a:cs typeface="Amazon Ember" charset="0"/>
                        </a:rPr>
                        <a:t> [1]</a:t>
                      </a:r>
                    </a:p>
                  </a:txBody>
                  <a:tcPr marL="146304" marR="146304" marT="73152" marB="73152">
                    <a:lnL w="6350"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Yes*</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u="none" baseline="0" dirty="0">
                          <a:solidFill>
                            <a:schemeClr val="tx1"/>
                          </a:solidFill>
                          <a:latin typeface="Amazon Ember" charset="0"/>
                          <a:ea typeface="Amazon Ember" charset="0"/>
                          <a:cs typeface="Amazon Ember" charset="0"/>
                        </a:rPr>
                        <a:t>5–10</a:t>
                      </a:r>
                      <a:endParaRPr lang="en-US" sz="2100" u="none" baseline="0" dirty="0">
                        <a:solidFill>
                          <a:schemeClr val="tx1"/>
                        </a:solidFill>
                        <a:latin typeface="Amazon Ember" panose="02000000000000000000" pitchFamily="2" charset="0"/>
                        <a:ea typeface="Amazon Ember" charset="0"/>
                        <a:cs typeface="Amazon Ember" charset="0"/>
                      </a:endParaRP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No</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100" dirty="0">
                        <a:solidFill>
                          <a:schemeClr val="tx1"/>
                        </a:solidFill>
                        <a:latin typeface="Amazon Ember" charset="0"/>
                        <a:ea typeface="Amazon Ember" charset="0"/>
                        <a:cs typeface="Amazon Ember" charset="0"/>
                      </a:endParaRPr>
                    </a:p>
                  </a:txBody>
                  <a:tcPr marL="146304" marR="146304" marT="73152" marB="73152">
                    <a:lnL w="3175" cap="flat" cmpd="sng" algn="ctr">
                      <a:solidFill>
                        <a:schemeClr val="tx1">
                          <a:lumMod val="85000"/>
                        </a:schemeClr>
                      </a:solidFill>
                      <a:prstDash val="solid"/>
                      <a:round/>
                      <a:headEnd type="none" w="med" len="med"/>
                      <a:tailEnd type="none" w="med" len="med"/>
                    </a:lnL>
                    <a:lnR w="6350"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3296">
                <a:tc>
                  <a:txBody>
                    <a:bodyPr/>
                    <a:lstStyle/>
                    <a:p>
                      <a:r>
                        <a:rPr lang="en-US" sz="2100" dirty="0">
                          <a:solidFill>
                            <a:schemeClr val="tx1"/>
                          </a:solidFill>
                          <a:latin typeface="Amazon Ember" charset="0"/>
                          <a:ea typeface="Amazon Ember" charset="0"/>
                          <a:cs typeface="Amazon Ember" charset="0"/>
                        </a:rPr>
                        <a:t>K-Means ++ [2]</a:t>
                      </a:r>
                    </a:p>
                  </a:txBody>
                  <a:tcPr marL="146304" marR="146304" marT="73152" marB="73152">
                    <a:lnL w="6350"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Yes</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u="none" baseline="0" dirty="0">
                          <a:solidFill>
                            <a:schemeClr val="tx1"/>
                          </a:solidFill>
                          <a:latin typeface="Amazon Ember" charset="0"/>
                          <a:ea typeface="Amazon Ember" charset="0"/>
                          <a:cs typeface="Amazon Ember" charset="0"/>
                        </a:rPr>
                        <a:t>k</a:t>
                      </a:r>
                      <a:r>
                        <a:rPr lang="en-US" sz="2100" baseline="0" dirty="0">
                          <a:solidFill>
                            <a:schemeClr val="tx1"/>
                          </a:solidFill>
                          <a:latin typeface="Amazon Ember" charset="0"/>
                          <a:ea typeface="Amazon Ember" charset="0"/>
                          <a:cs typeface="Amazon Ember" charset="0"/>
                        </a:rPr>
                        <a:t>+5 to </a:t>
                      </a:r>
                      <a:r>
                        <a:rPr lang="en-US" sz="2100" dirty="0">
                          <a:solidFill>
                            <a:schemeClr val="tx1"/>
                          </a:solidFill>
                          <a:latin typeface="Amazon Ember" charset="0"/>
                          <a:ea typeface="Amazon Ember" charset="0"/>
                          <a:cs typeface="Amazon Ember" charset="0"/>
                        </a:rPr>
                        <a:t>k+10</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No</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100" u="none">
                          <a:solidFill>
                            <a:schemeClr val="tx1"/>
                          </a:solidFill>
                          <a:latin typeface="Amazon Ember" charset="0"/>
                          <a:ea typeface="Amazon Ember" charset="0"/>
                          <a:cs typeface="Amazon Ember" charset="0"/>
                        </a:rPr>
                        <a:t>scikit-learn</a:t>
                      </a:r>
                      <a:endParaRPr lang="en-US" sz="2100" u="none" dirty="0">
                        <a:solidFill>
                          <a:schemeClr val="tx1"/>
                        </a:solidFill>
                        <a:latin typeface="Amazon Ember" panose="02000000000000000000" pitchFamily="2" charset="0"/>
                        <a:ea typeface="Amazon Ember" charset="0"/>
                        <a:cs typeface="Amazon Ember" charset="0"/>
                      </a:endParaRPr>
                    </a:p>
                  </a:txBody>
                  <a:tcPr marL="146304" marR="146304" marT="73152" marB="73152">
                    <a:lnL w="3175" cap="flat" cmpd="sng" algn="ctr">
                      <a:solidFill>
                        <a:schemeClr val="tx1">
                          <a:lumMod val="85000"/>
                        </a:schemeClr>
                      </a:solidFill>
                      <a:prstDash val="solid"/>
                      <a:round/>
                      <a:headEnd type="none" w="med" len="med"/>
                      <a:tailEnd type="none" w="med" len="med"/>
                    </a:lnL>
                    <a:lnR w="6350"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3296">
                <a:tc>
                  <a:txBody>
                    <a:bodyPr/>
                    <a:lstStyle/>
                    <a:p>
                      <a:r>
                        <a:rPr lang="en-US" sz="2100" dirty="0">
                          <a:solidFill>
                            <a:schemeClr val="tx1"/>
                          </a:solidFill>
                          <a:latin typeface="Amazon Ember" charset="0"/>
                          <a:ea typeface="Amazon Ember" charset="0"/>
                          <a:cs typeface="Amazon Ember" charset="0"/>
                        </a:rPr>
                        <a:t>K-Means|| [3]</a:t>
                      </a:r>
                    </a:p>
                  </a:txBody>
                  <a:tcPr marL="146304" marR="146304" marT="73152" marB="73152">
                    <a:lnL w="6350"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Yes</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u="none" baseline="0" dirty="0">
                          <a:solidFill>
                            <a:schemeClr val="tx1"/>
                          </a:solidFill>
                          <a:latin typeface="Amazon Ember" charset="0"/>
                          <a:ea typeface="Amazon Ember" charset="0"/>
                          <a:cs typeface="Amazon Ember" charset="0"/>
                        </a:rPr>
                        <a:t>7–12</a:t>
                      </a:r>
                      <a:endParaRPr lang="en-US" sz="2100" u="none" baseline="0" dirty="0">
                        <a:solidFill>
                          <a:schemeClr val="tx1"/>
                        </a:solidFill>
                        <a:latin typeface="Amazon Ember" panose="02000000000000000000" pitchFamily="2" charset="0"/>
                        <a:ea typeface="Amazon Ember" charset="0"/>
                        <a:cs typeface="Amazon Ember" charset="0"/>
                      </a:endParaRP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No</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100" dirty="0" err="1">
                          <a:solidFill>
                            <a:schemeClr val="tx1"/>
                          </a:solidFill>
                          <a:latin typeface="Amazon Ember" charset="0"/>
                          <a:ea typeface="Amazon Ember" charset="0"/>
                          <a:cs typeface="Amazon Ember" charset="0"/>
                        </a:rPr>
                        <a:t>spark.ml</a:t>
                      </a:r>
                      <a:endParaRPr lang="en-US" sz="2100" dirty="0">
                        <a:solidFill>
                          <a:schemeClr val="tx1"/>
                        </a:solidFill>
                        <a:latin typeface="Amazon Ember" charset="0"/>
                        <a:ea typeface="Amazon Ember" charset="0"/>
                        <a:cs typeface="Amazon Ember" charset="0"/>
                      </a:endParaRPr>
                    </a:p>
                  </a:txBody>
                  <a:tcPr marL="146304" marR="146304" marT="73152" marB="73152">
                    <a:lnL w="3175" cap="flat" cmpd="sng" algn="ctr">
                      <a:solidFill>
                        <a:schemeClr val="tx1">
                          <a:lumMod val="85000"/>
                        </a:schemeClr>
                      </a:solidFill>
                      <a:prstDash val="solid"/>
                      <a:round/>
                      <a:headEnd type="none" w="med" len="med"/>
                      <a:tailEnd type="none" w="med" len="med"/>
                    </a:lnL>
                    <a:lnR w="6350"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3296">
                <a:tc>
                  <a:txBody>
                    <a:bodyPr/>
                    <a:lstStyle/>
                    <a:p>
                      <a:r>
                        <a:rPr lang="en-US" sz="2100" dirty="0">
                          <a:solidFill>
                            <a:schemeClr val="tx1"/>
                          </a:solidFill>
                          <a:latin typeface="Amazon Ember" charset="0"/>
                          <a:ea typeface="Amazon Ember" charset="0"/>
                          <a:cs typeface="Amazon Ember" charset="0"/>
                        </a:rPr>
                        <a:t>Online [4]</a:t>
                      </a:r>
                    </a:p>
                  </a:txBody>
                  <a:tcPr marL="146304" marR="146304" marT="73152" marB="73152">
                    <a:lnL w="6350"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No</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1</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No</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100" dirty="0">
                        <a:solidFill>
                          <a:schemeClr val="tx1"/>
                        </a:solidFill>
                        <a:latin typeface="Amazon Ember" charset="0"/>
                        <a:ea typeface="Amazon Ember" charset="0"/>
                        <a:cs typeface="Amazon Ember" charset="0"/>
                      </a:endParaRPr>
                    </a:p>
                  </a:txBody>
                  <a:tcPr marL="146304" marR="146304" marT="73152" marB="73152">
                    <a:lnL w="3175" cap="flat" cmpd="sng" algn="ctr">
                      <a:solidFill>
                        <a:schemeClr val="tx1">
                          <a:lumMod val="85000"/>
                        </a:schemeClr>
                      </a:solidFill>
                      <a:prstDash val="solid"/>
                      <a:round/>
                      <a:headEnd type="none" w="med" len="med"/>
                      <a:tailEnd type="none" w="med" len="med"/>
                    </a:lnL>
                    <a:lnR w="6350"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63296">
                <a:tc>
                  <a:txBody>
                    <a:bodyPr/>
                    <a:lstStyle/>
                    <a:p>
                      <a:r>
                        <a:rPr lang="en-US" sz="2100" dirty="0">
                          <a:solidFill>
                            <a:schemeClr val="tx1"/>
                          </a:solidFill>
                          <a:latin typeface="Amazon Ember" charset="0"/>
                          <a:ea typeface="Amazon Ember" charset="0"/>
                          <a:cs typeface="Amazon Ember" charset="0"/>
                        </a:rPr>
                        <a:t>Streaming [5,6</a:t>
                      </a:r>
                      <a:r>
                        <a:rPr lang="en-US" sz="2100" u="none" dirty="0">
                          <a:solidFill>
                            <a:schemeClr val="tx1"/>
                          </a:solidFill>
                          <a:latin typeface="Amazon Ember" charset="0"/>
                          <a:ea typeface="Amazon Ember" charset="0"/>
                          <a:cs typeface="Amazon Ember" charset="0"/>
                        </a:rPr>
                        <a:t>]</a:t>
                      </a:r>
                      <a:endParaRPr lang="en-US" sz="2100" u="none" dirty="0">
                        <a:solidFill>
                          <a:schemeClr val="tx1"/>
                        </a:solidFill>
                        <a:latin typeface="Amazon Ember" panose="02000000000000000000" pitchFamily="2" charset="0"/>
                        <a:ea typeface="Amazon Ember" charset="0"/>
                        <a:cs typeface="Amazon Ember" charset="0"/>
                      </a:endParaRPr>
                    </a:p>
                  </a:txBody>
                  <a:tcPr marL="146304" marR="146304" marT="73152" marB="73152">
                    <a:lnL w="6350"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No</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1</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No</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Impractical</a:t>
                      </a:r>
                    </a:p>
                  </a:txBody>
                  <a:tcPr marL="146304" marR="146304" marT="73152" marB="73152">
                    <a:lnL w="3175" cap="flat" cmpd="sng" algn="ctr">
                      <a:solidFill>
                        <a:schemeClr val="tx1">
                          <a:lumMod val="85000"/>
                        </a:schemeClr>
                      </a:solidFill>
                      <a:prstDash val="solid"/>
                      <a:round/>
                      <a:headEnd type="none" w="med" len="med"/>
                      <a:tailEnd type="none" w="med" len="med"/>
                    </a:lnL>
                    <a:lnR w="6350"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63296">
                <a:tc>
                  <a:txBody>
                    <a:bodyPr/>
                    <a:lstStyle/>
                    <a:p>
                      <a:r>
                        <a:rPr lang="en-US" sz="2100" u="none" dirty="0" err="1">
                          <a:solidFill>
                            <a:schemeClr val="tx1"/>
                          </a:solidFill>
                          <a:latin typeface="Amazon Ember" charset="0"/>
                          <a:ea typeface="Amazon Ember" charset="0"/>
                          <a:cs typeface="Amazon Ember" charset="0"/>
                        </a:rPr>
                        <a:t>Webscale</a:t>
                      </a:r>
                      <a:r>
                        <a:rPr lang="en-US" sz="2100" dirty="0">
                          <a:solidFill>
                            <a:schemeClr val="tx1"/>
                          </a:solidFill>
                          <a:latin typeface="Amazon Ember" charset="0"/>
                          <a:ea typeface="Amazon Ember" charset="0"/>
                          <a:cs typeface="Amazon Ember" charset="0"/>
                        </a:rPr>
                        <a:t> [7]</a:t>
                      </a:r>
                    </a:p>
                  </a:txBody>
                  <a:tcPr marL="146304" marR="146304" marT="73152" marB="73152">
                    <a:lnL w="6350"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No</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1</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No</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a:solidFill>
                            <a:schemeClr val="tx1"/>
                          </a:solidFill>
                          <a:latin typeface="Amazon Ember" charset="0"/>
                          <a:ea typeface="Amazon Ember" charset="0"/>
                          <a:cs typeface="Amazon Ember" charset="0"/>
                        </a:rPr>
                        <a:t>Spark </a:t>
                      </a:r>
                      <a:r>
                        <a:rPr lang="en-US" sz="2100" u="none">
                          <a:solidFill>
                            <a:schemeClr val="tx1"/>
                          </a:solidFill>
                          <a:latin typeface="Amazon Ember" charset="0"/>
                          <a:ea typeface="Amazon Ember" charset="0"/>
                          <a:cs typeface="Amazon Ember" charset="0"/>
                        </a:rPr>
                        <a:t>streaming</a:t>
                      </a:r>
                      <a:endParaRPr lang="en-US" sz="2100" u="none" dirty="0">
                        <a:solidFill>
                          <a:schemeClr val="tx1"/>
                        </a:solidFill>
                        <a:latin typeface="Amazon Ember" panose="02000000000000000000" pitchFamily="2" charset="0"/>
                        <a:ea typeface="Amazon Ember" charset="0"/>
                        <a:cs typeface="Amazon Ember" charset="0"/>
                      </a:endParaRPr>
                    </a:p>
                  </a:txBody>
                  <a:tcPr marL="146304" marR="146304" marT="73152" marB="73152">
                    <a:lnL w="3175" cap="flat" cmpd="sng" algn="ctr">
                      <a:solidFill>
                        <a:schemeClr val="tx1">
                          <a:lumMod val="85000"/>
                        </a:schemeClr>
                      </a:solidFill>
                      <a:prstDash val="solid"/>
                      <a:round/>
                      <a:headEnd type="none" w="med" len="med"/>
                      <a:tailEnd type="none" w="med" len="med"/>
                    </a:lnL>
                    <a:lnR w="6350"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63296">
                <a:tc>
                  <a:txBody>
                    <a:bodyPr/>
                    <a:lstStyle/>
                    <a:p>
                      <a:r>
                        <a:rPr lang="en-US" sz="2100" u="none" dirty="0">
                          <a:solidFill>
                            <a:schemeClr val="tx1"/>
                          </a:solidFill>
                          <a:latin typeface="Amazon Ember" charset="0"/>
                          <a:ea typeface="Amazon Ember" charset="0"/>
                          <a:cs typeface="Amazon Ember" charset="0"/>
                        </a:rPr>
                        <a:t>Coresets</a:t>
                      </a:r>
                      <a:r>
                        <a:rPr lang="en-US" sz="2100" dirty="0">
                          <a:solidFill>
                            <a:schemeClr val="tx1"/>
                          </a:solidFill>
                          <a:latin typeface="Amazon Ember" charset="0"/>
                          <a:ea typeface="Amazon Ember" charset="0"/>
                          <a:cs typeface="Amazon Ember" charset="0"/>
                        </a:rPr>
                        <a:t> [8]</a:t>
                      </a:r>
                    </a:p>
                  </a:txBody>
                  <a:tcPr marL="146304" marR="146304" marT="73152" marB="73152">
                    <a:lnL w="6350"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No</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1</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Yes</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solidFill>
                            <a:schemeClr val="tx1"/>
                          </a:solidFill>
                          <a:latin typeface="Amazon Ember" charset="0"/>
                          <a:ea typeface="Amazon Ember" charset="0"/>
                          <a:cs typeface="Amazon Ember" charset="0"/>
                        </a:rPr>
                        <a:t>Impractical</a:t>
                      </a:r>
                    </a:p>
                  </a:txBody>
                  <a:tcPr marL="146304" marR="146304" marT="73152" marB="73152">
                    <a:lnL w="3175" cap="flat" cmpd="sng" algn="ctr">
                      <a:solidFill>
                        <a:schemeClr val="tx1">
                          <a:lumMod val="85000"/>
                        </a:schemeClr>
                      </a:solidFill>
                      <a:prstDash val="solid"/>
                      <a:round/>
                      <a:headEnd type="none" w="med" len="med"/>
                      <a:tailEnd type="none" w="med" len="med"/>
                    </a:lnL>
                    <a:lnR w="6350"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63296">
                <a:tc>
                  <a:txBody>
                    <a:bodyPr/>
                    <a:lstStyle/>
                    <a:p>
                      <a:r>
                        <a:rPr lang="en-US" sz="2100" b="1" dirty="0">
                          <a:solidFill>
                            <a:schemeClr val="tx1"/>
                          </a:solidFill>
                          <a:latin typeface="Amazon Ember" charset="0"/>
                          <a:ea typeface="Amazon Ember" charset="0"/>
                          <a:cs typeface="Amazon Ember" charset="0"/>
                        </a:rPr>
                        <a:t>Amazon </a:t>
                      </a:r>
                      <a:r>
                        <a:rPr lang="en-US" sz="2100" b="1" dirty="0" err="1">
                          <a:solidFill>
                            <a:schemeClr val="tx1"/>
                          </a:solidFill>
                          <a:latin typeface="Amazon Ember" charset="0"/>
                          <a:ea typeface="Amazon Ember" charset="0"/>
                          <a:cs typeface="Amazon Ember" charset="0"/>
                        </a:rPr>
                        <a:t>SageMaker</a:t>
                      </a:r>
                      <a:endParaRPr lang="en-US" sz="2100" b="1" dirty="0">
                        <a:solidFill>
                          <a:schemeClr val="tx1"/>
                        </a:solidFill>
                        <a:latin typeface="Amazon Ember" charset="0"/>
                        <a:ea typeface="Amazon Ember" charset="0"/>
                        <a:cs typeface="Amazon Ember" charset="0"/>
                      </a:endParaRPr>
                    </a:p>
                  </a:txBody>
                  <a:tcPr marL="146304" marR="146304" marT="73152" marB="73152">
                    <a:lnL w="6350"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635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b="1" dirty="0">
                          <a:solidFill>
                            <a:schemeClr val="tx1"/>
                          </a:solidFill>
                          <a:latin typeface="Amazon Ember" charset="0"/>
                          <a:ea typeface="Amazon Ember" charset="0"/>
                          <a:cs typeface="Amazon Ember" charset="0"/>
                        </a:rPr>
                        <a:t>Yes</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635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b="1" dirty="0">
                          <a:solidFill>
                            <a:schemeClr val="tx1"/>
                          </a:solidFill>
                          <a:latin typeface="Amazon Ember" charset="0"/>
                          <a:ea typeface="Amazon Ember" charset="0"/>
                          <a:cs typeface="Amazon Ember" charset="0"/>
                        </a:rPr>
                        <a:t>1</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635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b="1" dirty="0">
                          <a:solidFill>
                            <a:schemeClr val="tx1"/>
                          </a:solidFill>
                          <a:latin typeface="Amazon Ember" charset="0"/>
                          <a:ea typeface="Amazon Ember" charset="0"/>
                          <a:cs typeface="Amazon Ember" charset="0"/>
                        </a:rPr>
                        <a:t>Yes</a:t>
                      </a:r>
                    </a:p>
                  </a:txBody>
                  <a:tcPr marL="146304" marR="146304" marT="73152" marB="73152">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635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100" b="1" dirty="0">
                        <a:solidFill>
                          <a:schemeClr val="tx1"/>
                        </a:solidFill>
                        <a:latin typeface="Amazon Ember" charset="0"/>
                        <a:ea typeface="Amazon Ember" charset="0"/>
                        <a:cs typeface="Amazon Ember" charset="0"/>
                      </a:endParaRPr>
                    </a:p>
                  </a:txBody>
                  <a:tcPr marL="146304" marR="146304" marT="73152" marB="73152">
                    <a:lnL w="3175" cap="flat" cmpd="sng" algn="ctr">
                      <a:solidFill>
                        <a:schemeClr val="tx1">
                          <a:lumMod val="85000"/>
                        </a:schemeClr>
                      </a:solidFill>
                      <a:prstDash val="solid"/>
                      <a:round/>
                      <a:headEnd type="none" w="med" len="med"/>
                      <a:tailEnd type="none" w="med" len="med"/>
                    </a:lnL>
                    <a:lnR w="6350"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635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6" name="Rectangle 5">
            <a:extLst>
              <a:ext uri="{FF2B5EF4-FFF2-40B4-BE49-F238E27FC236}">
                <a16:creationId xmlns:a16="http://schemas.microsoft.com/office/drawing/2014/main" id="{264F3C60-A1A7-7746-A014-85EF2A20E387}"/>
              </a:ext>
            </a:extLst>
          </p:cNvPr>
          <p:cNvSpPr/>
          <p:nvPr/>
        </p:nvSpPr>
        <p:spPr>
          <a:xfrm>
            <a:off x="433005" y="6216813"/>
            <a:ext cx="3256020" cy="1077218"/>
          </a:xfrm>
          <a:prstGeom prst="rect">
            <a:avLst/>
          </a:prstGeom>
        </p:spPr>
        <p:txBody>
          <a:bodyPr wrap="none">
            <a:spAutoFit/>
          </a:bodyPr>
          <a:lstStyle/>
          <a:p>
            <a:pPr defTabSz="1097280"/>
            <a:r>
              <a:rPr lang="en-US" sz="1600" i="1" dirty="0">
                <a:latin typeface="Amazon Ember" charset="0"/>
                <a:ea typeface="Amazon Ember" charset="0"/>
                <a:cs typeface="Amazon Ember" charset="0"/>
              </a:rPr>
              <a:t>[1] Lloyd, IEEE TIT, </a:t>
            </a:r>
            <a:r>
              <a:rPr lang="is-IS" sz="1600" i="1" dirty="0">
                <a:latin typeface="Amazon Ember" charset="0"/>
                <a:ea typeface="Amazon Ember" charset="0"/>
                <a:cs typeface="Amazon Ember" charset="0"/>
              </a:rPr>
              <a:t>1982</a:t>
            </a:r>
            <a:endParaRPr lang="en-US" sz="1600" i="1" dirty="0">
              <a:latin typeface="Amazon Ember" charset="0"/>
              <a:ea typeface="Amazon Ember" charset="0"/>
              <a:cs typeface="Amazon Ember" charset="0"/>
            </a:endParaRPr>
          </a:p>
          <a:p>
            <a:pPr defTabSz="1097280"/>
            <a:r>
              <a:rPr lang="en-US" sz="1600" i="1" dirty="0">
                <a:latin typeface="Amazon Ember" charset="0"/>
                <a:ea typeface="Amazon Ember" charset="0"/>
                <a:cs typeface="Amazon Ember" charset="0"/>
              </a:rPr>
              <a:t>[2] Arthur et. al. ACM-SIAM, 2007</a:t>
            </a:r>
          </a:p>
          <a:p>
            <a:pPr defTabSz="1097280"/>
            <a:r>
              <a:rPr lang="en-US" sz="1600" i="1" dirty="0">
                <a:latin typeface="Amazon Ember" charset="0"/>
                <a:ea typeface="Amazon Ember" charset="0"/>
                <a:cs typeface="Amazon Ember" charset="0"/>
              </a:rPr>
              <a:t>[3</a:t>
            </a:r>
            <a:r>
              <a:rPr lang="en-US" sz="1600" i="1">
                <a:latin typeface="Amazon Ember" charset="0"/>
                <a:ea typeface="Amazon Ember" charset="0"/>
                <a:cs typeface="Amazon Ember" charset="0"/>
              </a:rPr>
              <a:t>] Bahmani </a:t>
            </a:r>
            <a:r>
              <a:rPr lang="en-US" sz="1600" i="1" dirty="0">
                <a:latin typeface="Amazon Ember" charset="0"/>
                <a:ea typeface="Amazon Ember" charset="0"/>
                <a:cs typeface="Amazon Ember" charset="0"/>
              </a:rPr>
              <a:t>et. al., VLDB, 2012</a:t>
            </a:r>
          </a:p>
          <a:p>
            <a:pPr defTabSz="1097280"/>
            <a:r>
              <a:rPr lang="en-US" sz="1600" i="1" dirty="0">
                <a:latin typeface="Amazon Ember" charset="0"/>
                <a:ea typeface="Amazon Ember" charset="0"/>
                <a:cs typeface="Amazon Ember" charset="0"/>
              </a:rPr>
              <a:t>[4] Liberty et. al., 2015</a:t>
            </a:r>
          </a:p>
        </p:txBody>
      </p:sp>
      <p:sp>
        <p:nvSpPr>
          <p:cNvPr id="7" name="Rectangle 6">
            <a:extLst>
              <a:ext uri="{FF2B5EF4-FFF2-40B4-BE49-F238E27FC236}">
                <a16:creationId xmlns:a16="http://schemas.microsoft.com/office/drawing/2014/main" id="{7472939B-0CA2-364C-AE1F-515AA1AFD99A}"/>
              </a:ext>
            </a:extLst>
          </p:cNvPr>
          <p:cNvSpPr/>
          <p:nvPr/>
        </p:nvSpPr>
        <p:spPr>
          <a:xfrm>
            <a:off x="3806235" y="6216813"/>
            <a:ext cx="4852610" cy="1077218"/>
          </a:xfrm>
          <a:prstGeom prst="rect">
            <a:avLst/>
          </a:prstGeom>
        </p:spPr>
        <p:txBody>
          <a:bodyPr wrap="none">
            <a:spAutoFit/>
          </a:bodyPr>
          <a:lstStyle/>
          <a:p>
            <a:pPr defTabSz="1097280"/>
            <a:r>
              <a:rPr lang="en-US" sz="1600" i="1" dirty="0">
                <a:latin typeface="Amazon Ember" charset="0"/>
                <a:ea typeface="Amazon Ember" charset="0"/>
                <a:cs typeface="Amazon Ember" charset="0"/>
              </a:rPr>
              <a:t>[5] </a:t>
            </a:r>
            <a:r>
              <a:rPr lang="en-US" sz="1600" i="1" dirty="0" err="1">
                <a:latin typeface="Amazon Ember" charset="0"/>
                <a:ea typeface="Amazon Ember" charset="0"/>
                <a:cs typeface="Amazon Ember" charset="0"/>
              </a:rPr>
              <a:t>Shindler</a:t>
            </a:r>
            <a:r>
              <a:rPr lang="en-US" sz="1600" i="1" dirty="0">
                <a:latin typeface="Amazon Ember" charset="0"/>
                <a:ea typeface="Amazon Ember" charset="0"/>
                <a:cs typeface="Amazon Ember" charset="0"/>
              </a:rPr>
              <a:t> et. al, NIPS, 2011 </a:t>
            </a:r>
          </a:p>
          <a:p>
            <a:pPr defTabSz="1097280"/>
            <a:r>
              <a:rPr lang="en-US" sz="1600" i="1" dirty="0">
                <a:latin typeface="Amazon Ember" charset="0"/>
                <a:ea typeface="Amazon Ember" charset="0"/>
                <a:cs typeface="Amazon Ember" charset="0"/>
              </a:rPr>
              <a:t>[6] </a:t>
            </a:r>
            <a:r>
              <a:rPr lang="en-US" sz="1600" dirty="0">
                <a:latin typeface="Amazon Ember" charset="0"/>
                <a:ea typeface="Amazon Ember" charset="0"/>
                <a:cs typeface="Amazon Ember" charset="0"/>
              </a:rPr>
              <a:t>Guha et. al, IEEE Trans. </a:t>
            </a:r>
            <a:r>
              <a:rPr lang="en-US" sz="1600" dirty="0" err="1">
                <a:latin typeface="Amazon Ember" charset="0"/>
                <a:ea typeface="Amazon Ember" charset="0"/>
                <a:cs typeface="Amazon Ember" charset="0"/>
              </a:rPr>
              <a:t>Knowl</a:t>
            </a:r>
            <a:r>
              <a:rPr lang="en-US" sz="1600" dirty="0">
                <a:latin typeface="Amazon Ember" charset="0"/>
                <a:ea typeface="Amazon Ember" charset="0"/>
                <a:cs typeface="Amazon Ember" charset="0"/>
              </a:rPr>
              <a:t>. Data Eng.  2003</a:t>
            </a:r>
            <a:endParaRPr lang="en-US" sz="1600" i="1" dirty="0">
              <a:latin typeface="Amazon Ember" panose="02000000000000000000" pitchFamily="2" charset="0"/>
              <a:ea typeface="Amazon Ember" charset="0"/>
              <a:cs typeface="Amazon Ember" charset="0"/>
            </a:endParaRPr>
          </a:p>
          <a:p>
            <a:pPr defTabSz="1097280"/>
            <a:r>
              <a:rPr lang="en-US" sz="1600" i="1" dirty="0">
                <a:latin typeface="Amazon Ember" charset="0"/>
                <a:ea typeface="Amazon Ember" charset="0"/>
                <a:cs typeface="Amazon Ember" charset="0"/>
              </a:rPr>
              <a:t>[7] Sculley,  WWW, 2010</a:t>
            </a:r>
          </a:p>
          <a:p>
            <a:pPr defTabSz="1097280"/>
            <a:r>
              <a:rPr lang="en-US" sz="1600" i="1" dirty="0">
                <a:latin typeface="Amazon Ember" charset="0"/>
                <a:ea typeface="Amazon Ember" charset="0"/>
                <a:cs typeface="Amazon Ember" charset="0"/>
              </a:rPr>
              <a:t>[8] Feldman et. al.</a:t>
            </a:r>
          </a:p>
        </p:txBody>
      </p:sp>
    </p:spTree>
    <p:extLst>
      <p:ext uri="{BB962C8B-B14F-4D97-AF65-F5344CB8AC3E}">
        <p14:creationId xmlns:p14="http://schemas.microsoft.com/office/powerpoint/2010/main" val="2820370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40FB8C8-CF0D-40A8-9FC0-9E21B76EE480}"/>
              </a:ext>
            </a:extLst>
          </p:cNvPr>
          <p:cNvSpPr>
            <a:spLocks noGrp="1"/>
          </p:cNvSpPr>
          <p:nvPr>
            <p:ph type="title"/>
          </p:nvPr>
        </p:nvSpPr>
        <p:spPr>
          <a:xfrm>
            <a:off x="548639" y="183898"/>
            <a:ext cx="13514832" cy="904122"/>
          </a:xfrm>
        </p:spPr>
        <p:txBody>
          <a:bodyPr/>
          <a:lstStyle/>
          <a:p>
            <a:r>
              <a:rPr lang="en-US" noProof="0" dirty="0"/>
              <a:t>The </a:t>
            </a:r>
            <a:r>
              <a:rPr lang="en-US" noProof="0" dirty="0">
                <a:solidFill>
                  <a:schemeClr val="accent1"/>
                </a:solidFill>
              </a:rPr>
              <a:t>AWS ML stack</a:t>
            </a:r>
            <a:br>
              <a:rPr lang="en-US" noProof="0" dirty="0"/>
            </a:br>
            <a:r>
              <a:rPr lang="en-US" sz="2000" noProof="0" dirty="0"/>
              <a:t>Broadest and most complete set of machine learning capabilities</a:t>
            </a:r>
            <a:endParaRPr lang="en-US" dirty="0"/>
          </a:p>
        </p:txBody>
      </p:sp>
      <p:grpSp>
        <p:nvGrpSpPr>
          <p:cNvPr id="332" name="Group 331">
            <a:extLst>
              <a:ext uri="{FF2B5EF4-FFF2-40B4-BE49-F238E27FC236}">
                <a16:creationId xmlns:a16="http://schemas.microsoft.com/office/drawing/2014/main" id="{9F438532-A42E-4DBB-B158-D3D87509F8A6}"/>
              </a:ext>
            </a:extLst>
          </p:cNvPr>
          <p:cNvGrpSpPr/>
          <p:nvPr/>
        </p:nvGrpSpPr>
        <p:grpSpPr>
          <a:xfrm>
            <a:off x="655322" y="5589189"/>
            <a:ext cx="13319756" cy="969573"/>
            <a:chOff x="457201" y="3464827"/>
            <a:chExt cx="8229600" cy="599050"/>
          </a:xfrm>
        </p:grpSpPr>
        <p:sp>
          <p:nvSpPr>
            <p:cNvPr id="333" name="Rectangle: Rounded Corners 1">
              <a:extLst>
                <a:ext uri="{FF2B5EF4-FFF2-40B4-BE49-F238E27FC236}">
                  <a16:creationId xmlns:a16="http://schemas.microsoft.com/office/drawing/2014/main" id="{B2ACA750-77E0-48BB-B46F-DAC06AFF324D}"/>
                </a:ext>
              </a:extLst>
            </p:cNvPr>
            <p:cNvSpPr/>
            <p:nvPr/>
          </p:nvSpPr>
          <p:spPr>
            <a:xfrm>
              <a:off x="457201" y="3464827"/>
              <a:ext cx="8229600" cy="599050"/>
            </a:xfrm>
            <a:prstGeom prst="roundRect">
              <a:avLst>
                <a:gd name="adj" fmla="val 0"/>
              </a:avLst>
            </a:prstGeom>
            <a:solidFill>
              <a:srgbClr val="2C374A"/>
            </a:solidFill>
            <a:ln w="88900" cap="flat" cmpd="sng" algn="ctr">
              <a:noFill/>
              <a:prstDash val="solid"/>
            </a:ln>
            <a:effectLst/>
            <a:scene3d>
              <a:camera prst="orthographicFront"/>
              <a:lightRig rig="threePt" dir="t"/>
            </a:scene3d>
            <a:sp3d>
              <a:bevelT w="0" h="0"/>
            </a:sp3d>
          </p:spPr>
          <p:txBody>
            <a:bodyPr rtlCol="0" anchor="ctr"/>
            <a:lstStyle/>
            <a:p>
              <a:pPr marL="0" marR="0" lvl="0" indent="0" algn="ctr" defTabSz="1755141" eaLnBrk="0" fontAlgn="base" latinLnBrk="0" hangingPunct="0">
                <a:lnSpc>
                  <a:spcPct val="100000"/>
                </a:lnSpc>
                <a:spcBef>
                  <a:spcPct val="0"/>
                </a:spcBef>
                <a:spcAft>
                  <a:spcPct val="0"/>
                </a:spcAft>
                <a:buClrTx/>
                <a:buSzTx/>
                <a:buFontTx/>
                <a:buNone/>
                <a:tabLst/>
                <a:defRPr/>
              </a:pPr>
              <a:endParaRPr kumimoji="0" lang="ru-RU" sz="1680"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34" name="Visualize in…">
              <a:extLst>
                <a:ext uri="{FF2B5EF4-FFF2-40B4-BE49-F238E27FC236}">
                  <a16:creationId xmlns:a16="http://schemas.microsoft.com/office/drawing/2014/main" id="{CF7AA9CE-7A9F-4374-A4D6-50C4E53A6D1B}"/>
                </a:ext>
              </a:extLst>
            </p:cNvPr>
            <p:cNvSpPr txBox="1"/>
            <p:nvPr/>
          </p:nvSpPr>
          <p:spPr>
            <a:xfrm>
              <a:off x="619744" y="3605427"/>
              <a:ext cx="1208016" cy="304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1000" b="0" i="0" u="none" strike="noStrike" cap="none" spc="0" normalizeH="0" baseline="0">
                  <a:ln>
                    <a:noFill/>
                  </a:ln>
                  <a:solidFill>
                    <a:schemeClr val="accent3"/>
                  </a:solidFill>
                  <a:effectLst/>
                  <a:uLnTx/>
                  <a:uFillTx/>
                  <a:latin typeface="Amazon Ember Heavy"/>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440" b="0" i="0" u="none" strike="noStrike" kern="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ML FRAMEWORKS </a:t>
              </a:r>
              <a:br>
                <a:rPr kumimoji="0" lang="en-US" sz="1440" b="0" i="0" u="none" strike="noStrike" kern="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440" b="0" i="0" u="none" strike="noStrike" kern="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&amp; INFRASTRUCTURE</a:t>
              </a:r>
            </a:p>
          </p:txBody>
        </p:sp>
        <p:sp>
          <p:nvSpPr>
            <p:cNvPr id="335" name="Visualize in…">
              <a:extLst>
                <a:ext uri="{FF2B5EF4-FFF2-40B4-BE49-F238E27FC236}">
                  <a16:creationId xmlns:a16="http://schemas.microsoft.com/office/drawing/2014/main" id="{91BF8898-23C8-49C2-8B2E-4105DE91A767}"/>
                </a:ext>
              </a:extLst>
            </p:cNvPr>
            <p:cNvSpPr txBox="1"/>
            <p:nvPr/>
          </p:nvSpPr>
          <p:spPr>
            <a:xfrm>
              <a:off x="2025571" y="3642347"/>
              <a:ext cx="1085687" cy="243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TensorFlow, </a:t>
              </a:r>
              <a:r>
                <a:rPr kumimoji="0" lang="en-US" sz="1120" b="0" i="0" u="none" strike="noStrike" kern="0" cap="none" spc="0" normalizeH="0" baseline="0" noProof="0" dirty="0" err="1">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PyTorch</a:t>
              </a: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 Apache </a:t>
              </a:r>
              <a:r>
                <a:rPr kumimoji="0" lang="en-US" sz="1120" b="0" i="0" u="none" strike="noStrike" kern="0" cap="none" spc="0" normalizeH="0" baseline="0" noProof="0" dirty="0" err="1">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MXNet</a:t>
              </a:r>
              <a:endPar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endParaRPr>
            </a:p>
          </p:txBody>
        </p:sp>
        <p:sp>
          <p:nvSpPr>
            <p:cNvPr id="336" name="Visualize in…">
              <a:extLst>
                <a:ext uri="{FF2B5EF4-FFF2-40B4-BE49-F238E27FC236}">
                  <a16:creationId xmlns:a16="http://schemas.microsoft.com/office/drawing/2014/main" id="{79ED03EE-C3C7-409E-93E7-867DECF2E06E}"/>
                </a:ext>
              </a:extLst>
            </p:cNvPr>
            <p:cNvSpPr txBox="1"/>
            <p:nvPr/>
          </p:nvSpPr>
          <p:spPr>
            <a:xfrm>
              <a:off x="3415890" y="3642347"/>
              <a:ext cx="1015896" cy="243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Deep learning AMIs &amp; containers</a:t>
              </a:r>
            </a:p>
          </p:txBody>
        </p:sp>
        <p:sp>
          <p:nvSpPr>
            <p:cNvPr id="337" name="Visualize in…">
              <a:extLst>
                <a:ext uri="{FF2B5EF4-FFF2-40B4-BE49-F238E27FC236}">
                  <a16:creationId xmlns:a16="http://schemas.microsoft.com/office/drawing/2014/main" id="{08C590EC-DA1A-42A2-8F66-F97257A504F4}"/>
                </a:ext>
              </a:extLst>
            </p:cNvPr>
            <p:cNvSpPr txBox="1"/>
            <p:nvPr/>
          </p:nvSpPr>
          <p:spPr>
            <a:xfrm>
              <a:off x="4536333" y="3698878"/>
              <a:ext cx="1015896" cy="135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GPUs </a:t>
              </a:r>
            </a:p>
          </p:txBody>
        </p:sp>
        <p:sp>
          <p:nvSpPr>
            <p:cNvPr id="338" name="Visualize in…">
              <a:extLst>
                <a:ext uri="{FF2B5EF4-FFF2-40B4-BE49-F238E27FC236}">
                  <a16:creationId xmlns:a16="http://schemas.microsoft.com/office/drawing/2014/main" id="{2C7BF678-A2AB-4E9B-901E-5370CCB141D4}"/>
                </a:ext>
              </a:extLst>
            </p:cNvPr>
            <p:cNvSpPr txBox="1"/>
            <p:nvPr/>
          </p:nvSpPr>
          <p:spPr>
            <a:xfrm>
              <a:off x="5589097" y="3698878"/>
              <a:ext cx="1015896" cy="135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Inferentia</a:t>
              </a:r>
            </a:p>
          </p:txBody>
        </p:sp>
        <p:sp>
          <p:nvSpPr>
            <p:cNvPr id="339" name="Visualize in…">
              <a:extLst>
                <a:ext uri="{FF2B5EF4-FFF2-40B4-BE49-F238E27FC236}">
                  <a16:creationId xmlns:a16="http://schemas.microsoft.com/office/drawing/2014/main" id="{0B061701-3DE5-4A0F-A3F6-B314A422E228}"/>
                </a:ext>
              </a:extLst>
            </p:cNvPr>
            <p:cNvSpPr txBox="1"/>
            <p:nvPr/>
          </p:nvSpPr>
          <p:spPr>
            <a:xfrm>
              <a:off x="6762930" y="3698878"/>
              <a:ext cx="1015896" cy="135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Elastic inference</a:t>
              </a:r>
            </a:p>
          </p:txBody>
        </p:sp>
        <p:sp>
          <p:nvSpPr>
            <p:cNvPr id="340" name="Visualize in…">
              <a:extLst>
                <a:ext uri="{FF2B5EF4-FFF2-40B4-BE49-F238E27FC236}">
                  <a16:creationId xmlns:a16="http://schemas.microsoft.com/office/drawing/2014/main" id="{2C462E3F-4BED-4392-B599-B9F27F33F095}"/>
                </a:ext>
              </a:extLst>
            </p:cNvPr>
            <p:cNvSpPr txBox="1"/>
            <p:nvPr/>
          </p:nvSpPr>
          <p:spPr>
            <a:xfrm>
              <a:off x="8174449" y="3698878"/>
              <a:ext cx="455023" cy="135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FPGA</a:t>
              </a:r>
            </a:p>
          </p:txBody>
        </p:sp>
        <p:cxnSp>
          <p:nvCxnSpPr>
            <p:cNvPr id="341" name="Straight Connector 340">
              <a:extLst>
                <a:ext uri="{FF2B5EF4-FFF2-40B4-BE49-F238E27FC236}">
                  <a16:creationId xmlns:a16="http://schemas.microsoft.com/office/drawing/2014/main" id="{EF41257D-FE99-49BB-800B-20F798296912}"/>
                </a:ext>
              </a:extLst>
            </p:cNvPr>
            <p:cNvCxnSpPr>
              <a:cxnSpLocks/>
            </p:cNvCxnSpPr>
            <p:nvPr/>
          </p:nvCxnSpPr>
          <p:spPr>
            <a:xfrm>
              <a:off x="466737" y="3478268"/>
              <a:ext cx="8210529" cy="0"/>
            </a:xfrm>
            <a:prstGeom prst="line">
              <a:avLst/>
            </a:prstGeom>
            <a:noFill/>
            <a:ln w="38100" cap="rnd" cmpd="sng" algn="ctr">
              <a:gradFill flip="none" rotWithShape="1">
                <a:gsLst>
                  <a:gs pos="0">
                    <a:schemeClr val="accent4"/>
                  </a:gs>
                  <a:gs pos="100000">
                    <a:schemeClr val="accent2"/>
                  </a:gs>
                </a:gsLst>
                <a:lin ang="0" scaled="1"/>
                <a:tileRect/>
              </a:gradFill>
              <a:prstDash val="solid"/>
              <a:headEnd type="none" w="lg" len="lg"/>
              <a:tailEnd type="none" w="lg" len="lg"/>
            </a:ln>
            <a:effectLst/>
          </p:spPr>
        </p:cxnSp>
      </p:grpSp>
      <p:grpSp>
        <p:nvGrpSpPr>
          <p:cNvPr id="342" name="Group 341">
            <a:extLst>
              <a:ext uri="{FF2B5EF4-FFF2-40B4-BE49-F238E27FC236}">
                <a16:creationId xmlns:a16="http://schemas.microsoft.com/office/drawing/2014/main" id="{A3656455-B55E-4571-A671-FDA1C704837E}"/>
              </a:ext>
            </a:extLst>
          </p:cNvPr>
          <p:cNvGrpSpPr/>
          <p:nvPr/>
        </p:nvGrpSpPr>
        <p:grpSpPr>
          <a:xfrm>
            <a:off x="655322" y="1615440"/>
            <a:ext cx="13319756" cy="2085260"/>
            <a:chOff x="457201" y="1009650"/>
            <a:chExt cx="8229600" cy="1288376"/>
          </a:xfrm>
        </p:grpSpPr>
        <p:sp>
          <p:nvSpPr>
            <p:cNvPr id="343" name="Rectangle: Rounded Corners 1">
              <a:extLst>
                <a:ext uri="{FF2B5EF4-FFF2-40B4-BE49-F238E27FC236}">
                  <a16:creationId xmlns:a16="http://schemas.microsoft.com/office/drawing/2014/main" id="{AA0A1FDF-26F6-4C5C-882A-96F5BE709230}"/>
                </a:ext>
              </a:extLst>
            </p:cNvPr>
            <p:cNvSpPr/>
            <p:nvPr/>
          </p:nvSpPr>
          <p:spPr>
            <a:xfrm>
              <a:off x="457201" y="1009650"/>
              <a:ext cx="8229600" cy="1288376"/>
            </a:xfrm>
            <a:prstGeom prst="roundRect">
              <a:avLst>
                <a:gd name="adj" fmla="val 0"/>
              </a:avLst>
            </a:prstGeom>
            <a:solidFill>
              <a:srgbClr val="2C374A"/>
            </a:solidFill>
            <a:ln w="88900" cap="flat" cmpd="sng" algn="ctr">
              <a:noFill/>
              <a:prstDash val="solid"/>
            </a:ln>
            <a:effectLst/>
            <a:scene3d>
              <a:camera prst="orthographicFront"/>
              <a:lightRig rig="threePt" dir="t"/>
            </a:scene3d>
            <a:sp3d>
              <a:bevelT w="0" h="0"/>
            </a:sp3d>
          </p:spPr>
          <p:txBody>
            <a:bodyPr rtlCol="0" anchor="ctr"/>
            <a:lstStyle/>
            <a:p>
              <a:pPr marL="0" marR="0" lvl="0" indent="0" algn="ctr" defTabSz="1755141" eaLnBrk="0" fontAlgn="base" latinLnBrk="0" hangingPunct="0">
                <a:lnSpc>
                  <a:spcPct val="100000"/>
                </a:lnSpc>
                <a:spcBef>
                  <a:spcPct val="0"/>
                </a:spcBef>
                <a:spcAft>
                  <a:spcPct val="0"/>
                </a:spcAft>
                <a:buClrTx/>
                <a:buSzTx/>
                <a:buFontTx/>
                <a:buNone/>
                <a:tabLst/>
                <a:defRPr/>
              </a:pPr>
              <a:endParaRPr kumimoji="0" lang="ru-RU" sz="1680"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44" name="Visualize in…">
              <a:extLst>
                <a:ext uri="{FF2B5EF4-FFF2-40B4-BE49-F238E27FC236}">
                  <a16:creationId xmlns:a16="http://schemas.microsoft.com/office/drawing/2014/main" id="{21462782-8CB7-4288-B157-996E22EBF423}"/>
                </a:ext>
              </a:extLst>
            </p:cNvPr>
            <p:cNvSpPr txBox="1"/>
            <p:nvPr/>
          </p:nvSpPr>
          <p:spPr>
            <a:xfrm>
              <a:off x="619744" y="1527999"/>
              <a:ext cx="1015894" cy="1661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algn="ctr" defTabSz="390083">
                <a:spcBef>
                  <a:spcPts val="427"/>
                </a:spcBef>
                <a:defRPr sz="900">
                  <a:solidFill>
                    <a:schemeClr val="bg1"/>
                  </a:solidFill>
                  <a:latin typeface="+mj-lt"/>
                  <a:ea typeface="Amazon Ember Light" panose="020B0403020204020204" pitchFamily="34" charset="0"/>
                  <a:cs typeface="Amazon Ember Light" panose="020B0403020204020204" pitchFamily="34" charset="0"/>
                </a:defRPr>
              </a:lvl1pPr>
            </a:lstStyle>
            <a:p>
              <a:pPr marL="0" marR="0" lvl="0" indent="0" algn="l" defTabSz="1040154" eaLnBrk="0" fontAlgn="base" latinLnBrk="0" hangingPunct="0">
                <a:lnSpc>
                  <a:spcPct val="100000"/>
                </a:lnSpc>
                <a:spcBef>
                  <a:spcPts val="0"/>
                </a:spcBef>
                <a:spcAft>
                  <a:spcPts val="1600"/>
                </a:spcAft>
                <a:buClrTx/>
                <a:buSzTx/>
                <a:buFontTx/>
                <a:buNone/>
                <a:tabLst/>
                <a:defRPr/>
              </a:pPr>
              <a:r>
                <a:rPr kumimoji="0" lang="en-US" sz="1440" b="0" i="0" u="none" strike="noStrike" kern="0" cap="none" spc="0" normalizeH="0" baseline="0" noProof="0" dirty="0">
                  <a:ln>
                    <a:noFill/>
                  </a:ln>
                  <a:solidFill>
                    <a:schemeClr val="accent1"/>
                  </a:solidFill>
                  <a:effectLst/>
                  <a:uLnTx/>
                  <a:uFillTx/>
                  <a:latin typeface="Amazon Ember"/>
                  <a:ea typeface="Amazon Ember" panose="020B0603020204020204" pitchFamily="34" charset="0"/>
                  <a:cs typeface="Amazon Ember" panose="020B0603020204020204" pitchFamily="34" charset="0"/>
                </a:rPr>
                <a:t>AI SERVICES</a:t>
              </a:r>
            </a:p>
          </p:txBody>
        </p:sp>
        <p:sp>
          <p:nvSpPr>
            <p:cNvPr id="348" name="Visualize in…">
              <a:extLst>
                <a:ext uri="{FF2B5EF4-FFF2-40B4-BE49-F238E27FC236}">
                  <a16:creationId xmlns:a16="http://schemas.microsoft.com/office/drawing/2014/main" id="{F52A2AC7-A5AC-4F66-8A8E-BC26AC527449}"/>
                </a:ext>
              </a:extLst>
            </p:cNvPr>
            <p:cNvSpPr txBox="1"/>
            <p:nvPr/>
          </p:nvSpPr>
          <p:spPr>
            <a:xfrm>
              <a:off x="2025571" y="1107004"/>
              <a:ext cx="641322" cy="135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Vision</a:t>
              </a:r>
            </a:p>
          </p:txBody>
        </p:sp>
        <p:sp>
          <p:nvSpPr>
            <p:cNvPr id="350" name="Visualize in…">
              <a:extLst>
                <a:ext uri="{FF2B5EF4-FFF2-40B4-BE49-F238E27FC236}">
                  <a16:creationId xmlns:a16="http://schemas.microsoft.com/office/drawing/2014/main" id="{B9DD895D-642D-4385-9E51-BFD4497DC1F7}"/>
                </a:ext>
              </a:extLst>
            </p:cNvPr>
            <p:cNvSpPr txBox="1"/>
            <p:nvPr/>
          </p:nvSpPr>
          <p:spPr>
            <a:xfrm>
              <a:off x="2025571" y="1264022"/>
              <a:ext cx="641322" cy="135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Rekognition</a:t>
              </a:r>
            </a:p>
          </p:txBody>
        </p:sp>
        <p:sp>
          <p:nvSpPr>
            <p:cNvPr id="351" name="Visualize in…">
              <a:extLst>
                <a:ext uri="{FF2B5EF4-FFF2-40B4-BE49-F238E27FC236}">
                  <a16:creationId xmlns:a16="http://schemas.microsoft.com/office/drawing/2014/main" id="{082A2D0F-D047-4570-A20A-DF0D367ACA23}"/>
                </a:ext>
              </a:extLst>
            </p:cNvPr>
            <p:cNvSpPr txBox="1"/>
            <p:nvPr/>
          </p:nvSpPr>
          <p:spPr>
            <a:xfrm>
              <a:off x="2025571" y="1677802"/>
              <a:ext cx="535981" cy="135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Speech</a:t>
              </a:r>
            </a:p>
          </p:txBody>
        </p:sp>
        <p:sp>
          <p:nvSpPr>
            <p:cNvPr id="352" name="Visualize in…">
              <a:extLst>
                <a:ext uri="{FF2B5EF4-FFF2-40B4-BE49-F238E27FC236}">
                  <a16:creationId xmlns:a16="http://schemas.microsoft.com/office/drawing/2014/main" id="{54C501ED-9BC6-43D8-A381-F088A3D58F23}"/>
                </a:ext>
              </a:extLst>
            </p:cNvPr>
            <p:cNvSpPr txBox="1"/>
            <p:nvPr/>
          </p:nvSpPr>
          <p:spPr>
            <a:xfrm>
              <a:off x="2025571" y="1834820"/>
              <a:ext cx="523150"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Polly </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Transcribe</a:t>
              </a:r>
            </a:p>
          </p:txBody>
        </p:sp>
        <p:sp>
          <p:nvSpPr>
            <p:cNvPr id="376" name="Visualize in…">
              <a:extLst>
                <a:ext uri="{FF2B5EF4-FFF2-40B4-BE49-F238E27FC236}">
                  <a16:creationId xmlns:a16="http://schemas.microsoft.com/office/drawing/2014/main" id="{25A676B7-1E54-4916-9220-3E2937DF7D61}"/>
                </a:ext>
              </a:extLst>
            </p:cNvPr>
            <p:cNvSpPr txBox="1"/>
            <p:nvPr/>
          </p:nvSpPr>
          <p:spPr>
            <a:xfrm>
              <a:off x="3311343" y="1107004"/>
              <a:ext cx="641322" cy="135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Chatbots</a:t>
              </a:r>
            </a:p>
          </p:txBody>
        </p:sp>
        <p:sp>
          <p:nvSpPr>
            <p:cNvPr id="377" name="Visualize in…">
              <a:extLst>
                <a:ext uri="{FF2B5EF4-FFF2-40B4-BE49-F238E27FC236}">
                  <a16:creationId xmlns:a16="http://schemas.microsoft.com/office/drawing/2014/main" id="{945FD066-52FD-46E6-BB57-57794DADC817}"/>
                </a:ext>
              </a:extLst>
            </p:cNvPr>
            <p:cNvSpPr txBox="1"/>
            <p:nvPr/>
          </p:nvSpPr>
          <p:spPr>
            <a:xfrm>
              <a:off x="3311343" y="1264022"/>
              <a:ext cx="635769" cy="135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Lex</a:t>
              </a:r>
            </a:p>
          </p:txBody>
        </p:sp>
        <p:sp>
          <p:nvSpPr>
            <p:cNvPr id="378" name="Visualize in…">
              <a:extLst>
                <a:ext uri="{FF2B5EF4-FFF2-40B4-BE49-F238E27FC236}">
                  <a16:creationId xmlns:a16="http://schemas.microsoft.com/office/drawing/2014/main" id="{79505FEE-F549-4E45-B1FF-F962E3FCE6C0}"/>
                </a:ext>
              </a:extLst>
            </p:cNvPr>
            <p:cNvSpPr txBox="1"/>
            <p:nvPr/>
          </p:nvSpPr>
          <p:spPr>
            <a:xfrm>
              <a:off x="4553636" y="1677803"/>
              <a:ext cx="830143" cy="135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Contact centers</a:t>
              </a:r>
            </a:p>
          </p:txBody>
        </p:sp>
        <p:sp>
          <p:nvSpPr>
            <p:cNvPr id="379" name="Visualize in…">
              <a:extLst>
                <a:ext uri="{FF2B5EF4-FFF2-40B4-BE49-F238E27FC236}">
                  <a16:creationId xmlns:a16="http://schemas.microsoft.com/office/drawing/2014/main" id="{68C9BB6B-F41E-482D-8FB1-9C5C47A9DF2C}"/>
                </a:ext>
              </a:extLst>
            </p:cNvPr>
            <p:cNvSpPr txBox="1"/>
            <p:nvPr/>
          </p:nvSpPr>
          <p:spPr>
            <a:xfrm>
              <a:off x="4553636" y="1834821"/>
              <a:ext cx="847071"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067"/>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Contact Lens</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Connect Voice ID</a:t>
              </a:r>
            </a:p>
          </p:txBody>
        </p:sp>
        <p:sp>
          <p:nvSpPr>
            <p:cNvPr id="380" name="Visualize in…">
              <a:extLst>
                <a:ext uri="{FF2B5EF4-FFF2-40B4-BE49-F238E27FC236}">
                  <a16:creationId xmlns:a16="http://schemas.microsoft.com/office/drawing/2014/main" id="{93203B89-166D-41C1-A375-963DD8884AC6}"/>
                </a:ext>
              </a:extLst>
            </p:cNvPr>
            <p:cNvSpPr txBox="1"/>
            <p:nvPr/>
          </p:nvSpPr>
          <p:spPr>
            <a:xfrm>
              <a:off x="6035683" y="1677802"/>
              <a:ext cx="760254" cy="135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Code + DevOps</a:t>
              </a:r>
            </a:p>
          </p:txBody>
        </p:sp>
        <p:sp>
          <p:nvSpPr>
            <p:cNvPr id="381" name="Visualize in…">
              <a:extLst>
                <a:ext uri="{FF2B5EF4-FFF2-40B4-BE49-F238E27FC236}">
                  <a16:creationId xmlns:a16="http://schemas.microsoft.com/office/drawing/2014/main" id="{8D4FC7E6-E79A-42F8-901C-3CF79B96A392}"/>
                </a:ext>
              </a:extLst>
            </p:cNvPr>
            <p:cNvSpPr txBox="1"/>
            <p:nvPr/>
          </p:nvSpPr>
          <p:spPr>
            <a:xfrm>
              <a:off x="6035683" y="1834819"/>
              <a:ext cx="847071"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067"/>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CodeGuru</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DevOps Guru</a:t>
              </a:r>
            </a:p>
          </p:txBody>
        </p:sp>
        <p:sp>
          <p:nvSpPr>
            <p:cNvPr id="382" name="Visualize in…">
              <a:extLst>
                <a:ext uri="{FF2B5EF4-FFF2-40B4-BE49-F238E27FC236}">
                  <a16:creationId xmlns:a16="http://schemas.microsoft.com/office/drawing/2014/main" id="{3242D92F-ADD5-4DDB-8864-ED8ACADEF8FF}"/>
                </a:ext>
              </a:extLst>
            </p:cNvPr>
            <p:cNvSpPr txBox="1"/>
            <p:nvPr/>
          </p:nvSpPr>
          <p:spPr>
            <a:xfrm>
              <a:off x="3311343" y="1677800"/>
              <a:ext cx="641322" cy="135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Text</a:t>
              </a:r>
            </a:p>
          </p:txBody>
        </p:sp>
        <p:sp>
          <p:nvSpPr>
            <p:cNvPr id="383" name="Visualize in…">
              <a:extLst>
                <a:ext uri="{FF2B5EF4-FFF2-40B4-BE49-F238E27FC236}">
                  <a16:creationId xmlns:a16="http://schemas.microsoft.com/office/drawing/2014/main" id="{16FCA7A7-5FC2-4C64-BC9F-A58059331D99}"/>
                </a:ext>
              </a:extLst>
            </p:cNvPr>
            <p:cNvSpPr txBox="1"/>
            <p:nvPr/>
          </p:nvSpPr>
          <p:spPr>
            <a:xfrm>
              <a:off x="3311343" y="1834818"/>
              <a:ext cx="641322" cy="350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Comprehend </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Translate</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Textract</a:t>
              </a:r>
            </a:p>
          </p:txBody>
        </p:sp>
        <p:sp>
          <p:nvSpPr>
            <p:cNvPr id="384" name="Visualize in…">
              <a:extLst>
                <a:ext uri="{FF2B5EF4-FFF2-40B4-BE49-F238E27FC236}">
                  <a16:creationId xmlns:a16="http://schemas.microsoft.com/office/drawing/2014/main" id="{A0BD33F4-A2F0-40AD-9E28-207E7070E186}"/>
                </a:ext>
              </a:extLst>
            </p:cNvPr>
            <p:cNvSpPr txBox="1"/>
            <p:nvPr/>
          </p:nvSpPr>
          <p:spPr>
            <a:xfrm>
              <a:off x="4553636" y="1107004"/>
              <a:ext cx="738162" cy="135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Business tools</a:t>
              </a:r>
            </a:p>
          </p:txBody>
        </p:sp>
        <p:sp>
          <p:nvSpPr>
            <p:cNvPr id="385" name="Visualize in…">
              <a:extLst>
                <a:ext uri="{FF2B5EF4-FFF2-40B4-BE49-F238E27FC236}">
                  <a16:creationId xmlns:a16="http://schemas.microsoft.com/office/drawing/2014/main" id="{BF5DD79A-7905-4D49-AF04-D5005BC5FBCB}"/>
                </a:ext>
              </a:extLst>
            </p:cNvPr>
            <p:cNvSpPr txBox="1"/>
            <p:nvPr/>
          </p:nvSpPr>
          <p:spPr>
            <a:xfrm>
              <a:off x="4553636" y="1264022"/>
              <a:ext cx="850186" cy="350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Personalize Forecast</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Fraud Detector</a:t>
              </a:r>
            </a:p>
            <a:p>
              <a:pPr marL="0" marR="0" lvl="0" indent="0" defTabSz="1040154" eaLnBrk="0" fontAlgn="auto" latinLnBrk="0" hangingPunct="0">
                <a:lnSpc>
                  <a:spcPct val="100000"/>
                </a:lnSpc>
                <a:spcBef>
                  <a:spcPts val="0"/>
                </a:spcBef>
                <a:spcAft>
                  <a:spcPts val="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Lookout for Metrics</a:t>
              </a:r>
            </a:p>
          </p:txBody>
        </p:sp>
        <p:sp>
          <p:nvSpPr>
            <p:cNvPr id="386" name="Visualize in…">
              <a:extLst>
                <a:ext uri="{FF2B5EF4-FFF2-40B4-BE49-F238E27FC236}">
                  <a16:creationId xmlns:a16="http://schemas.microsoft.com/office/drawing/2014/main" id="{00B56F5D-A1F3-4DA0-9BA8-9969BABB2E6E}"/>
                </a:ext>
              </a:extLst>
            </p:cNvPr>
            <p:cNvSpPr txBox="1"/>
            <p:nvPr/>
          </p:nvSpPr>
          <p:spPr>
            <a:xfrm>
              <a:off x="6035683" y="1107004"/>
              <a:ext cx="510752" cy="135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Search</a:t>
              </a:r>
            </a:p>
          </p:txBody>
        </p:sp>
        <p:sp>
          <p:nvSpPr>
            <p:cNvPr id="387" name="Visualize in…">
              <a:extLst>
                <a:ext uri="{FF2B5EF4-FFF2-40B4-BE49-F238E27FC236}">
                  <a16:creationId xmlns:a16="http://schemas.microsoft.com/office/drawing/2014/main" id="{02695DF3-E1FA-4357-B91B-80A14F936136}"/>
                </a:ext>
              </a:extLst>
            </p:cNvPr>
            <p:cNvSpPr txBox="1"/>
            <p:nvPr/>
          </p:nvSpPr>
          <p:spPr>
            <a:xfrm>
              <a:off x="6035683" y="1264022"/>
              <a:ext cx="510752" cy="135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Kendra</a:t>
              </a:r>
            </a:p>
          </p:txBody>
        </p:sp>
        <p:sp>
          <p:nvSpPr>
            <p:cNvPr id="388" name="Visualize in…">
              <a:extLst>
                <a:ext uri="{FF2B5EF4-FFF2-40B4-BE49-F238E27FC236}">
                  <a16:creationId xmlns:a16="http://schemas.microsoft.com/office/drawing/2014/main" id="{6AA01060-38ED-4F7E-9408-2444156B37E6}"/>
                </a:ext>
              </a:extLst>
            </p:cNvPr>
            <p:cNvSpPr txBox="1"/>
            <p:nvPr/>
          </p:nvSpPr>
          <p:spPr>
            <a:xfrm>
              <a:off x="7315104" y="1677803"/>
              <a:ext cx="841930" cy="135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Industrial</a:t>
              </a:r>
            </a:p>
          </p:txBody>
        </p:sp>
        <p:sp>
          <p:nvSpPr>
            <p:cNvPr id="389" name="Visualize in…">
              <a:extLst>
                <a:ext uri="{FF2B5EF4-FFF2-40B4-BE49-F238E27FC236}">
                  <a16:creationId xmlns:a16="http://schemas.microsoft.com/office/drawing/2014/main" id="{DD59A6F1-CB17-4A32-ADD4-C17FC147AB48}"/>
                </a:ext>
              </a:extLst>
            </p:cNvPr>
            <p:cNvSpPr txBox="1"/>
            <p:nvPr/>
          </p:nvSpPr>
          <p:spPr>
            <a:xfrm>
              <a:off x="7315104" y="1834820"/>
              <a:ext cx="1277907" cy="350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Panorama Appliance and SDK, Monitron, Lookout for Equipment, Lookout for Vision</a:t>
              </a:r>
            </a:p>
          </p:txBody>
        </p:sp>
        <p:sp>
          <p:nvSpPr>
            <p:cNvPr id="390" name="Visualize in…">
              <a:extLst>
                <a:ext uri="{FF2B5EF4-FFF2-40B4-BE49-F238E27FC236}">
                  <a16:creationId xmlns:a16="http://schemas.microsoft.com/office/drawing/2014/main" id="{A265EDDA-B05C-4581-93AC-87D57DDE4728}"/>
                </a:ext>
              </a:extLst>
            </p:cNvPr>
            <p:cNvSpPr txBox="1"/>
            <p:nvPr/>
          </p:nvSpPr>
          <p:spPr>
            <a:xfrm>
              <a:off x="7315104" y="1107004"/>
              <a:ext cx="841930" cy="135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Healthcare</a:t>
              </a:r>
            </a:p>
          </p:txBody>
        </p:sp>
        <p:sp>
          <p:nvSpPr>
            <p:cNvPr id="391" name="Visualize in…">
              <a:extLst>
                <a:ext uri="{FF2B5EF4-FFF2-40B4-BE49-F238E27FC236}">
                  <a16:creationId xmlns:a16="http://schemas.microsoft.com/office/drawing/2014/main" id="{F31FCAEB-0F93-4016-96E7-7644A9CAB80F}"/>
                </a:ext>
              </a:extLst>
            </p:cNvPr>
            <p:cNvSpPr txBox="1"/>
            <p:nvPr/>
          </p:nvSpPr>
          <p:spPr>
            <a:xfrm>
              <a:off x="7315104" y="1264022"/>
              <a:ext cx="1087926" cy="350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0"/>
                </a:spcAft>
                <a:buClrTx/>
                <a:buSzTx/>
                <a:buFontTx/>
                <a:buNone/>
                <a:tabLst/>
                <a:defRPr/>
              </a:pPr>
              <a:r>
                <a:rPr kumimoji="0" lang="en-US" sz="1120" b="0" i="0" u="none" strike="noStrike" kern="0" cap="none" spc="0" normalizeH="0" baseline="0" noProof="0" dirty="0" err="1">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HealthLake</a:t>
              </a:r>
              <a:endPar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endParaRPr>
            </a:p>
            <a:p>
              <a:pPr marL="0" marR="0" lvl="0" indent="0" defTabSz="1040154" eaLnBrk="0" fontAlgn="auto" latinLnBrk="0" hangingPunct="0">
                <a:lnSpc>
                  <a:spcPct val="100000"/>
                </a:lnSpc>
                <a:spcBef>
                  <a:spcPts val="0"/>
                </a:spcBef>
                <a:spcAft>
                  <a:spcPts val="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Comprehend Medical</a:t>
              </a:r>
            </a:p>
            <a:p>
              <a:pPr marL="0" marR="0" lvl="0" indent="0" defTabSz="1040154" eaLnBrk="0" fontAlgn="auto" latinLnBrk="0" hangingPunct="0">
                <a:lnSpc>
                  <a:spcPct val="100000"/>
                </a:lnSpc>
                <a:spcBef>
                  <a:spcPts val="0"/>
                </a:spcBef>
                <a:spcAft>
                  <a:spcPts val="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Transcribe Medical</a:t>
              </a:r>
            </a:p>
          </p:txBody>
        </p:sp>
        <p:cxnSp>
          <p:nvCxnSpPr>
            <p:cNvPr id="392" name="Straight Connector 391">
              <a:extLst>
                <a:ext uri="{FF2B5EF4-FFF2-40B4-BE49-F238E27FC236}">
                  <a16:creationId xmlns:a16="http://schemas.microsoft.com/office/drawing/2014/main" id="{3ED45348-81DD-4E41-A9E5-245651F4B79B}"/>
                </a:ext>
              </a:extLst>
            </p:cNvPr>
            <p:cNvCxnSpPr>
              <a:cxnSpLocks/>
            </p:cNvCxnSpPr>
            <p:nvPr/>
          </p:nvCxnSpPr>
          <p:spPr>
            <a:xfrm>
              <a:off x="466737" y="1009650"/>
              <a:ext cx="8210529" cy="0"/>
            </a:xfrm>
            <a:prstGeom prst="line">
              <a:avLst/>
            </a:prstGeom>
            <a:noFill/>
            <a:ln w="38100" cap="rnd" cmpd="sng" algn="ctr">
              <a:gradFill flip="none" rotWithShape="1">
                <a:gsLst>
                  <a:gs pos="0">
                    <a:schemeClr val="accent4"/>
                  </a:gs>
                  <a:gs pos="100000">
                    <a:schemeClr val="accent2"/>
                  </a:gs>
                </a:gsLst>
                <a:lin ang="0" scaled="1"/>
                <a:tileRect/>
              </a:gradFill>
              <a:prstDash val="solid"/>
              <a:headEnd type="none" w="lg" len="lg"/>
              <a:tailEnd type="none" w="lg" len="lg"/>
            </a:ln>
            <a:effectLst/>
          </p:spPr>
        </p:cxnSp>
      </p:grpSp>
      <p:grpSp>
        <p:nvGrpSpPr>
          <p:cNvPr id="31" name="Group 30">
            <a:extLst>
              <a:ext uri="{FF2B5EF4-FFF2-40B4-BE49-F238E27FC236}">
                <a16:creationId xmlns:a16="http://schemas.microsoft.com/office/drawing/2014/main" id="{FAC10F57-742C-4D80-8E80-8FE416B7CC0D}"/>
              </a:ext>
            </a:extLst>
          </p:cNvPr>
          <p:cNvGrpSpPr/>
          <p:nvPr/>
        </p:nvGrpSpPr>
        <p:grpSpPr>
          <a:xfrm>
            <a:off x="655322" y="3710540"/>
            <a:ext cx="13319756" cy="1651080"/>
            <a:chOff x="655322" y="3710540"/>
            <a:chExt cx="13319756" cy="1651080"/>
          </a:xfrm>
        </p:grpSpPr>
        <p:grpSp>
          <p:nvGrpSpPr>
            <p:cNvPr id="393" name="Group 392">
              <a:extLst>
                <a:ext uri="{FF2B5EF4-FFF2-40B4-BE49-F238E27FC236}">
                  <a16:creationId xmlns:a16="http://schemas.microsoft.com/office/drawing/2014/main" id="{B1FF3C95-7DA6-4C88-B0F5-B81F0F758E41}"/>
                </a:ext>
              </a:extLst>
            </p:cNvPr>
            <p:cNvGrpSpPr/>
            <p:nvPr/>
          </p:nvGrpSpPr>
          <p:grpSpPr>
            <a:xfrm>
              <a:off x="655322" y="3710540"/>
              <a:ext cx="13319756" cy="1651080"/>
              <a:chOff x="457201" y="2304106"/>
              <a:chExt cx="8229600" cy="1020119"/>
            </a:xfrm>
          </p:grpSpPr>
          <p:sp>
            <p:nvSpPr>
              <p:cNvPr id="394" name="Rectangle: Rounded Corners 1">
                <a:extLst>
                  <a:ext uri="{FF2B5EF4-FFF2-40B4-BE49-F238E27FC236}">
                    <a16:creationId xmlns:a16="http://schemas.microsoft.com/office/drawing/2014/main" id="{EE61891F-AF6A-4046-B7A3-55DD297A0A13}"/>
                  </a:ext>
                </a:extLst>
              </p:cNvPr>
              <p:cNvSpPr/>
              <p:nvPr/>
            </p:nvSpPr>
            <p:spPr>
              <a:xfrm>
                <a:off x="457201" y="2304106"/>
                <a:ext cx="8229600" cy="1020119"/>
              </a:xfrm>
              <a:prstGeom prst="roundRect">
                <a:avLst>
                  <a:gd name="adj" fmla="val 0"/>
                </a:avLst>
              </a:prstGeom>
              <a:solidFill>
                <a:srgbClr val="2C374A"/>
              </a:solidFill>
              <a:ln w="88900" cap="flat" cmpd="sng" algn="ctr">
                <a:noFill/>
                <a:prstDash val="solid"/>
              </a:ln>
              <a:effectLst/>
              <a:scene3d>
                <a:camera prst="orthographicFront"/>
                <a:lightRig rig="threePt" dir="t"/>
              </a:scene3d>
              <a:sp3d>
                <a:bevelT w="0" h="0"/>
              </a:sp3d>
            </p:spPr>
            <p:txBody>
              <a:bodyPr rtlCol="0" anchor="ctr"/>
              <a:lstStyle/>
              <a:p>
                <a:pPr marL="0" marR="0" lvl="0" indent="0" algn="ctr" defTabSz="1755141" eaLnBrk="0" fontAlgn="base" latinLnBrk="0" hangingPunct="0">
                  <a:lnSpc>
                    <a:spcPct val="100000"/>
                  </a:lnSpc>
                  <a:spcBef>
                    <a:spcPct val="0"/>
                  </a:spcBef>
                  <a:spcAft>
                    <a:spcPct val="0"/>
                  </a:spcAft>
                  <a:buClrTx/>
                  <a:buSzTx/>
                  <a:buFontTx/>
                  <a:buNone/>
                  <a:tabLst/>
                  <a:defRPr/>
                </a:pPr>
                <a:endParaRPr kumimoji="0" lang="ru-RU" sz="1680"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95" name="Visualize in…">
                <a:extLst>
                  <a:ext uri="{FF2B5EF4-FFF2-40B4-BE49-F238E27FC236}">
                    <a16:creationId xmlns:a16="http://schemas.microsoft.com/office/drawing/2014/main" id="{1B9B1881-BFB1-4CC3-B0F4-4A2FC28406D2}"/>
                  </a:ext>
                </a:extLst>
              </p:cNvPr>
              <p:cNvSpPr txBox="1"/>
              <p:nvPr/>
            </p:nvSpPr>
            <p:spPr>
              <a:xfrm>
                <a:off x="1052325" y="2668990"/>
                <a:ext cx="483842"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r"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Label </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data</a:t>
                </a:r>
              </a:p>
            </p:txBody>
          </p:sp>
          <p:grpSp>
            <p:nvGrpSpPr>
              <p:cNvPr id="396" name="Group 395">
                <a:extLst>
                  <a:ext uri="{FF2B5EF4-FFF2-40B4-BE49-F238E27FC236}">
                    <a16:creationId xmlns:a16="http://schemas.microsoft.com/office/drawing/2014/main" id="{33D435B5-5115-4851-8D44-05DBBD8B3D0C}"/>
                  </a:ext>
                </a:extLst>
              </p:cNvPr>
              <p:cNvGrpSpPr/>
              <p:nvPr/>
            </p:nvGrpSpPr>
            <p:grpSpPr>
              <a:xfrm>
                <a:off x="1617481" y="2486923"/>
                <a:ext cx="6080752" cy="730918"/>
                <a:chOff x="1965353" y="3168358"/>
                <a:chExt cx="10345688" cy="1243572"/>
              </a:xfrm>
            </p:grpSpPr>
            <p:sp>
              <p:nvSpPr>
                <p:cNvPr id="405" name="Rectangle 404">
                  <a:extLst>
                    <a:ext uri="{FF2B5EF4-FFF2-40B4-BE49-F238E27FC236}">
                      <a16:creationId xmlns:a16="http://schemas.microsoft.com/office/drawing/2014/main" id="{3BD123C4-4DE1-45AF-98DA-1D134547A2E8}"/>
                    </a:ext>
                  </a:extLst>
                </p:cNvPr>
                <p:cNvSpPr/>
                <p:nvPr/>
              </p:nvSpPr>
              <p:spPr>
                <a:xfrm>
                  <a:off x="1965353" y="3168358"/>
                  <a:ext cx="10345688" cy="1243572"/>
                </a:xfrm>
                <a:prstGeom prst="rect">
                  <a:avLst/>
                </a:prstGeom>
                <a:ln w="12700" cap="rnd">
                  <a:solidFill>
                    <a:srgbClr val="FFFFFF"/>
                  </a:solidFill>
                  <a:prstDash val="solid"/>
                  <a:round/>
                </a:ln>
              </p:spPr>
              <p:txBody>
                <a:bodyPr rtlCol="0" anchor="ctr"/>
                <a:lstStyle/>
                <a:p>
                  <a:pPr marL="0" marR="0" lvl="0" indent="0" defTabSz="1219122" eaLnBrk="0" fontAlgn="base" latinLnBrk="0" hangingPunct="0">
                    <a:lnSpc>
                      <a:spcPct val="100000"/>
                    </a:lnSpc>
                    <a:spcBef>
                      <a:spcPct val="0"/>
                    </a:spcBef>
                    <a:spcAft>
                      <a:spcPct val="0"/>
                    </a:spcAft>
                    <a:buClrTx/>
                    <a:buSzTx/>
                    <a:buFontTx/>
                    <a:buNone/>
                    <a:tabLst/>
                    <a:defRPr/>
                  </a:pPr>
                  <a:endParaRPr kumimoji="0" lang="en-US" sz="1920" b="0" i="0" u="none" strike="noStrike" kern="0" cap="none" spc="0" normalizeH="0" baseline="0" noProof="0" dirty="0">
                    <a:ln>
                      <a:noFill/>
                    </a:ln>
                    <a:solidFill>
                      <a:srgbClr val="000000"/>
                    </a:solidFill>
                    <a:effectLst/>
                    <a:uLnTx/>
                    <a:uFillTx/>
                    <a:latin typeface="Amazon Ember Heavy"/>
                  </a:endParaRPr>
                </a:p>
              </p:txBody>
            </p:sp>
            <p:sp>
              <p:nvSpPr>
                <p:cNvPr id="406" name="Visualize in…">
                  <a:extLst>
                    <a:ext uri="{FF2B5EF4-FFF2-40B4-BE49-F238E27FC236}">
                      <a16:creationId xmlns:a16="http://schemas.microsoft.com/office/drawing/2014/main" id="{383800ED-EE44-4D44-A66A-99FEE40C5656}"/>
                    </a:ext>
                  </a:extLst>
                </p:cNvPr>
                <p:cNvSpPr txBox="1"/>
                <p:nvPr/>
              </p:nvSpPr>
              <p:spPr>
                <a:xfrm>
                  <a:off x="2172718" y="3478124"/>
                  <a:ext cx="1182354"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Data </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collection prep</a:t>
                  </a:r>
                </a:p>
              </p:txBody>
            </p:sp>
            <p:sp>
              <p:nvSpPr>
                <p:cNvPr id="407" name="Visualize in…">
                  <a:extLst>
                    <a:ext uri="{FF2B5EF4-FFF2-40B4-BE49-F238E27FC236}">
                      <a16:creationId xmlns:a16="http://schemas.microsoft.com/office/drawing/2014/main" id="{AE9B0870-A5B4-4BA7-8E5E-8B78FDCD4A03}"/>
                    </a:ext>
                  </a:extLst>
                </p:cNvPr>
                <p:cNvSpPr txBox="1"/>
                <p:nvPr/>
              </p:nvSpPr>
              <p:spPr>
                <a:xfrm>
                  <a:off x="3493418" y="3478124"/>
                  <a:ext cx="1182354"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Store </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features</a:t>
                  </a:r>
                </a:p>
              </p:txBody>
            </p:sp>
            <p:sp>
              <p:nvSpPr>
                <p:cNvPr id="408" name="Visualize in…">
                  <a:extLst>
                    <a:ext uri="{FF2B5EF4-FFF2-40B4-BE49-F238E27FC236}">
                      <a16:creationId xmlns:a16="http://schemas.microsoft.com/office/drawing/2014/main" id="{119A148E-5C8F-4F55-BFE1-A8D38A8DF6F8}"/>
                    </a:ext>
                  </a:extLst>
                </p:cNvPr>
                <p:cNvSpPr txBox="1"/>
                <p:nvPr/>
              </p:nvSpPr>
              <p:spPr>
                <a:xfrm>
                  <a:off x="4337707" y="3381945"/>
                  <a:ext cx="1487065" cy="596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Detect bias</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and explain predictions</a:t>
                  </a:r>
                </a:p>
              </p:txBody>
            </p:sp>
            <p:sp>
              <p:nvSpPr>
                <p:cNvPr id="409" name="Visualize in…">
                  <a:extLst>
                    <a:ext uri="{FF2B5EF4-FFF2-40B4-BE49-F238E27FC236}">
                      <a16:creationId xmlns:a16="http://schemas.microsoft.com/office/drawing/2014/main" id="{472B428C-E7A9-4A35-A756-79CBCC65C682}"/>
                    </a:ext>
                  </a:extLst>
                </p:cNvPr>
                <p:cNvSpPr txBox="1"/>
                <p:nvPr/>
              </p:nvSpPr>
              <p:spPr>
                <a:xfrm>
                  <a:off x="5530342" y="3455041"/>
                  <a:ext cx="1182354"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Visualize in </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notebooks</a:t>
                  </a:r>
                </a:p>
              </p:txBody>
            </p:sp>
            <p:sp>
              <p:nvSpPr>
                <p:cNvPr id="410" name="Visualize in…">
                  <a:extLst>
                    <a:ext uri="{FF2B5EF4-FFF2-40B4-BE49-F238E27FC236}">
                      <a16:creationId xmlns:a16="http://schemas.microsoft.com/office/drawing/2014/main" id="{87FEAD57-FAC3-4B1C-8D03-864C86664E08}"/>
                    </a:ext>
                  </a:extLst>
                </p:cNvPr>
                <p:cNvSpPr txBox="1"/>
                <p:nvPr/>
              </p:nvSpPr>
              <p:spPr>
                <a:xfrm>
                  <a:off x="6757974" y="3478124"/>
                  <a:ext cx="1182354"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Pick </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algorithm</a:t>
                  </a:r>
                </a:p>
              </p:txBody>
            </p:sp>
            <p:sp>
              <p:nvSpPr>
                <p:cNvPr id="411" name="Visualize in…">
                  <a:extLst>
                    <a:ext uri="{FF2B5EF4-FFF2-40B4-BE49-F238E27FC236}">
                      <a16:creationId xmlns:a16="http://schemas.microsoft.com/office/drawing/2014/main" id="{BDD7751D-54B4-4996-8534-23F8039526BF}"/>
                    </a:ext>
                  </a:extLst>
                </p:cNvPr>
                <p:cNvSpPr txBox="1"/>
                <p:nvPr/>
              </p:nvSpPr>
              <p:spPr>
                <a:xfrm>
                  <a:off x="11336052" y="3478124"/>
                  <a:ext cx="850952"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Manage </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&amp; monitor</a:t>
                  </a:r>
                </a:p>
              </p:txBody>
            </p:sp>
            <p:sp>
              <p:nvSpPr>
                <p:cNvPr id="412" name="Visualize in…">
                  <a:extLst>
                    <a:ext uri="{FF2B5EF4-FFF2-40B4-BE49-F238E27FC236}">
                      <a16:creationId xmlns:a16="http://schemas.microsoft.com/office/drawing/2014/main" id="{8B5C3CDE-0EAB-4CE2-99F6-E0848FCCEE71}"/>
                    </a:ext>
                  </a:extLst>
                </p:cNvPr>
                <p:cNvSpPr txBox="1"/>
                <p:nvPr/>
              </p:nvSpPr>
              <p:spPr>
                <a:xfrm>
                  <a:off x="7796654" y="3478124"/>
                  <a:ext cx="1182354" cy="41366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Train</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models faster</a:t>
                  </a:r>
                </a:p>
              </p:txBody>
            </p:sp>
            <p:sp>
              <p:nvSpPr>
                <p:cNvPr id="413" name="Visualize in…">
                  <a:extLst>
                    <a:ext uri="{FF2B5EF4-FFF2-40B4-BE49-F238E27FC236}">
                      <a16:creationId xmlns:a16="http://schemas.microsoft.com/office/drawing/2014/main" id="{82B0C37F-B149-4A1D-AA6C-E6CD66819803}"/>
                    </a:ext>
                  </a:extLst>
                </p:cNvPr>
                <p:cNvSpPr txBox="1"/>
                <p:nvPr/>
              </p:nvSpPr>
              <p:spPr>
                <a:xfrm>
                  <a:off x="10115599" y="3478124"/>
                  <a:ext cx="1182354" cy="41366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Deploy in production</a:t>
                  </a:r>
                </a:p>
              </p:txBody>
            </p:sp>
            <p:sp>
              <p:nvSpPr>
                <p:cNvPr id="414" name="Visualize in…">
                  <a:extLst>
                    <a:ext uri="{FF2B5EF4-FFF2-40B4-BE49-F238E27FC236}">
                      <a16:creationId xmlns:a16="http://schemas.microsoft.com/office/drawing/2014/main" id="{7E60A58E-E79A-47A9-965B-B47C99D4AADA}"/>
                    </a:ext>
                  </a:extLst>
                </p:cNvPr>
                <p:cNvSpPr txBox="1"/>
                <p:nvPr/>
              </p:nvSpPr>
              <p:spPr>
                <a:xfrm>
                  <a:off x="9043423" y="3478124"/>
                  <a:ext cx="1182354" cy="41366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Tune</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parameters</a:t>
                  </a:r>
                </a:p>
              </p:txBody>
            </p:sp>
          </p:grpSp>
          <p:sp>
            <p:nvSpPr>
              <p:cNvPr id="397" name="Visualize in…">
                <a:extLst>
                  <a:ext uri="{FF2B5EF4-FFF2-40B4-BE49-F238E27FC236}">
                    <a16:creationId xmlns:a16="http://schemas.microsoft.com/office/drawing/2014/main" id="{C5B76431-4A3F-4B21-A0AF-D2976374493C}"/>
                  </a:ext>
                </a:extLst>
              </p:cNvPr>
              <p:cNvSpPr txBox="1"/>
              <p:nvPr/>
            </p:nvSpPr>
            <p:spPr>
              <a:xfrm>
                <a:off x="7807699" y="2668990"/>
                <a:ext cx="738634"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Manage edge devices</a:t>
                </a:r>
              </a:p>
            </p:txBody>
          </p:sp>
          <p:sp>
            <p:nvSpPr>
              <p:cNvPr id="399" name="Text Placeholder 6">
                <a:extLst>
                  <a:ext uri="{FF2B5EF4-FFF2-40B4-BE49-F238E27FC236}">
                    <a16:creationId xmlns:a16="http://schemas.microsoft.com/office/drawing/2014/main" id="{2D9E61EB-8429-46EA-9F57-424DC3503C06}"/>
                  </a:ext>
                </a:extLst>
              </p:cNvPr>
              <p:cNvSpPr txBox="1">
                <a:spLocks/>
              </p:cNvSpPr>
              <p:nvPr/>
            </p:nvSpPr>
            <p:spPr>
              <a:xfrm>
                <a:off x="3934779" y="2387836"/>
                <a:ext cx="1446156" cy="192184"/>
              </a:xfrm>
              <a:prstGeom prst="rect">
                <a:avLst/>
              </a:prstGeom>
              <a:solidFill>
                <a:srgbClr val="333E52"/>
              </a:solidFill>
              <a:ln>
                <a:solidFill>
                  <a:srgbClr val="FFFFFF"/>
                </a:solidFill>
              </a:ln>
            </p:spPr>
            <p:txBody>
              <a:bodyPr anchor="ctr" anchorCtr="0"/>
              <a:lstStyle>
                <a:defPPr>
                  <a:defRPr lang="en-US"/>
                </a:defPPr>
                <a:lvl1pPr indent="0" algn="ctr" defTabSz="390083">
                  <a:lnSpc>
                    <a:spcPct val="100000"/>
                  </a:lnSpc>
                  <a:spcBef>
                    <a:spcPts val="427"/>
                  </a:spcBef>
                  <a:buFont typeface="Arial" panose="020B0604020202020204" pitchFamily="34" charset="0"/>
                  <a:buNone/>
                  <a:defRPr sz="1200" b="0" i="0">
                    <a:solidFill>
                      <a:schemeClr val="bg1"/>
                    </a:solidFill>
                    <a:latin typeface="+mj-lt"/>
                    <a:ea typeface="Amazon Ember Light" panose="020B0403020204020204" pitchFamily="34" charset="0"/>
                    <a:cs typeface="Amazon Ember Light" panose="020B0403020204020204" pitchFamily="34" charset="0"/>
                  </a:defRPr>
                </a:lvl1pPr>
                <a:lvl2pPr marL="114300" indent="-114300" defTabSz="390083">
                  <a:lnSpc>
                    <a:spcPct val="100000"/>
                  </a:lnSpc>
                  <a:spcBef>
                    <a:spcPts val="213"/>
                  </a:spcBef>
                  <a:buFont typeface="Arial" panose="020B0604020202020204" pitchFamily="34" charset="0"/>
                  <a:buChar char="•"/>
                  <a:defRPr sz="1024" b="0" i="0">
                    <a:solidFill>
                      <a:schemeClr val="bg1"/>
                    </a:solidFill>
                    <a:latin typeface="+mj-lt"/>
                    <a:ea typeface="Amazon Ember Light" panose="020B0403020204020204" pitchFamily="34" charset="0"/>
                    <a:cs typeface="Amazon Ember Light" panose="020B0403020204020204" pitchFamily="34" charset="0"/>
                  </a:defRPr>
                </a:lvl2pPr>
                <a:lvl3pPr marL="231775" indent="-117475" defTabSz="390083">
                  <a:lnSpc>
                    <a:spcPct val="100000"/>
                  </a:lnSpc>
                  <a:spcBef>
                    <a:spcPts val="213"/>
                  </a:spcBef>
                  <a:buFont typeface="Arial" panose="020B0604020202020204" pitchFamily="34" charset="0"/>
                  <a:buChar char="•"/>
                  <a:defRPr sz="853" b="0" i="0">
                    <a:solidFill>
                      <a:schemeClr val="bg1"/>
                    </a:solidFill>
                    <a:latin typeface="+mj-lt"/>
                    <a:ea typeface="Amazon Ember Light" panose="020B0403020204020204" pitchFamily="34" charset="0"/>
                    <a:cs typeface="Amazon Ember Light" panose="020B0403020204020204" pitchFamily="34" charset="0"/>
                  </a:defRPr>
                </a:lvl3pPr>
                <a:lvl4pPr marL="341313" indent="-109538" defTabSz="390083">
                  <a:lnSpc>
                    <a:spcPct val="100000"/>
                  </a:lnSpc>
                  <a:spcBef>
                    <a:spcPts val="213"/>
                  </a:spcBef>
                  <a:buFont typeface="Arial" panose="020B0604020202020204" pitchFamily="34" charset="0"/>
                  <a:buChar char="•"/>
                  <a:defRPr sz="768" b="0" i="0">
                    <a:solidFill>
                      <a:schemeClr val="bg1"/>
                    </a:solidFill>
                    <a:latin typeface="+mj-lt"/>
                    <a:ea typeface="Amazon Ember Light" panose="020B0403020204020204" pitchFamily="34" charset="0"/>
                    <a:cs typeface="Amazon Ember Light" panose="020B0403020204020204" pitchFamily="34" charset="0"/>
                  </a:defRPr>
                </a:lvl4pPr>
                <a:lvl5pPr marL="457200" indent="-115888" defTabSz="390083">
                  <a:lnSpc>
                    <a:spcPct val="100000"/>
                  </a:lnSpc>
                  <a:spcBef>
                    <a:spcPts val="213"/>
                  </a:spcBef>
                  <a:buFont typeface="Arial" panose="020B0604020202020204" pitchFamily="34" charset="0"/>
                  <a:buChar char="•"/>
                  <a:defRPr sz="768" b="0" i="0">
                    <a:solidFill>
                      <a:schemeClr val="bg1"/>
                    </a:solidFill>
                    <a:latin typeface="+mj-lt"/>
                    <a:ea typeface="Amazon Ember Light" panose="020B0403020204020204" pitchFamily="34" charset="0"/>
                    <a:cs typeface="Amazon Ember Light" panose="020B0403020204020204" pitchFamily="34" charset="0"/>
                  </a:defRPr>
                </a:lvl5pPr>
                <a:lvl6pPr marL="1072728" indent="-97521" defTabSz="390083">
                  <a:lnSpc>
                    <a:spcPct val="90000"/>
                  </a:lnSpc>
                  <a:spcBef>
                    <a:spcPts val="213"/>
                  </a:spcBef>
                  <a:buFont typeface="Arial" panose="020B0604020202020204" pitchFamily="34" charset="0"/>
                  <a:buChar char="•"/>
                  <a:defRPr sz="768"/>
                </a:lvl6pPr>
                <a:lvl7pPr marL="1267770" indent="-97521" defTabSz="390083">
                  <a:lnSpc>
                    <a:spcPct val="90000"/>
                  </a:lnSpc>
                  <a:spcBef>
                    <a:spcPts val="213"/>
                  </a:spcBef>
                  <a:buFont typeface="Arial" panose="020B0604020202020204" pitchFamily="34" charset="0"/>
                  <a:buChar char="•"/>
                  <a:defRPr sz="768"/>
                </a:lvl7pPr>
                <a:lvl8pPr marL="1462811" indent="-97521" defTabSz="390083">
                  <a:lnSpc>
                    <a:spcPct val="90000"/>
                  </a:lnSpc>
                  <a:spcBef>
                    <a:spcPts val="213"/>
                  </a:spcBef>
                  <a:buFont typeface="Arial" panose="020B0604020202020204" pitchFamily="34" charset="0"/>
                  <a:buChar char="•"/>
                  <a:defRPr sz="768"/>
                </a:lvl8pPr>
                <a:lvl9pPr marL="1657853" indent="-97521" defTabSz="390083">
                  <a:lnSpc>
                    <a:spcPct val="90000"/>
                  </a:lnSpc>
                  <a:spcBef>
                    <a:spcPts val="213"/>
                  </a:spcBef>
                  <a:buFont typeface="Arial" panose="020B0604020202020204" pitchFamily="34" charset="0"/>
                  <a:buChar char="•"/>
                  <a:defRPr sz="768"/>
                </a:lvl9pPr>
              </a:lstStyle>
              <a:p>
                <a:pPr marL="0" marR="0" lvl="0" indent="0" algn="ctr" defTabSz="1040154" eaLnBrk="0" fontAlgn="base" latinLnBrk="0" hangingPunct="0">
                  <a:lnSpc>
                    <a:spcPct val="100000"/>
                  </a:lnSpc>
                  <a:spcBef>
                    <a:spcPts val="1139"/>
                  </a:spcBef>
                  <a:spcAft>
                    <a:spcPct val="0"/>
                  </a:spcAft>
                  <a:buClrTx/>
                  <a:buSzTx/>
                  <a:buFont typeface="Arial" panose="020B0604020202020204" pitchFamily="34" charset="0"/>
                  <a:buNone/>
                  <a:tabLst/>
                  <a:defRPr/>
                </a:pPr>
                <a:r>
                  <a:rPr kumimoji="0" lang="en-US" sz="1120" b="0" i="0" u="none" strike="noStrike" kern="0" cap="none" spc="0" normalizeH="0" baseline="0" noProof="0" dirty="0">
                    <a:ln>
                      <a:noFill/>
                    </a:ln>
                    <a:solidFill>
                      <a:prstClr val="white"/>
                    </a:solidFill>
                    <a:effectLst/>
                    <a:uLnTx/>
                    <a:uFillTx/>
                    <a:latin typeface="Amazon Ember Heavy"/>
                    <a:ea typeface="Amazon Ember Light" panose="020B0403020204020204" pitchFamily="34" charset="0"/>
                    <a:cs typeface="Amazon Ember Light" panose="020B0403020204020204" pitchFamily="34" charset="0"/>
                  </a:rPr>
                  <a:t>SAGEMAKER STUDIO IDE</a:t>
                </a:r>
              </a:p>
            </p:txBody>
          </p:sp>
          <p:sp>
            <p:nvSpPr>
              <p:cNvPr id="400" name="Visualize in…">
                <a:extLst>
                  <a:ext uri="{FF2B5EF4-FFF2-40B4-BE49-F238E27FC236}">
                    <a16:creationId xmlns:a16="http://schemas.microsoft.com/office/drawing/2014/main" id="{81AFB597-E1D3-401E-98B4-BD369F6B5E0E}"/>
                  </a:ext>
                </a:extLst>
              </p:cNvPr>
              <p:cNvSpPr txBox="1"/>
              <p:nvPr/>
            </p:nvSpPr>
            <p:spPr>
              <a:xfrm>
                <a:off x="4464758" y="3022714"/>
                <a:ext cx="386198" cy="150802"/>
              </a:xfrm>
              <a:prstGeom prst="rect">
                <a:avLst/>
              </a:prstGeom>
              <a:solidFill>
                <a:srgbClr val="333E5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1040154" eaLnBrk="0" fontAlgn="auto" latinLnBrk="0" hangingPunct="0">
                  <a:lnSpc>
                    <a:spcPct val="100000"/>
                  </a:lnSpc>
                  <a:spcBef>
                    <a:spcPts val="0"/>
                  </a:spcBef>
                  <a:spcAft>
                    <a:spcPts val="1600"/>
                  </a:spcAft>
                  <a:buClrTx/>
                  <a:buSzTx/>
                  <a:buFontTx/>
                  <a:buNone/>
                  <a:tabLst/>
                  <a:defRPr/>
                </a:pPr>
                <a:r>
                  <a:rPr kumimoji="0" lang="en-US" sz="1280" b="0" i="0" u="none" strike="noStrike" kern="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CI/CD</a:t>
                </a:r>
              </a:p>
            </p:txBody>
          </p:sp>
          <p:sp>
            <p:nvSpPr>
              <p:cNvPr id="401" name="Visualize in…">
                <a:extLst>
                  <a:ext uri="{FF2B5EF4-FFF2-40B4-BE49-F238E27FC236}">
                    <a16:creationId xmlns:a16="http://schemas.microsoft.com/office/drawing/2014/main" id="{2946AF46-714A-4FDA-BCD6-AD494F154D59}"/>
                  </a:ext>
                </a:extLst>
              </p:cNvPr>
              <p:cNvSpPr txBox="1"/>
              <p:nvPr/>
            </p:nvSpPr>
            <p:spPr>
              <a:xfrm>
                <a:off x="566294" y="2743905"/>
                <a:ext cx="1015894" cy="304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algn="ctr" defTabSz="390083">
                  <a:spcBef>
                    <a:spcPts val="427"/>
                  </a:spcBef>
                  <a:defRPr sz="900">
                    <a:solidFill>
                      <a:schemeClr val="bg1"/>
                    </a:solidFill>
                    <a:latin typeface="+mj-lt"/>
                    <a:ea typeface="Amazon Ember Light" panose="020B0403020204020204" pitchFamily="34" charset="0"/>
                    <a:cs typeface="Amazon Ember Light" panose="020B0403020204020204" pitchFamily="34" charset="0"/>
                  </a:defRPr>
                </a:lvl1pPr>
              </a:lstStyle>
              <a:p>
                <a:pPr marL="0" marR="0" lvl="0" indent="0" algn="l" defTabSz="1040154" eaLnBrk="0" fontAlgn="base" latinLnBrk="0" hangingPunct="0">
                  <a:lnSpc>
                    <a:spcPct val="100000"/>
                  </a:lnSpc>
                  <a:spcBef>
                    <a:spcPts val="0"/>
                  </a:spcBef>
                  <a:spcAft>
                    <a:spcPts val="1600"/>
                  </a:spcAft>
                  <a:buClrTx/>
                  <a:buSzTx/>
                  <a:buFontTx/>
                  <a:buNone/>
                  <a:tabLst/>
                  <a:defRPr/>
                </a:pPr>
                <a:r>
                  <a:rPr kumimoji="0" lang="en-US" sz="1440" b="0" i="0" u="none" strike="noStrike" kern="0" cap="none" spc="0" normalizeH="0" baseline="0" noProof="0" dirty="0">
                    <a:ln>
                      <a:noFill/>
                    </a:ln>
                    <a:solidFill>
                      <a:schemeClr val="accent1"/>
                    </a:solidFill>
                    <a:effectLst/>
                    <a:uLnTx/>
                    <a:uFillTx/>
                    <a:latin typeface="Amazon Ember"/>
                    <a:ea typeface="Amazon Ember" panose="020B0603020204020204" pitchFamily="34" charset="0"/>
                    <a:cs typeface="Amazon Ember" panose="020B0603020204020204" pitchFamily="34" charset="0"/>
                  </a:rPr>
                  <a:t>AMAZON </a:t>
                </a:r>
                <a:br>
                  <a:rPr kumimoji="0" lang="en-US" sz="1440" b="0" i="0" u="none" strike="noStrike" kern="0" cap="none" spc="0" normalizeH="0" baseline="0" noProof="0" dirty="0">
                    <a:ln>
                      <a:noFill/>
                    </a:ln>
                    <a:solidFill>
                      <a:schemeClr val="accent1"/>
                    </a:solidFill>
                    <a:effectLst/>
                    <a:uLnTx/>
                    <a:uFillTx/>
                    <a:latin typeface="Amazon Ember"/>
                    <a:ea typeface="Amazon Ember" panose="020B0603020204020204" pitchFamily="34" charset="0"/>
                    <a:cs typeface="Amazon Ember" panose="020B0603020204020204" pitchFamily="34" charset="0"/>
                  </a:rPr>
                </a:br>
                <a:r>
                  <a:rPr kumimoji="0" lang="en-US" sz="1440" b="0" i="0" u="none" strike="noStrike" kern="0" cap="none" spc="0" normalizeH="0" baseline="0" noProof="0" dirty="0">
                    <a:ln>
                      <a:noFill/>
                    </a:ln>
                    <a:solidFill>
                      <a:schemeClr val="accent1"/>
                    </a:solidFill>
                    <a:effectLst/>
                    <a:uLnTx/>
                    <a:uFillTx/>
                    <a:latin typeface="Amazon Ember"/>
                    <a:ea typeface="Amazon Ember" panose="020B0603020204020204" pitchFamily="34" charset="0"/>
                    <a:cs typeface="Amazon Ember" panose="020B0603020204020204" pitchFamily="34" charset="0"/>
                  </a:rPr>
                  <a:t>SAGEMAKER</a:t>
                </a:r>
              </a:p>
            </p:txBody>
          </p:sp>
          <p:cxnSp>
            <p:nvCxnSpPr>
              <p:cNvPr id="402" name="Straight Connector 401">
                <a:extLst>
                  <a:ext uri="{FF2B5EF4-FFF2-40B4-BE49-F238E27FC236}">
                    <a16:creationId xmlns:a16="http://schemas.microsoft.com/office/drawing/2014/main" id="{08D61979-A42F-4D15-9FC4-43B2891BA921}"/>
                  </a:ext>
                </a:extLst>
              </p:cNvPr>
              <p:cNvCxnSpPr>
                <a:cxnSpLocks/>
              </p:cNvCxnSpPr>
              <p:nvPr/>
            </p:nvCxnSpPr>
            <p:spPr>
              <a:xfrm>
                <a:off x="466737" y="2317547"/>
                <a:ext cx="8210529" cy="0"/>
              </a:xfrm>
              <a:prstGeom prst="line">
                <a:avLst/>
              </a:prstGeom>
              <a:noFill/>
              <a:ln w="38100" cap="rnd" cmpd="sng" algn="ctr">
                <a:gradFill flip="none" rotWithShape="1">
                  <a:gsLst>
                    <a:gs pos="0">
                      <a:schemeClr val="accent4"/>
                    </a:gs>
                    <a:gs pos="100000">
                      <a:schemeClr val="accent2"/>
                    </a:gs>
                  </a:gsLst>
                  <a:lin ang="0" scaled="1"/>
                  <a:tileRect/>
                </a:gradFill>
                <a:prstDash val="solid"/>
                <a:headEnd type="none" w="lg" len="lg"/>
                <a:tailEnd type="none" w="lg" len="lg"/>
              </a:ln>
              <a:effectLst/>
            </p:spPr>
          </p:cxnSp>
        </p:grpSp>
        <p:cxnSp>
          <p:nvCxnSpPr>
            <p:cNvPr id="23" name="Straight Arrow Connector 22">
              <a:extLst>
                <a:ext uri="{FF2B5EF4-FFF2-40B4-BE49-F238E27FC236}">
                  <a16:creationId xmlns:a16="http://schemas.microsoft.com/office/drawing/2014/main" id="{3CFD508F-443D-42E0-A862-2A7D79A1CBF2}"/>
                </a:ext>
              </a:extLst>
            </p:cNvPr>
            <p:cNvCxnSpPr>
              <a:cxnSpLocks/>
            </p:cNvCxnSpPr>
            <p:nvPr/>
          </p:nvCxnSpPr>
          <p:spPr>
            <a:xfrm flipH="1">
              <a:off x="2730521" y="4995657"/>
              <a:ext cx="4411104" cy="0"/>
            </a:xfrm>
            <a:prstGeom prst="straightConnector1">
              <a:avLst/>
            </a:prstGeom>
            <a:noFill/>
            <a:ln w="9525" cap="flat" cmpd="sng" algn="ctr">
              <a:solidFill>
                <a:schemeClr val="accent1"/>
              </a:solidFill>
              <a:prstDash val="solid"/>
              <a:tailEnd type="triangle"/>
            </a:ln>
            <a:effectLst/>
          </p:spPr>
        </p:cxnSp>
        <p:cxnSp>
          <p:nvCxnSpPr>
            <p:cNvPr id="415" name="Straight Arrow Connector 414">
              <a:extLst>
                <a:ext uri="{FF2B5EF4-FFF2-40B4-BE49-F238E27FC236}">
                  <a16:creationId xmlns:a16="http://schemas.microsoft.com/office/drawing/2014/main" id="{D04C56F7-4AAC-460D-A1D8-ACFABE890BB2}"/>
                </a:ext>
              </a:extLst>
            </p:cNvPr>
            <p:cNvCxnSpPr>
              <a:cxnSpLocks/>
            </p:cNvCxnSpPr>
            <p:nvPr/>
          </p:nvCxnSpPr>
          <p:spPr>
            <a:xfrm>
              <a:off x="7766693" y="4995657"/>
              <a:ext cx="4411104" cy="0"/>
            </a:xfrm>
            <a:prstGeom prst="straightConnector1">
              <a:avLst/>
            </a:prstGeom>
            <a:noFill/>
            <a:ln w="9525" cap="flat" cmpd="sng" algn="ctr">
              <a:solidFill>
                <a:schemeClr val="accent1"/>
              </a:solidFill>
              <a:prstDash val="solid"/>
              <a:tailEnd type="triangle"/>
            </a:ln>
            <a:effectLst/>
          </p:spPr>
        </p:cxnSp>
      </p:grpSp>
    </p:spTree>
    <p:extLst>
      <p:ext uri="{BB962C8B-B14F-4D97-AF65-F5344CB8AC3E}">
        <p14:creationId xmlns:p14="http://schemas.microsoft.com/office/powerpoint/2010/main" val="12690583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19E86D9F-7794-5F43-8503-1081ABD8F8A3}"/>
              </a:ext>
            </a:extLst>
          </p:cNvPr>
          <p:cNvGraphicFramePr>
            <a:graphicFrameLocks/>
          </p:cNvGraphicFramePr>
          <p:nvPr/>
        </p:nvGraphicFramePr>
        <p:xfrm>
          <a:off x="6618243" y="1971052"/>
          <a:ext cx="7490486" cy="59619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Table 12">
            <a:extLst>
              <a:ext uri="{FF2B5EF4-FFF2-40B4-BE49-F238E27FC236}">
                <a16:creationId xmlns:a16="http://schemas.microsoft.com/office/drawing/2014/main" id="{C9D2E050-CD17-4B42-A0EE-DBD815C9F5B6}"/>
              </a:ext>
            </a:extLst>
          </p:cNvPr>
          <p:cNvGraphicFramePr>
            <a:graphicFrameLocks noGrp="1"/>
          </p:cNvGraphicFramePr>
          <p:nvPr/>
        </p:nvGraphicFramePr>
        <p:xfrm>
          <a:off x="556347" y="1684496"/>
          <a:ext cx="6040191" cy="5662118"/>
        </p:xfrm>
        <a:graphic>
          <a:graphicData uri="http://schemas.openxmlformats.org/drawingml/2006/table">
            <a:tbl>
              <a:tblPr/>
              <a:tblGrid>
                <a:gridCol w="1815509">
                  <a:extLst>
                    <a:ext uri="{9D8B030D-6E8A-4147-A177-3AD203B41FA5}">
                      <a16:colId xmlns:a16="http://schemas.microsoft.com/office/drawing/2014/main" val="20000"/>
                    </a:ext>
                  </a:extLst>
                </a:gridCol>
                <a:gridCol w="1040198">
                  <a:extLst>
                    <a:ext uri="{9D8B030D-6E8A-4147-A177-3AD203B41FA5}">
                      <a16:colId xmlns:a16="http://schemas.microsoft.com/office/drawing/2014/main" val="20001"/>
                    </a:ext>
                  </a:extLst>
                </a:gridCol>
                <a:gridCol w="1561026">
                  <a:extLst>
                    <a:ext uri="{9D8B030D-6E8A-4147-A177-3AD203B41FA5}">
                      <a16:colId xmlns:a16="http://schemas.microsoft.com/office/drawing/2014/main" val="20002"/>
                    </a:ext>
                  </a:extLst>
                </a:gridCol>
                <a:gridCol w="1623458">
                  <a:extLst>
                    <a:ext uri="{9D8B030D-6E8A-4147-A177-3AD203B41FA5}">
                      <a16:colId xmlns:a16="http://schemas.microsoft.com/office/drawing/2014/main" val="20003"/>
                    </a:ext>
                  </a:extLst>
                </a:gridCol>
              </a:tblGrid>
              <a:tr h="357290">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endParaRPr lang="en-U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6350"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u="none" strike="noStrike" dirty="0">
                          <a:solidFill>
                            <a:schemeClr val="tx1"/>
                          </a:solidFill>
                          <a:effectLst/>
                          <a:latin typeface="Amazon Ember" charset="0"/>
                          <a:ea typeface="Amazon Ember" charset="0"/>
                          <a:cs typeface="Amazon Ember" charset="0"/>
                        </a:rPr>
                        <a:t>k</a:t>
                      </a:r>
                      <a:endParaRPr lang="en-U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u="none" strike="noStrike" dirty="0" err="1">
                          <a:solidFill>
                            <a:schemeClr val="tx1"/>
                          </a:solidFill>
                          <a:effectLst/>
                          <a:latin typeface="Amazon Ember" charset="0"/>
                          <a:ea typeface="Amazon Ember" charset="0"/>
                          <a:cs typeface="Amazon Ember" charset="0"/>
                        </a:rPr>
                        <a:t>SageMaker</a:t>
                      </a:r>
                      <a:endParaRPr lang="en-U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u="none" strike="noStrike" dirty="0">
                          <a:solidFill>
                            <a:schemeClr val="tx1"/>
                          </a:solidFill>
                          <a:effectLst/>
                          <a:latin typeface="Amazon Ember" charset="0"/>
                          <a:ea typeface="Amazon Ember" charset="0"/>
                          <a:cs typeface="Amazon Ember" charset="0"/>
                        </a:rPr>
                        <a:t>Other</a:t>
                      </a:r>
                      <a:endParaRPr lang="en-U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7290">
                <a:tc rowSpan="3">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900" u="none" strike="noStrike" dirty="0">
                          <a:solidFill>
                            <a:schemeClr val="tx1"/>
                          </a:solidFill>
                          <a:effectLst/>
                          <a:latin typeface="Amazon Ember" charset="0"/>
                          <a:ea typeface="Amazon Ember" charset="0"/>
                          <a:cs typeface="Amazon Ember" charset="0"/>
                        </a:rPr>
                        <a:t>Text</a:t>
                      </a:r>
                      <a:endParaRPr lang="en-US" sz="1900" b="0" i="0" u="none" strike="noStrike" dirty="0">
                        <a:solidFill>
                          <a:schemeClr val="tx1"/>
                        </a:solidFill>
                        <a:effectLst/>
                        <a:latin typeface="Amazon Ember" charset="0"/>
                        <a:ea typeface="Amazon Ember" charset="0"/>
                        <a:cs typeface="Amazon Ember" charset="0"/>
                      </a:endParaRPr>
                    </a:p>
                    <a:p>
                      <a:pPr marL="0" marR="0" indent="0" algn="ctr" defTabSz="457200" rtl="0" eaLnBrk="1" fontAlgn="b" latinLnBrk="0" hangingPunct="1">
                        <a:lnSpc>
                          <a:spcPct val="100000"/>
                        </a:lnSpc>
                        <a:spcBef>
                          <a:spcPts val="0"/>
                        </a:spcBef>
                        <a:spcAft>
                          <a:spcPts val="0"/>
                        </a:spcAft>
                        <a:buClrTx/>
                        <a:buSzTx/>
                        <a:buFontTx/>
                        <a:buNone/>
                        <a:tabLst/>
                        <a:defRPr/>
                      </a:pPr>
                      <a:r>
                        <a:rPr lang="nb-NO" sz="1900" u="none" strike="noStrike" dirty="0">
                          <a:solidFill>
                            <a:schemeClr val="tx1"/>
                          </a:solidFill>
                          <a:effectLst/>
                          <a:latin typeface="Amazon Ember" charset="0"/>
                          <a:ea typeface="Amazon Ember" charset="0"/>
                          <a:cs typeface="Amazon Ember" charset="0"/>
                        </a:rPr>
                        <a:t>1.2GB</a:t>
                      </a:r>
                    </a:p>
                  </a:txBody>
                  <a:tcPr marL="10160" marR="10160" marT="10160" marB="0" anchor="ctr">
                    <a:lnL w="6350"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u="none" strike="noStrike" dirty="0">
                          <a:solidFill>
                            <a:schemeClr val="tx1"/>
                          </a:solidFill>
                          <a:effectLst/>
                          <a:latin typeface="Amazon Ember" charset="0"/>
                          <a:ea typeface="Amazon Ember" charset="0"/>
                          <a:cs typeface="Amazon Ember" charset="0"/>
                        </a:rPr>
                        <a:t>10</a:t>
                      </a:r>
                      <a:endParaRPr lang="en-U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fi-FI" sz="1900" u="none" strike="noStrike" dirty="0">
                          <a:solidFill>
                            <a:schemeClr val="tx1"/>
                          </a:solidFill>
                          <a:effectLst/>
                          <a:latin typeface="Amazon Ember" charset="0"/>
                          <a:ea typeface="Amazon Ember" charset="0"/>
                          <a:cs typeface="Amazon Ember" charset="0"/>
                        </a:rPr>
                        <a:t>1.18E3</a:t>
                      </a:r>
                      <a:endParaRPr lang="fi-FI"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hr-HR" sz="1900" u="none" strike="noStrike" dirty="0">
                          <a:solidFill>
                            <a:schemeClr val="tx1"/>
                          </a:solidFill>
                          <a:effectLst/>
                          <a:latin typeface="Amazon Ember" charset="0"/>
                          <a:ea typeface="Amazon Ember" charset="0"/>
                          <a:cs typeface="Amazon Ember" charset="0"/>
                        </a:rPr>
                        <a:t>1.18E3</a:t>
                      </a: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57290">
                <a:tc vMerge="1">
                  <a:txBody>
                    <a:bodyPr/>
                    <a:lstStyle/>
                    <a:p>
                      <a:pPr marL="0" marR="0" indent="0" algn="ctr" defTabSz="457200" rtl="0" eaLnBrk="1" fontAlgn="b" latinLnBrk="0" hangingPunct="1">
                        <a:lnSpc>
                          <a:spcPct val="100000"/>
                        </a:lnSpc>
                        <a:spcBef>
                          <a:spcPts val="0"/>
                        </a:spcBef>
                        <a:spcAft>
                          <a:spcPts val="0"/>
                        </a:spcAft>
                        <a:buClrTx/>
                        <a:buSzTx/>
                        <a:buFontTx/>
                        <a:buNone/>
                        <a:tabLst/>
                        <a:defRPr/>
                      </a:pPr>
                      <a:endParaRPr lang="nb-NO" sz="1200" b="0" i="0" u="none" strike="noStrike" dirty="0">
                        <a:solidFill>
                          <a:schemeClr val="tx1"/>
                        </a:solidFill>
                        <a:effectLst/>
                        <a:latin typeface="Amazon Ember" charset="0"/>
                        <a:ea typeface="Amazon Ember" charset="0"/>
                        <a:cs typeface="Amazon Ember"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is-IS" sz="1900" u="none" strike="noStrike" dirty="0">
                          <a:solidFill>
                            <a:schemeClr val="tx1"/>
                          </a:solidFill>
                          <a:effectLst/>
                          <a:latin typeface="Amazon Ember" charset="0"/>
                          <a:ea typeface="Amazon Ember" charset="0"/>
                          <a:cs typeface="Amazon Ember" charset="0"/>
                        </a:rPr>
                        <a:t>100</a:t>
                      </a:r>
                      <a:endParaRPr lang="is-I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u="none" strike="noStrike" dirty="0">
                          <a:solidFill>
                            <a:schemeClr val="tx1"/>
                          </a:solidFill>
                          <a:effectLst/>
                          <a:latin typeface="Amazon Ember" charset="0"/>
                          <a:ea typeface="Amazon Ember" charset="0"/>
                          <a:cs typeface="Amazon Ember" charset="0"/>
                        </a:rPr>
                        <a:t>1.00E3</a:t>
                      </a:r>
                      <a:endParaRPr lang="nb-NO"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fi-FI" sz="1900" u="none" strike="noStrike" dirty="0">
                          <a:solidFill>
                            <a:schemeClr val="tx1"/>
                          </a:solidFill>
                          <a:effectLst/>
                          <a:latin typeface="Amazon Ember" charset="0"/>
                          <a:ea typeface="Amazon Ember" charset="0"/>
                          <a:cs typeface="Amazon Ember" charset="0"/>
                        </a:rPr>
                        <a:t>9.77E2</a:t>
                      </a:r>
                      <a:endParaRPr lang="fi-FI"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57290">
                <a:tc vMerge="1">
                  <a:txBody>
                    <a:bodyPr/>
                    <a:lstStyle/>
                    <a:p>
                      <a:pPr algn="ctr" fontAlgn="b"/>
                      <a:endParaRPr lang="en-US" sz="1200" b="0" i="0" u="none" strike="noStrike" dirty="0">
                        <a:solidFill>
                          <a:schemeClr val="tx1"/>
                        </a:solidFill>
                        <a:effectLst/>
                        <a:latin typeface="Amazon Ember" charset="0"/>
                        <a:ea typeface="Amazon Ember" charset="0"/>
                        <a:cs typeface="Amazon Ember"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is-IS" sz="1900" u="none" strike="noStrike" dirty="0">
                          <a:solidFill>
                            <a:schemeClr val="tx1"/>
                          </a:solidFill>
                          <a:effectLst/>
                          <a:latin typeface="Amazon Ember" charset="0"/>
                          <a:ea typeface="Amazon Ember" charset="0"/>
                          <a:cs typeface="Amazon Ember" charset="0"/>
                        </a:rPr>
                        <a:t>500</a:t>
                      </a:r>
                      <a:endParaRPr lang="is-I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hr-HR" sz="1900" u="none" strike="noStrike" dirty="0">
                          <a:solidFill>
                            <a:schemeClr val="tx1"/>
                          </a:solidFill>
                          <a:effectLst/>
                          <a:latin typeface="Amazon Ember" charset="0"/>
                          <a:ea typeface="Amazon Ember" charset="0"/>
                          <a:cs typeface="Amazon Ember" charset="0"/>
                        </a:rPr>
                        <a:t>9.18.E2</a:t>
                      </a:r>
                      <a:endParaRPr lang="hr-HR"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is-IS" sz="1900" u="none" strike="noStrike" dirty="0">
                          <a:solidFill>
                            <a:schemeClr val="tx1"/>
                          </a:solidFill>
                          <a:effectLst/>
                          <a:latin typeface="Amazon Ember" charset="0"/>
                          <a:ea typeface="Amazon Ember" charset="0"/>
                          <a:cs typeface="Amazon Ember" charset="0"/>
                        </a:rPr>
                        <a:t>9.03E2</a:t>
                      </a:r>
                      <a:endParaRPr lang="is-I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57290">
                <a:tc rowSpan="3">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900" u="none" strike="noStrike" dirty="0">
                          <a:solidFill>
                            <a:schemeClr val="tx1"/>
                          </a:solidFill>
                          <a:effectLst/>
                          <a:latin typeface="Amazon Ember" charset="0"/>
                          <a:ea typeface="Amazon Ember" charset="0"/>
                          <a:cs typeface="Amazon Ember" charset="0"/>
                        </a:rPr>
                        <a:t>Images</a:t>
                      </a:r>
                      <a:endParaRPr lang="en-US" sz="1900" b="0" i="0" u="none" strike="noStrike" dirty="0">
                        <a:solidFill>
                          <a:schemeClr val="tx1"/>
                        </a:solidFill>
                        <a:effectLst/>
                        <a:latin typeface="Amazon Ember" charset="0"/>
                        <a:ea typeface="Amazon Ember" charset="0"/>
                        <a:cs typeface="Amazon Ember" charset="0"/>
                      </a:endParaRPr>
                    </a:p>
                    <a:p>
                      <a:pPr algn="ctr" fontAlgn="b"/>
                      <a:r>
                        <a:rPr lang="en-US" sz="1900" u="none" strike="noStrike" dirty="0">
                          <a:solidFill>
                            <a:schemeClr val="tx1"/>
                          </a:solidFill>
                          <a:effectLst/>
                          <a:latin typeface="Amazon Ember" charset="0"/>
                          <a:ea typeface="Amazon Ember" charset="0"/>
                          <a:cs typeface="Amazon Ember" charset="0"/>
                        </a:rPr>
                        <a:t>9GB</a:t>
                      </a:r>
                    </a:p>
                  </a:txBody>
                  <a:tcPr marL="10160" marR="10160" marT="10160" marB="0" anchor="ctr">
                    <a:lnL w="6350"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u="none" strike="noStrike" dirty="0">
                          <a:solidFill>
                            <a:schemeClr val="tx1"/>
                          </a:solidFill>
                          <a:effectLst/>
                          <a:latin typeface="Amazon Ember" charset="0"/>
                          <a:ea typeface="Amazon Ember" charset="0"/>
                          <a:cs typeface="Amazon Ember" charset="0"/>
                        </a:rPr>
                        <a:t>10</a:t>
                      </a:r>
                      <a:endParaRPr lang="en-U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hr-HR" sz="1900" u="none" strike="noStrike" dirty="0">
                          <a:solidFill>
                            <a:schemeClr val="tx1"/>
                          </a:solidFill>
                          <a:effectLst/>
                          <a:latin typeface="Amazon Ember" charset="0"/>
                          <a:ea typeface="Amazon Ember" charset="0"/>
                          <a:cs typeface="Amazon Ember" charset="0"/>
                        </a:rPr>
                        <a:t>3.29E2</a:t>
                      </a:r>
                      <a:endParaRPr lang="hr-HR"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hr-HR" sz="1900" u="none" strike="noStrike" dirty="0">
                          <a:solidFill>
                            <a:schemeClr val="tx1"/>
                          </a:solidFill>
                          <a:effectLst/>
                          <a:latin typeface="Amazon Ember" charset="0"/>
                          <a:ea typeface="Amazon Ember" charset="0"/>
                          <a:cs typeface="Amazon Ember" charset="0"/>
                        </a:rPr>
                        <a:t>3.28E2</a:t>
                      </a:r>
                      <a:endParaRPr lang="hr-HR"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57290">
                <a:tc vMerge="1">
                  <a:txBody>
                    <a:bodyPr/>
                    <a:lstStyle/>
                    <a:p>
                      <a:pPr algn="ctr" fontAlgn="b"/>
                      <a:endParaRPr lang="en-US" sz="1200" b="0" i="0" u="none" strike="noStrike" dirty="0">
                        <a:solidFill>
                          <a:schemeClr val="tx1"/>
                        </a:solidFill>
                        <a:effectLst/>
                        <a:latin typeface="Amazon Ember" charset="0"/>
                        <a:ea typeface="Amazon Ember" charset="0"/>
                        <a:cs typeface="Amazon Ember"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is-IS" sz="1900" u="none" strike="noStrike" dirty="0">
                          <a:solidFill>
                            <a:schemeClr val="tx1"/>
                          </a:solidFill>
                          <a:effectLst/>
                          <a:latin typeface="Amazon Ember" charset="0"/>
                          <a:ea typeface="Amazon Ember" charset="0"/>
                          <a:cs typeface="Amazon Ember" charset="0"/>
                        </a:rPr>
                        <a:t>100</a:t>
                      </a:r>
                      <a:endParaRPr lang="is-I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is-IS" sz="1900" u="none" strike="noStrike" dirty="0">
                          <a:solidFill>
                            <a:schemeClr val="tx1"/>
                          </a:solidFill>
                          <a:effectLst/>
                          <a:latin typeface="Amazon Ember" charset="0"/>
                          <a:ea typeface="Amazon Ember" charset="0"/>
                          <a:cs typeface="Amazon Ember" charset="0"/>
                        </a:rPr>
                        <a:t>2.72E2</a:t>
                      </a:r>
                      <a:endParaRPr lang="is-I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is-IS" sz="1900" u="none" strike="noStrike" dirty="0">
                          <a:solidFill>
                            <a:schemeClr val="tx1"/>
                          </a:solidFill>
                          <a:effectLst/>
                          <a:latin typeface="Amazon Ember" charset="0"/>
                          <a:ea typeface="Amazon Ember" charset="0"/>
                          <a:cs typeface="Amazon Ember" charset="0"/>
                        </a:rPr>
                        <a:t>2.71E2</a:t>
                      </a:r>
                      <a:endParaRPr lang="is-I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57290">
                <a:tc vMerge="1">
                  <a:txBody>
                    <a:bodyPr/>
                    <a:lstStyle/>
                    <a:p>
                      <a:pPr algn="ctr" fontAlgn="b"/>
                      <a:endParaRPr lang="en-US" sz="1200" b="0" i="0" u="none" strike="noStrike" dirty="0">
                        <a:solidFill>
                          <a:schemeClr val="tx1"/>
                        </a:solidFill>
                        <a:effectLst/>
                        <a:latin typeface="Amazon Ember" charset="0"/>
                        <a:ea typeface="Amazon Ember" charset="0"/>
                        <a:cs typeface="Amazon Ember"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is-IS" sz="1900" u="none" strike="noStrike">
                          <a:solidFill>
                            <a:schemeClr val="tx1"/>
                          </a:solidFill>
                          <a:effectLst/>
                          <a:latin typeface="Amazon Ember" charset="0"/>
                          <a:ea typeface="Amazon Ember" charset="0"/>
                          <a:cs typeface="Amazon Ember" charset="0"/>
                        </a:rPr>
                        <a:t>500</a:t>
                      </a:r>
                      <a:endParaRPr lang="is-IS" sz="1900" b="0" i="0" u="none" strike="noStrike">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is-IS" sz="1900" u="none" strike="noStrike" dirty="0">
                          <a:solidFill>
                            <a:schemeClr val="tx1"/>
                          </a:solidFill>
                          <a:effectLst/>
                          <a:latin typeface="Amazon Ember" charset="0"/>
                          <a:ea typeface="Amazon Ember" charset="0"/>
                          <a:cs typeface="Amazon Ember" charset="0"/>
                        </a:rPr>
                        <a:t>2.17E2</a:t>
                      </a:r>
                      <a:endParaRPr lang="is-I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u="none" strike="noStrike" dirty="0">
                          <a:solidFill>
                            <a:srgbClr val="FF0000"/>
                          </a:solidFill>
                          <a:effectLst/>
                          <a:latin typeface="Amazon Ember" charset="0"/>
                          <a:ea typeface="Amazon Ember" charset="0"/>
                          <a:cs typeface="Amazon Ember" charset="0"/>
                        </a:rPr>
                        <a:t>Failed</a:t>
                      </a:r>
                      <a:endParaRPr lang="en-US" sz="1900" b="0" i="0" u="none" strike="noStrike" dirty="0">
                        <a:solidFill>
                          <a:srgbClr val="FF0000"/>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57290">
                <a:tc rowSpan="3">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u="none" strike="noStrike" dirty="0">
                          <a:solidFill>
                            <a:schemeClr val="tx1"/>
                          </a:solidFill>
                          <a:effectLst/>
                          <a:latin typeface="Amazon Ember" charset="0"/>
                          <a:ea typeface="Amazon Ember" charset="0"/>
                          <a:cs typeface="Amazon Ember" charset="0"/>
                        </a:rPr>
                        <a:t>Videos</a:t>
                      </a:r>
                      <a:endParaRPr lang="is-IS" sz="1900" b="0" i="0" u="none" strike="noStrike" dirty="0">
                        <a:solidFill>
                          <a:schemeClr val="tx1"/>
                        </a:solidFill>
                        <a:effectLst/>
                        <a:latin typeface="Amazon Ember" charset="0"/>
                        <a:ea typeface="Amazon Ember" charset="0"/>
                        <a:cs typeface="Amazon Ember" charset="0"/>
                      </a:endParaRPr>
                    </a:p>
                    <a:p>
                      <a:pPr marL="0" marR="0" indent="0" algn="ctr" defTabSz="457200" rtl="0" eaLnBrk="1" fontAlgn="b" latinLnBrk="0" hangingPunct="1">
                        <a:lnSpc>
                          <a:spcPct val="100000"/>
                        </a:lnSpc>
                        <a:spcBef>
                          <a:spcPts val="0"/>
                        </a:spcBef>
                        <a:spcAft>
                          <a:spcPts val="0"/>
                        </a:spcAft>
                        <a:buClrTx/>
                        <a:buSzTx/>
                        <a:buFontTx/>
                        <a:buNone/>
                        <a:tabLst/>
                        <a:defRPr/>
                      </a:pPr>
                      <a:r>
                        <a:rPr lang="is-IS" sz="1900" u="none" strike="noStrike" dirty="0">
                          <a:solidFill>
                            <a:schemeClr val="tx1"/>
                          </a:solidFill>
                          <a:effectLst/>
                          <a:latin typeface="Amazon Ember" charset="0"/>
                          <a:ea typeface="Amazon Ember" charset="0"/>
                          <a:cs typeface="Amazon Ember" charset="0"/>
                        </a:rPr>
                        <a:t>27GB</a:t>
                      </a:r>
                    </a:p>
                  </a:txBody>
                  <a:tcPr marL="10160" marR="10160" marT="10160" marB="0" anchor="ctr">
                    <a:lnL w="6350"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u="none" strike="noStrike" dirty="0">
                          <a:solidFill>
                            <a:schemeClr val="tx1"/>
                          </a:solidFill>
                          <a:effectLst/>
                          <a:latin typeface="Amazon Ember" charset="0"/>
                          <a:ea typeface="Amazon Ember" charset="0"/>
                          <a:cs typeface="Amazon Ember" charset="0"/>
                        </a:rPr>
                        <a:t>10</a:t>
                      </a:r>
                      <a:endParaRPr lang="en-U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is-IS" sz="1900" u="none" strike="noStrike" dirty="0">
                          <a:solidFill>
                            <a:schemeClr val="tx1"/>
                          </a:solidFill>
                          <a:effectLst/>
                          <a:latin typeface="Amazon Ember" charset="0"/>
                          <a:ea typeface="Amazon Ember" charset="0"/>
                          <a:cs typeface="Amazon Ember" charset="0"/>
                        </a:rPr>
                        <a:t>2.19E2</a:t>
                      </a:r>
                      <a:endParaRPr lang="is-I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is-IS" sz="1900" u="none" strike="noStrike" dirty="0">
                          <a:solidFill>
                            <a:schemeClr val="tx1"/>
                          </a:solidFill>
                          <a:effectLst/>
                          <a:latin typeface="Amazon Ember" charset="0"/>
                          <a:ea typeface="Amazon Ember" charset="0"/>
                          <a:cs typeface="Amazon Ember" charset="0"/>
                        </a:rPr>
                        <a:t>2.18E2</a:t>
                      </a:r>
                      <a:endParaRPr lang="is-I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57290">
                <a:tc vMerge="1">
                  <a:txBody>
                    <a:bodyPr/>
                    <a:lstStyle/>
                    <a:p>
                      <a:pPr marL="0" marR="0" indent="0" algn="ctr" defTabSz="457200" rtl="0" eaLnBrk="1" fontAlgn="b" latinLnBrk="0" hangingPunct="1">
                        <a:lnSpc>
                          <a:spcPct val="100000"/>
                        </a:lnSpc>
                        <a:spcBef>
                          <a:spcPts val="0"/>
                        </a:spcBef>
                        <a:spcAft>
                          <a:spcPts val="0"/>
                        </a:spcAft>
                        <a:buClrTx/>
                        <a:buSzTx/>
                        <a:buFontTx/>
                        <a:buNone/>
                        <a:tabLst/>
                        <a:defRPr/>
                      </a:pPr>
                      <a:endParaRPr lang="is-IS" sz="1200" b="0" i="0" u="none" strike="noStrike" dirty="0">
                        <a:solidFill>
                          <a:schemeClr val="tx1"/>
                        </a:solidFill>
                        <a:effectLst/>
                        <a:latin typeface="Amazon Ember" charset="0"/>
                        <a:ea typeface="Amazon Ember" charset="0"/>
                        <a:cs typeface="Amazon Ember"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is-IS" sz="1900" u="none" strike="noStrike" dirty="0">
                          <a:solidFill>
                            <a:schemeClr val="tx1"/>
                          </a:solidFill>
                          <a:effectLst/>
                          <a:latin typeface="Amazon Ember" charset="0"/>
                          <a:ea typeface="Amazon Ember" charset="0"/>
                          <a:cs typeface="Amazon Ember" charset="0"/>
                        </a:rPr>
                        <a:t>100</a:t>
                      </a:r>
                      <a:endParaRPr lang="is-I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is-IS" sz="1900" u="none" strike="noStrike" dirty="0">
                          <a:solidFill>
                            <a:schemeClr val="tx1"/>
                          </a:solidFill>
                          <a:effectLst/>
                          <a:latin typeface="Amazon Ember" charset="0"/>
                          <a:ea typeface="Amazon Ember" charset="0"/>
                          <a:cs typeface="Amazon Ember" charset="0"/>
                        </a:rPr>
                        <a:t>2.03E2</a:t>
                      </a:r>
                      <a:endParaRPr lang="is-I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is-IS" sz="1900" u="none" strike="noStrike" dirty="0">
                          <a:solidFill>
                            <a:schemeClr val="tx1"/>
                          </a:solidFill>
                          <a:effectLst/>
                          <a:latin typeface="Amazon Ember" charset="0"/>
                          <a:ea typeface="Amazon Ember" charset="0"/>
                          <a:cs typeface="Amazon Ember" charset="0"/>
                        </a:rPr>
                        <a:t>2.02E2</a:t>
                      </a:r>
                      <a:endParaRPr lang="is-I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57290">
                <a:tc vMerge="1">
                  <a:txBody>
                    <a:bodyPr/>
                    <a:lstStyle/>
                    <a:p>
                      <a:pPr algn="ctr" fontAlgn="b"/>
                      <a:endParaRPr lang="en-US" sz="1200" b="0" i="0" u="none" strike="noStrike" dirty="0">
                        <a:solidFill>
                          <a:schemeClr val="tx1"/>
                        </a:solidFill>
                        <a:effectLst/>
                        <a:latin typeface="Amazon Ember" charset="0"/>
                        <a:ea typeface="Amazon Ember" charset="0"/>
                        <a:cs typeface="Amazon Ember"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is-IS" sz="1900" u="none" strike="noStrike" dirty="0">
                          <a:solidFill>
                            <a:schemeClr val="tx1"/>
                          </a:solidFill>
                          <a:effectLst/>
                          <a:latin typeface="Amazon Ember" charset="0"/>
                          <a:ea typeface="Amazon Ember" charset="0"/>
                          <a:cs typeface="Amazon Ember" charset="0"/>
                        </a:rPr>
                        <a:t>500</a:t>
                      </a:r>
                      <a:endParaRPr lang="is-I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is-IS" sz="1900" u="none" strike="noStrike" dirty="0">
                          <a:solidFill>
                            <a:schemeClr val="tx1"/>
                          </a:solidFill>
                          <a:effectLst/>
                          <a:latin typeface="Amazon Ember" charset="0"/>
                          <a:ea typeface="Amazon Ember" charset="0"/>
                          <a:cs typeface="Amazon Ember" charset="0"/>
                        </a:rPr>
                        <a:t>1.86E2</a:t>
                      </a:r>
                      <a:endParaRPr lang="is-I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1900" u="none" strike="noStrike" dirty="0">
                          <a:solidFill>
                            <a:schemeClr val="tx1"/>
                          </a:solidFill>
                          <a:effectLst/>
                          <a:latin typeface="Amazon Ember" charset="0"/>
                          <a:ea typeface="Amazon Ember" charset="0"/>
                          <a:cs typeface="Amazon Ember" charset="0"/>
                        </a:rPr>
                        <a:t>1.85E2</a:t>
                      </a:r>
                      <a:endParaRPr lang="nb-NO"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57290">
                <a:tc rowSpan="3">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900" u="none" strike="noStrike" dirty="0">
                          <a:solidFill>
                            <a:schemeClr val="tx1"/>
                          </a:solidFill>
                          <a:effectLst/>
                          <a:latin typeface="Amazon Ember" charset="0"/>
                          <a:ea typeface="Amazon Ember" charset="0"/>
                          <a:cs typeface="Amazon Ember" charset="0"/>
                        </a:rPr>
                        <a:t>Advertising</a:t>
                      </a:r>
                      <a:endParaRPr lang="en-US" sz="1900" b="0" i="0" u="none" strike="noStrike" dirty="0">
                        <a:solidFill>
                          <a:schemeClr val="tx1"/>
                        </a:solidFill>
                        <a:effectLst/>
                        <a:latin typeface="Amazon Ember" charset="0"/>
                        <a:ea typeface="Amazon Ember" charset="0"/>
                        <a:cs typeface="Amazon Ember" charset="0"/>
                      </a:endParaRPr>
                    </a:p>
                    <a:p>
                      <a:pPr marL="0" marR="0" indent="0" algn="ctr" defTabSz="457200" rtl="0" eaLnBrk="1" fontAlgn="b" latinLnBrk="0" hangingPunct="1">
                        <a:lnSpc>
                          <a:spcPct val="100000"/>
                        </a:lnSpc>
                        <a:spcBef>
                          <a:spcPts val="0"/>
                        </a:spcBef>
                        <a:spcAft>
                          <a:spcPts val="0"/>
                        </a:spcAft>
                        <a:buClrTx/>
                        <a:buSzTx/>
                        <a:buFontTx/>
                        <a:buNone/>
                        <a:tabLst/>
                        <a:defRPr/>
                      </a:pPr>
                      <a:r>
                        <a:rPr lang="is-IS" sz="1900" u="none" strike="noStrike" dirty="0">
                          <a:solidFill>
                            <a:schemeClr val="tx1"/>
                          </a:solidFill>
                          <a:effectLst/>
                          <a:latin typeface="Amazon Ember" charset="0"/>
                          <a:ea typeface="Amazon Ember" charset="0"/>
                          <a:cs typeface="Amazon Ember" charset="0"/>
                        </a:rPr>
                        <a:t>127GB</a:t>
                      </a:r>
                    </a:p>
                  </a:txBody>
                  <a:tcPr marL="10160" marR="10160" marT="10160" marB="0" anchor="ctr">
                    <a:lnL w="6350"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u="none" strike="noStrike" dirty="0">
                          <a:solidFill>
                            <a:schemeClr val="tx1"/>
                          </a:solidFill>
                          <a:effectLst/>
                          <a:latin typeface="Amazon Ember" charset="0"/>
                          <a:ea typeface="Amazon Ember" charset="0"/>
                          <a:cs typeface="Amazon Ember" charset="0"/>
                        </a:rPr>
                        <a:t>10</a:t>
                      </a:r>
                      <a:endParaRPr lang="en-U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is-IS" sz="1900" u="none" strike="noStrike" dirty="0">
                          <a:solidFill>
                            <a:schemeClr val="tx1"/>
                          </a:solidFill>
                          <a:effectLst/>
                          <a:latin typeface="Amazon Ember" charset="0"/>
                          <a:ea typeface="Amazon Ember" charset="0"/>
                          <a:cs typeface="Amazon Ember" charset="0"/>
                        </a:rPr>
                        <a:t>1.72E7</a:t>
                      </a:r>
                      <a:endParaRPr lang="is-I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u="none" strike="noStrike" dirty="0">
                          <a:solidFill>
                            <a:srgbClr val="FF0000"/>
                          </a:solidFill>
                          <a:effectLst/>
                          <a:latin typeface="Amazon Ember" charset="0"/>
                          <a:ea typeface="Amazon Ember" charset="0"/>
                          <a:cs typeface="Amazon Ember" charset="0"/>
                        </a:rPr>
                        <a:t>Failed</a:t>
                      </a:r>
                      <a:endParaRPr lang="en-US" sz="1900" b="0" i="0" u="none" strike="noStrike" dirty="0">
                        <a:solidFill>
                          <a:srgbClr val="FF0000"/>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57290">
                <a:tc vMerge="1">
                  <a:txBody>
                    <a:bodyPr/>
                    <a:lstStyle/>
                    <a:p>
                      <a:pPr marL="0" marR="0" indent="0" algn="ctr" defTabSz="457200" rtl="0" eaLnBrk="1" fontAlgn="b" latinLnBrk="0" hangingPunct="1">
                        <a:lnSpc>
                          <a:spcPct val="100000"/>
                        </a:lnSpc>
                        <a:spcBef>
                          <a:spcPts val="0"/>
                        </a:spcBef>
                        <a:spcAft>
                          <a:spcPts val="0"/>
                        </a:spcAft>
                        <a:buClrTx/>
                        <a:buSzTx/>
                        <a:buFontTx/>
                        <a:buNone/>
                        <a:tabLst/>
                        <a:defRPr/>
                      </a:pPr>
                      <a:endParaRPr lang="is-IS" sz="1200" b="0" i="0" u="none" strike="noStrike" dirty="0">
                        <a:solidFill>
                          <a:schemeClr val="tx1"/>
                        </a:solidFill>
                        <a:effectLst/>
                        <a:latin typeface="Amazon Ember" charset="0"/>
                        <a:ea typeface="Amazon Ember" charset="0"/>
                        <a:cs typeface="Amazon Ember"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is-IS" sz="1900" u="none" strike="noStrike" dirty="0">
                          <a:solidFill>
                            <a:schemeClr val="tx1"/>
                          </a:solidFill>
                          <a:effectLst/>
                          <a:latin typeface="Amazon Ember" charset="0"/>
                          <a:ea typeface="Amazon Ember" charset="0"/>
                          <a:cs typeface="Amazon Ember" charset="0"/>
                        </a:rPr>
                        <a:t>100</a:t>
                      </a:r>
                      <a:endParaRPr lang="is-I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hr-HR" sz="1900" u="none" strike="noStrike" dirty="0">
                          <a:solidFill>
                            <a:schemeClr val="tx1"/>
                          </a:solidFill>
                          <a:effectLst/>
                          <a:latin typeface="Amazon Ember" charset="0"/>
                          <a:ea typeface="Amazon Ember" charset="0"/>
                          <a:cs typeface="Amazon Ember" charset="0"/>
                        </a:rPr>
                        <a:t>1.30E7</a:t>
                      </a:r>
                      <a:endParaRPr lang="hr-HR"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u="none" strike="noStrike" dirty="0">
                          <a:solidFill>
                            <a:srgbClr val="FF0000"/>
                          </a:solidFill>
                          <a:effectLst/>
                          <a:latin typeface="Amazon Ember" charset="0"/>
                          <a:ea typeface="Amazon Ember" charset="0"/>
                          <a:cs typeface="Amazon Ember" charset="0"/>
                        </a:rPr>
                        <a:t>Failed</a:t>
                      </a:r>
                      <a:endParaRPr lang="en-US" sz="1900" b="0" i="0" u="none" strike="noStrike" dirty="0">
                        <a:solidFill>
                          <a:srgbClr val="FF0000"/>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57290">
                <a:tc vMerge="1">
                  <a:txBody>
                    <a:bodyPr/>
                    <a:lstStyle/>
                    <a:p>
                      <a:pPr algn="ctr" fontAlgn="b"/>
                      <a:endParaRPr lang="en-US" sz="1200" b="0" i="0" u="none" strike="noStrike" dirty="0">
                        <a:solidFill>
                          <a:schemeClr val="tx1"/>
                        </a:solidFill>
                        <a:effectLst/>
                        <a:latin typeface="Amazon Ember" charset="0"/>
                        <a:ea typeface="Amazon Ember" charset="0"/>
                        <a:cs typeface="Amazon Ember"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is-IS" sz="1900" u="none" strike="noStrike" dirty="0">
                          <a:solidFill>
                            <a:schemeClr val="tx1"/>
                          </a:solidFill>
                          <a:effectLst/>
                          <a:latin typeface="Amazon Ember" charset="0"/>
                          <a:ea typeface="Amazon Ember" charset="0"/>
                          <a:cs typeface="Amazon Ember" charset="0"/>
                        </a:rPr>
                        <a:t>500</a:t>
                      </a:r>
                      <a:endParaRPr lang="is-I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hr-HR" sz="1900" u="none" strike="noStrike" dirty="0">
                          <a:solidFill>
                            <a:schemeClr val="tx1"/>
                          </a:solidFill>
                          <a:effectLst/>
                          <a:latin typeface="Amazon Ember" charset="0"/>
                          <a:ea typeface="Amazon Ember" charset="0"/>
                          <a:cs typeface="Amazon Ember" charset="0"/>
                        </a:rPr>
                        <a:t>1.03E7</a:t>
                      </a:r>
                      <a:endParaRPr lang="hr-HR"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u="none" strike="noStrike" dirty="0">
                          <a:solidFill>
                            <a:srgbClr val="FF0000"/>
                          </a:solidFill>
                          <a:effectLst/>
                          <a:latin typeface="Amazon Ember" charset="0"/>
                          <a:ea typeface="Amazon Ember" charset="0"/>
                          <a:cs typeface="Amazon Ember" charset="0"/>
                        </a:rPr>
                        <a:t>Failed</a:t>
                      </a:r>
                      <a:endParaRPr lang="en-US" sz="1900" b="0" i="0" u="none" strike="noStrike" dirty="0">
                        <a:solidFill>
                          <a:srgbClr val="FF0000"/>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57290">
                <a:tc rowSpan="3">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b="0" i="0" u="none" strike="noStrike" dirty="0">
                          <a:solidFill>
                            <a:schemeClr val="tx1"/>
                          </a:solidFill>
                          <a:effectLst/>
                          <a:latin typeface="Amazon Ember" charset="0"/>
                          <a:ea typeface="Amazon Ember" charset="0"/>
                          <a:cs typeface="Amazon Ember" charset="0"/>
                        </a:rPr>
                        <a:t>Synthetic</a:t>
                      </a:r>
                    </a:p>
                    <a:p>
                      <a:pPr algn="ctr" fontAlgn="b"/>
                      <a:r>
                        <a:rPr lang="en-US" sz="1900" b="0" i="0" u="none" strike="noStrike" dirty="0">
                          <a:solidFill>
                            <a:schemeClr val="tx1"/>
                          </a:solidFill>
                          <a:effectLst/>
                          <a:latin typeface="Amazon Ember" charset="0"/>
                          <a:ea typeface="Amazon Ember" charset="0"/>
                          <a:cs typeface="Amazon Ember" charset="0"/>
                        </a:rPr>
                        <a:t>1100GB</a:t>
                      </a:r>
                    </a:p>
                  </a:txBody>
                  <a:tcPr marL="10160" marR="10160" marT="10160" marB="0" anchor="ctr">
                    <a:lnL w="6350"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b="0" i="0" u="none" strike="noStrike" dirty="0">
                          <a:solidFill>
                            <a:schemeClr val="tx1"/>
                          </a:solidFill>
                          <a:effectLst/>
                          <a:latin typeface="Amazon Ember" charset="0"/>
                          <a:ea typeface="Amazon Ember" charset="0"/>
                          <a:cs typeface="Amazon Ember" charset="0"/>
                        </a:rPr>
                        <a:t>10</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hr-HR" sz="1900" b="0" i="0" u="none" strike="noStrike" dirty="0">
                          <a:solidFill>
                            <a:schemeClr val="tx1"/>
                          </a:solidFill>
                          <a:effectLst/>
                          <a:latin typeface="Amazon Ember" charset="0"/>
                          <a:ea typeface="Amazon Ember" charset="0"/>
                          <a:cs typeface="Amazon Ember" charset="0"/>
                        </a:rPr>
                        <a:t>3.81E7</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b="0" i="0" u="none" strike="noStrike" dirty="0">
                          <a:solidFill>
                            <a:srgbClr val="FF0000"/>
                          </a:solidFill>
                          <a:effectLst/>
                          <a:latin typeface="Amazon Ember" charset="0"/>
                          <a:ea typeface="Amazon Ember" charset="0"/>
                          <a:cs typeface="Amazon Ember" charset="0"/>
                        </a:rPr>
                        <a:t>Failed</a:t>
                      </a: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57290">
                <a:tc vMerge="1">
                  <a:txBody>
                    <a:bodyPr/>
                    <a:lstStyle/>
                    <a:p>
                      <a:pPr algn="ctr" fontAlgn="b"/>
                      <a:endParaRPr lang="en-US" sz="1200" b="0" i="0" u="none" strike="noStrike" dirty="0">
                        <a:solidFill>
                          <a:schemeClr val="tx1"/>
                        </a:solidFill>
                        <a:effectLst/>
                        <a:latin typeface="Amazon Ember" charset="0"/>
                        <a:ea typeface="Amazon Ember" charset="0"/>
                        <a:cs typeface="Amazon Ember"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is-IS" sz="1900" b="0" i="0" u="none" strike="noStrike" dirty="0">
                          <a:solidFill>
                            <a:schemeClr val="tx1"/>
                          </a:solidFill>
                          <a:effectLst/>
                          <a:latin typeface="Amazon Ember" charset="0"/>
                          <a:ea typeface="Amazon Ember" charset="0"/>
                          <a:cs typeface="Amazon Ember" charset="0"/>
                        </a:rPr>
                        <a:t>100</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hr-HR" sz="1900" b="0" i="0" u="none" strike="noStrike" dirty="0">
                          <a:solidFill>
                            <a:schemeClr val="tx1"/>
                          </a:solidFill>
                          <a:effectLst/>
                          <a:latin typeface="Amazon Ember" charset="0"/>
                          <a:ea typeface="Amazon Ember" charset="0"/>
                          <a:cs typeface="Amazon Ember" charset="0"/>
                        </a:rPr>
                        <a:t>3.51E7</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b="0" i="0" u="none" strike="noStrike" dirty="0">
                          <a:solidFill>
                            <a:srgbClr val="FF0000"/>
                          </a:solidFill>
                          <a:effectLst/>
                          <a:latin typeface="Amazon Ember" charset="0"/>
                          <a:ea typeface="Amazon Ember" charset="0"/>
                          <a:cs typeface="Amazon Ember" charset="0"/>
                        </a:rPr>
                        <a:t>Failed</a:t>
                      </a: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302768">
                <a:tc vMerge="1">
                  <a:txBody>
                    <a:bodyPr/>
                    <a:lstStyle/>
                    <a:p>
                      <a:pPr algn="ctr" fontAlgn="b"/>
                      <a:endParaRPr lang="en-US" sz="1200" b="0" i="0" u="none" strike="noStrike" dirty="0">
                        <a:solidFill>
                          <a:schemeClr val="tx1"/>
                        </a:solidFill>
                        <a:effectLst/>
                        <a:latin typeface="Amazon Ember" charset="0"/>
                        <a:ea typeface="Amazon Ember" charset="0"/>
                        <a:cs typeface="Amazon Ember"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is-IS" sz="1900" b="0" i="0" u="none" strike="noStrike">
                          <a:solidFill>
                            <a:schemeClr val="tx1"/>
                          </a:solidFill>
                          <a:effectLst/>
                          <a:latin typeface="Amazon Ember" charset="0"/>
                          <a:ea typeface="Amazon Ember" charset="0"/>
                          <a:cs typeface="Amazon Ember" charset="0"/>
                        </a:rPr>
                        <a:t>500</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hr-HR" sz="1900" b="0" i="0" u="none" strike="noStrike" dirty="0">
                          <a:solidFill>
                            <a:schemeClr val="tx1"/>
                          </a:solidFill>
                          <a:effectLst/>
                          <a:latin typeface="Amazon Ember" charset="0"/>
                          <a:ea typeface="Amazon Ember" charset="0"/>
                          <a:cs typeface="Amazon Ember" charset="0"/>
                        </a:rPr>
                        <a:t>2.81E7</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b="0" i="0" u="none" strike="noStrike" dirty="0">
                          <a:solidFill>
                            <a:srgbClr val="FF0000"/>
                          </a:solidFill>
                          <a:effectLst/>
                          <a:latin typeface="Amazon Ember" charset="0"/>
                          <a:ea typeface="Amazon Ember" charset="0"/>
                          <a:cs typeface="Amazon Ember" charset="0"/>
                        </a:rPr>
                        <a:t>Failed</a:t>
                      </a: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bl>
          </a:graphicData>
        </a:graphic>
      </p:graphicFrame>
      <p:sp>
        <p:nvSpPr>
          <p:cNvPr id="14" name="Rectangle 13">
            <a:extLst>
              <a:ext uri="{FF2B5EF4-FFF2-40B4-BE49-F238E27FC236}">
                <a16:creationId xmlns:a16="http://schemas.microsoft.com/office/drawing/2014/main" id="{7D8DC57D-A8CB-234F-801E-A4845DE689DD}"/>
              </a:ext>
            </a:extLst>
          </p:cNvPr>
          <p:cNvSpPr/>
          <p:nvPr/>
        </p:nvSpPr>
        <p:spPr>
          <a:xfrm>
            <a:off x="5474197" y="1506079"/>
            <a:ext cx="9993773" cy="535531"/>
          </a:xfrm>
          <a:prstGeom prst="rect">
            <a:avLst/>
          </a:prstGeom>
        </p:spPr>
        <p:txBody>
          <a:bodyPr wrap="square">
            <a:spAutoFit/>
          </a:bodyPr>
          <a:lstStyle/>
          <a:p>
            <a:pPr algn="ctr" fontAlgn="b">
              <a:defRPr/>
            </a:pPr>
            <a:r>
              <a:rPr lang="en-US" dirty="0">
                <a:solidFill>
                  <a:srgbClr val="FFFFFF"/>
                </a:solidFill>
                <a:latin typeface="Amazon Ember Light" charset="0"/>
                <a:ea typeface="Amazon Ember Light" charset="0"/>
                <a:cs typeface="Amazon Ember Light" charset="0"/>
              </a:rPr>
              <a:t>Running Time vs. Number of Clusters</a:t>
            </a:r>
          </a:p>
        </p:txBody>
      </p:sp>
      <p:cxnSp>
        <p:nvCxnSpPr>
          <p:cNvPr id="15" name="Curved Connector 14">
            <a:extLst>
              <a:ext uri="{FF2B5EF4-FFF2-40B4-BE49-F238E27FC236}">
                <a16:creationId xmlns:a16="http://schemas.microsoft.com/office/drawing/2014/main" id="{426097E2-2055-3B45-B8FF-0296AAB77FD0}"/>
              </a:ext>
            </a:extLst>
          </p:cNvPr>
          <p:cNvCxnSpPr/>
          <p:nvPr/>
        </p:nvCxnSpPr>
        <p:spPr>
          <a:xfrm>
            <a:off x="6618243" y="2589750"/>
            <a:ext cx="1702445" cy="2210714"/>
          </a:xfrm>
          <a:prstGeom prst="curvedConnector3">
            <a:avLst>
              <a:gd name="adj1" fmla="val 50000"/>
            </a:avLst>
          </a:prstGeom>
          <a:noFill/>
          <a:ln w="25400" cap="flat" cmpd="sng" algn="ctr">
            <a:solidFill>
              <a:srgbClr val="00B9FF"/>
            </a:solidFill>
            <a:prstDash val="sysDot"/>
            <a:tailEnd type="triangle"/>
          </a:ln>
          <a:effectLst>
            <a:outerShdw blurRad="40000" dist="20000" dir="5400000" rotWithShape="0">
              <a:srgbClr val="000000">
                <a:alpha val="38000"/>
              </a:srgbClr>
            </a:outerShdw>
          </a:effectLst>
        </p:spPr>
      </p:cxnSp>
      <p:sp>
        <p:nvSpPr>
          <p:cNvPr id="16" name="Right Brace 15">
            <a:extLst>
              <a:ext uri="{FF2B5EF4-FFF2-40B4-BE49-F238E27FC236}">
                <a16:creationId xmlns:a16="http://schemas.microsoft.com/office/drawing/2014/main" id="{36D9FA83-D338-784B-8289-B48B2D1E4EA9}"/>
              </a:ext>
            </a:extLst>
          </p:cNvPr>
          <p:cNvSpPr/>
          <p:nvPr/>
        </p:nvSpPr>
        <p:spPr>
          <a:xfrm>
            <a:off x="6320414" y="2079059"/>
            <a:ext cx="275006" cy="1016381"/>
          </a:xfrm>
          <a:prstGeom prst="rightBrace">
            <a:avLst/>
          </a:prstGeom>
          <a:noFill/>
          <a:ln w="25400" cap="flat" cmpd="sng" algn="ctr">
            <a:solidFill>
              <a:srgbClr val="00B9FF"/>
            </a:solidFill>
            <a:prstDash val="sysDot"/>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Amazon Ember" charset="0"/>
              <a:cs typeface="Amazon Ember" charset="0"/>
            </a:endParaRPr>
          </a:p>
        </p:txBody>
      </p:sp>
      <p:cxnSp>
        <p:nvCxnSpPr>
          <p:cNvPr id="17" name="Curved Connector 16">
            <a:extLst>
              <a:ext uri="{FF2B5EF4-FFF2-40B4-BE49-F238E27FC236}">
                <a16:creationId xmlns:a16="http://schemas.microsoft.com/office/drawing/2014/main" id="{F79D995F-2E59-3B47-A825-4B1801352841}"/>
              </a:ext>
            </a:extLst>
          </p:cNvPr>
          <p:cNvCxnSpPr/>
          <p:nvPr/>
        </p:nvCxnSpPr>
        <p:spPr>
          <a:xfrm>
            <a:off x="4932718" y="2581977"/>
            <a:ext cx="3366264" cy="3710888"/>
          </a:xfrm>
          <a:prstGeom prst="curvedConnector3">
            <a:avLst>
              <a:gd name="adj1" fmla="val 50000"/>
            </a:avLst>
          </a:prstGeom>
          <a:noFill/>
          <a:ln w="25400" cap="flat" cmpd="sng" algn="ctr">
            <a:solidFill>
              <a:srgbClr val="FF9600"/>
            </a:solidFill>
            <a:prstDash val="sysDot"/>
            <a:tailEnd type="triangle"/>
          </a:ln>
          <a:effectLst>
            <a:outerShdw blurRad="40000" dist="20000" dir="5400000" rotWithShape="0">
              <a:srgbClr val="000000">
                <a:alpha val="38000"/>
              </a:srgbClr>
            </a:outerShdw>
          </a:effectLst>
        </p:spPr>
      </p:cxnSp>
      <p:sp>
        <p:nvSpPr>
          <p:cNvPr id="18" name="Right Brace 17">
            <a:extLst>
              <a:ext uri="{FF2B5EF4-FFF2-40B4-BE49-F238E27FC236}">
                <a16:creationId xmlns:a16="http://schemas.microsoft.com/office/drawing/2014/main" id="{CCA375BB-5066-5443-811E-31D76EE9E6AC}"/>
              </a:ext>
            </a:extLst>
          </p:cNvPr>
          <p:cNvSpPr/>
          <p:nvPr/>
        </p:nvSpPr>
        <p:spPr>
          <a:xfrm>
            <a:off x="4663025" y="2079059"/>
            <a:ext cx="275006" cy="1016381"/>
          </a:xfrm>
          <a:prstGeom prst="rightBrace">
            <a:avLst/>
          </a:prstGeom>
          <a:noFill/>
          <a:ln w="25400" cap="flat" cmpd="sng" algn="ctr">
            <a:solidFill>
              <a:srgbClr val="FF9600"/>
            </a:solidFill>
            <a:prstDash val="sysDot"/>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Amazon Ember" charset="0"/>
              <a:cs typeface="Amazon Ember" charset="0"/>
            </a:endParaRPr>
          </a:p>
        </p:txBody>
      </p:sp>
      <p:sp>
        <p:nvSpPr>
          <p:cNvPr id="19" name="Rectangle 18">
            <a:extLst>
              <a:ext uri="{FF2B5EF4-FFF2-40B4-BE49-F238E27FC236}">
                <a16:creationId xmlns:a16="http://schemas.microsoft.com/office/drawing/2014/main" id="{E2AB9B2C-A5C8-9E4D-A9A5-C05FAF18AFE6}"/>
              </a:ext>
            </a:extLst>
          </p:cNvPr>
          <p:cNvSpPr/>
          <p:nvPr/>
        </p:nvSpPr>
        <p:spPr>
          <a:xfrm>
            <a:off x="10972907" y="4642462"/>
            <a:ext cx="3232842" cy="535531"/>
          </a:xfrm>
          <a:prstGeom prst="rect">
            <a:avLst/>
          </a:prstGeom>
        </p:spPr>
        <p:txBody>
          <a:bodyPr wrap="square">
            <a:spAutoFit/>
          </a:bodyPr>
          <a:lstStyle/>
          <a:p>
            <a:pPr algn="ctr" fontAlgn="b">
              <a:defRPr/>
            </a:pPr>
            <a:r>
              <a:rPr lang="en-US" dirty="0">
                <a:solidFill>
                  <a:srgbClr val="F89601"/>
                </a:solidFill>
                <a:latin typeface="Amazon Ember Light" charset="0"/>
                <a:ea typeface="Amazon Ember Light" charset="0"/>
                <a:cs typeface="Amazon Ember Light" charset="0"/>
              </a:rPr>
              <a:t>~10x Faster!</a:t>
            </a:r>
          </a:p>
        </p:txBody>
      </p:sp>
      <p:sp>
        <p:nvSpPr>
          <p:cNvPr id="20" name="Title 1">
            <a:extLst>
              <a:ext uri="{FF2B5EF4-FFF2-40B4-BE49-F238E27FC236}">
                <a16:creationId xmlns:a16="http://schemas.microsoft.com/office/drawing/2014/main" id="{EF8109C2-8F98-8C42-8AAE-90BF51149941}"/>
              </a:ext>
            </a:extLst>
          </p:cNvPr>
          <p:cNvSpPr>
            <a:spLocks noGrp="1"/>
          </p:cNvSpPr>
          <p:nvPr>
            <p:ph type="title"/>
          </p:nvPr>
        </p:nvSpPr>
        <p:spPr>
          <a:xfrm>
            <a:off x="570584" y="555955"/>
            <a:ext cx="13518490" cy="751728"/>
          </a:xfrm>
        </p:spPr>
        <p:txBody>
          <a:bodyPr>
            <a:normAutofit/>
          </a:bodyPr>
          <a:lstStyle/>
          <a:p>
            <a:r>
              <a:rPr lang="en-US" dirty="0">
                <a:latin typeface="Amazon Ember Regular"/>
              </a:rPr>
              <a:t>K-Means Clustering</a:t>
            </a:r>
          </a:p>
        </p:txBody>
      </p:sp>
    </p:spTree>
    <p:extLst>
      <p:ext uri="{BB962C8B-B14F-4D97-AF65-F5344CB8AC3E}">
        <p14:creationId xmlns:p14="http://schemas.microsoft.com/office/powerpoint/2010/main" val="13664404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D618D6E2-9223-3A4A-9DD5-C48805AE41A3}"/>
              </a:ext>
            </a:extLst>
          </p:cNvPr>
          <p:cNvSpPr/>
          <p:nvPr/>
        </p:nvSpPr>
        <p:spPr>
          <a:xfrm rot="1402849">
            <a:off x="2076945" y="1658416"/>
            <a:ext cx="8336766" cy="5258662"/>
          </a:xfrm>
          <a:prstGeom prst="parallelogram">
            <a:avLst>
              <a:gd name="adj" fmla="val 75166"/>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5" name="Title 1">
            <a:extLst>
              <a:ext uri="{FF2B5EF4-FFF2-40B4-BE49-F238E27FC236}">
                <a16:creationId xmlns:a16="http://schemas.microsoft.com/office/drawing/2014/main" id="{F6214859-2583-1B4A-B61A-30BB5198C5CD}"/>
              </a:ext>
            </a:extLst>
          </p:cNvPr>
          <p:cNvSpPr>
            <a:spLocks noGrp="1"/>
          </p:cNvSpPr>
          <p:nvPr>
            <p:ph type="title"/>
          </p:nvPr>
        </p:nvSpPr>
        <p:spPr>
          <a:xfrm>
            <a:off x="570584" y="555955"/>
            <a:ext cx="13518490" cy="751728"/>
          </a:xfrm>
        </p:spPr>
        <p:txBody>
          <a:bodyPr>
            <a:normAutofit/>
          </a:bodyPr>
          <a:lstStyle/>
          <a:p>
            <a:r>
              <a:rPr lang="en-US" dirty="0">
                <a:latin typeface="Amazon Ember Regular"/>
              </a:rPr>
              <a:t>Principal Component Analysis (PCA)</a:t>
            </a:r>
          </a:p>
        </p:txBody>
      </p:sp>
      <p:sp>
        <p:nvSpPr>
          <p:cNvPr id="6" name="Oval 5">
            <a:extLst>
              <a:ext uri="{FF2B5EF4-FFF2-40B4-BE49-F238E27FC236}">
                <a16:creationId xmlns:a16="http://schemas.microsoft.com/office/drawing/2014/main" id="{CBC34655-239D-8345-8D98-1D59CE26B50A}"/>
              </a:ext>
            </a:extLst>
          </p:cNvPr>
          <p:cNvSpPr/>
          <p:nvPr/>
        </p:nvSpPr>
        <p:spPr>
          <a:xfrm>
            <a:off x="5392218" y="4288138"/>
            <a:ext cx="186792" cy="19168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7" name="Oval 6">
            <a:extLst>
              <a:ext uri="{FF2B5EF4-FFF2-40B4-BE49-F238E27FC236}">
                <a16:creationId xmlns:a16="http://schemas.microsoft.com/office/drawing/2014/main" id="{A4AD3A7F-0D04-C24D-8C8B-28FEB78A5ED7}"/>
              </a:ext>
            </a:extLst>
          </p:cNvPr>
          <p:cNvSpPr/>
          <p:nvPr/>
        </p:nvSpPr>
        <p:spPr>
          <a:xfrm>
            <a:off x="5392218" y="5591416"/>
            <a:ext cx="186792" cy="191686"/>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8" name="Oval 7">
            <a:extLst>
              <a:ext uri="{FF2B5EF4-FFF2-40B4-BE49-F238E27FC236}">
                <a16:creationId xmlns:a16="http://schemas.microsoft.com/office/drawing/2014/main" id="{F4490448-6587-FE48-A4F8-FEC8BD705342}"/>
              </a:ext>
            </a:extLst>
          </p:cNvPr>
          <p:cNvSpPr/>
          <p:nvPr/>
        </p:nvSpPr>
        <p:spPr>
          <a:xfrm>
            <a:off x="4079394" y="4731266"/>
            <a:ext cx="186792" cy="19168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9" name="Oval 8">
            <a:extLst>
              <a:ext uri="{FF2B5EF4-FFF2-40B4-BE49-F238E27FC236}">
                <a16:creationId xmlns:a16="http://schemas.microsoft.com/office/drawing/2014/main" id="{E6720BA0-D3C1-FC42-9DA2-FA3CC7357FEE}"/>
              </a:ext>
            </a:extLst>
          </p:cNvPr>
          <p:cNvSpPr/>
          <p:nvPr/>
        </p:nvSpPr>
        <p:spPr>
          <a:xfrm>
            <a:off x="4078338" y="5298202"/>
            <a:ext cx="186792" cy="191686"/>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10" name="Oval 9">
            <a:extLst>
              <a:ext uri="{FF2B5EF4-FFF2-40B4-BE49-F238E27FC236}">
                <a16:creationId xmlns:a16="http://schemas.microsoft.com/office/drawing/2014/main" id="{EB6409A8-2915-034B-8512-4945F701DA8C}"/>
              </a:ext>
            </a:extLst>
          </p:cNvPr>
          <p:cNvSpPr/>
          <p:nvPr/>
        </p:nvSpPr>
        <p:spPr>
          <a:xfrm>
            <a:off x="7906578" y="4301743"/>
            <a:ext cx="186792" cy="191686"/>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11" name="Oval 10">
            <a:extLst>
              <a:ext uri="{FF2B5EF4-FFF2-40B4-BE49-F238E27FC236}">
                <a16:creationId xmlns:a16="http://schemas.microsoft.com/office/drawing/2014/main" id="{15B811A5-C8CC-0545-9595-77690369BBC8}"/>
              </a:ext>
            </a:extLst>
          </p:cNvPr>
          <p:cNvSpPr/>
          <p:nvPr/>
        </p:nvSpPr>
        <p:spPr>
          <a:xfrm>
            <a:off x="6246201" y="2458307"/>
            <a:ext cx="186792" cy="191686"/>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12" name="Oval 11">
            <a:extLst>
              <a:ext uri="{FF2B5EF4-FFF2-40B4-BE49-F238E27FC236}">
                <a16:creationId xmlns:a16="http://schemas.microsoft.com/office/drawing/2014/main" id="{EAE7DFC6-F687-0E42-A9FC-A602377DF74F}"/>
              </a:ext>
            </a:extLst>
          </p:cNvPr>
          <p:cNvSpPr/>
          <p:nvPr/>
        </p:nvSpPr>
        <p:spPr>
          <a:xfrm>
            <a:off x="6246201" y="3176546"/>
            <a:ext cx="186792" cy="19168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sp>
        <p:nvSpPr>
          <p:cNvPr id="13" name="Oval 12">
            <a:extLst>
              <a:ext uri="{FF2B5EF4-FFF2-40B4-BE49-F238E27FC236}">
                <a16:creationId xmlns:a16="http://schemas.microsoft.com/office/drawing/2014/main" id="{D4068D3B-225E-F84F-9FAB-299246030701}"/>
              </a:ext>
            </a:extLst>
          </p:cNvPr>
          <p:cNvSpPr/>
          <p:nvPr/>
        </p:nvSpPr>
        <p:spPr>
          <a:xfrm>
            <a:off x="7906578" y="3023141"/>
            <a:ext cx="186792" cy="19168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880">
              <a:solidFill>
                <a:prstClr val="white"/>
              </a:solidFill>
              <a:latin typeface="Calibri" panose="020F0502020204030204"/>
            </a:endParaRPr>
          </a:p>
        </p:txBody>
      </p:sp>
      <p:cxnSp>
        <p:nvCxnSpPr>
          <p:cNvPr id="14" name="Curved Connector 13">
            <a:extLst>
              <a:ext uri="{FF2B5EF4-FFF2-40B4-BE49-F238E27FC236}">
                <a16:creationId xmlns:a16="http://schemas.microsoft.com/office/drawing/2014/main" id="{E0DE2756-C385-FE47-87F0-BEC048622679}"/>
              </a:ext>
            </a:extLst>
          </p:cNvPr>
          <p:cNvCxnSpPr/>
          <p:nvPr/>
        </p:nvCxnSpPr>
        <p:spPr>
          <a:xfrm rot="10800000">
            <a:off x="8140070" y="3785176"/>
            <a:ext cx="1520283" cy="1314922"/>
          </a:xfrm>
          <a:prstGeom prst="curvedConnector3">
            <a:avLst>
              <a:gd name="adj1" fmla="val 50000"/>
            </a:avLst>
          </a:prstGeom>
          <a:solidFill>
            <a:schemeClr val="accent1">
              <a:lumMod val="40000"/>
              <a:lumOff val="60000"/>
            </a:schemeClr>
          </a:solidFill>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1EC7E4-DBF2-FF45-89AE-F52CC34005C6}"/>
              </a:ext>
            </a:extLst>
          </p:cNvPr>
          <p:cNvCxnSpPr>
            <a:stCxn id="13" idx="4"/>
            <a:endCxn id="10" idx="0"/>
          </p:cNvCxnSpPr>
          <p:nvPr/>
        </p:nvCxnSpPr>
        <p:spPr>
          <a:xfrm>
            <a:off x="7999973" y="3214828"/>
            <a:ext cx="0" cy="1086917"/>
          </a:xfrm>
          <a:prstGeom prst="line">
            <a:avLst/>
          </a:prstGeom>
          <a:solidFill>
            <a:schemeClr val="accent1">
              <a:lumMod val="40000"/>
              <a:lumOff val="60000"/>
            </a:schemeClr>
          </a:solidFill>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D52F40-CC56-5449-AA6B-81452FD91ECD}"/>
              </a:ext>
            </a:extLst>
          </p:cNvPr>
          <p:cNvCxnSpPr>
            <a:stCxn id="11" idx="4"/>
            <a:endCxn id="12" idx="0"/>
          </p:cNvCxnSpPr>
          <p:nvPr/>
        </p:nvCxnSpPr>
        <p:spPr>
          <a:xfrm>
            <a:off x="6339597" y="2649994"/>
            <a:ext cx="0" cy="526550"/>
          </a:xfrm>
          <a:prstGeom prst="line">
            <a:avLst/>
          </a:prstGeom>
          <a:solidFill>
            <a:schemeClr val="accent1">
              <a:lumMod val="40000"/>
              <a:lumOff val="60000"/>
            </a:schemeClr>
          </a:solidFill>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FE7FF27-4667-B34E-993C-F00701A933E0}"/>
              </a:ext>
            </a:extLst>
          </p:cNvPr>
          <p:cNvCxnSpPr>
            <a:stCxn id="6" idx="4"/>
            <a:endCxn id="7" idx="0"/>
          </p:cNvCxnSpPr>
          <p:nvPr/>
        </p:nvCxnSpPr>
        <p:spPr>
          <a:xfrm>
            <a:off x="5485614" y="4479825"/>
            <a:ext cx="0" cy="1111592"/>
          </a:xfrm>
          <a:prstGeom prst="line">
            <a:avLst/>
          </a:prstGeom>
          <a:solidFill>
            <a:schemeClr val="accent1">
              <a:lumMod val="40000"/>
              <a:lumOff val="60000"/>
            </a:schemeClr>
          </a:solidFill>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ADB8478-EF2B-6748-AD5C-7305B3D39B83}"/>
              </a:ext>
            </a:extLst>
          </p:cNvPr>
          <p:cNvCxnSpPr>
            <a:stCxn id="8" idx="4"/>
            <a:endCxn id="9" idx="0"/>
          </p:cNvCxnSpPr>
          <p:nvPr/>
        </p:nvCxnSpPr>
        <p:spPr>
          <a:xfrm flipH="1">
            <a:off x="4171733" y="4922954"/>
            <a:ext cx="1056" cy="375248"/>
          </a:xfrm>
          <a:prstGeom prst="line">
            <a:avLst/>
          </a:prstGeom>
          <a:solidFill>
            <a:schemeClr val="accent1">
              <a:lumMod val="40000"/>
              <a:lumOff val="60000"/>
            </a:schemeClr>
          </a:solidFill>
          <a:ln>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95D68FFD-6D57-954A-B63B-4D1EA2B08D57}"/>
              </a:ext>
            </a:extLst>
          </p:cNvPr>
          <p:cNvPicPr>
            <a:picLocks noChangeAspect="1"/>
          </p:cNvPicPr>
          <p:nvPr/>
        </p:nvPicPr>
        <p:blipFill>
          <a:blip r:embed="rId3"/>
          <a:stretch>
            <a:fillRect/>
          </a:stretch>
        </p:blipFill>
        <p:spPr>
          <a:xfrm>
            <a:off x="6639067" y="4288699"/>
            <a:ext cx="1154832" cy="513259"/>
          </a:xfrm>
          <a:prstGeom prst="rect">
            <a:avLst/>
          </a:prstGeom>
        </p:spPr>
      </p:pic>
      <p:pic>
        <p:nvPicPr>
          <p:cNvPr id="20" name="Picture 19">
            <a:extLst>
              <a:ext uri="{FF2B5EF4-FFF2-40B4-BE49-F238E27FC236}">
                <a16:creationId xmlns:a16="http://schemas.microsoft.com/office/drawing/2014/main" id="{D759EB83-D016-804A-A29F-7573BC1865EF}"/>
              </a:ext>
            </a:extLst>
          </p:cNvPr>
          <p:cNvPicPr>
            <a:picLocks noChangeAspect="1"/>
          </p:cNvPicPr>
          <p:nvPr/>
        </p:nvPicPr>
        <p:blipFill>
          <a:blip r:embed="rId4"/>
          <a:stretch>
            <a:fillRect/>
          </a:stretch>
        </p:blipFill>
        <p:spPr>
          <a:xfrm>
            <a:off x="7331308" y="2789429"/>
            <a:ext cx="528571" cy="412946"/>
          </a:xfrm>
          <a:prstGeom prst="rect">
            <a:avLst/>
          </a:prstGeom>
        </p:spPr>
      </p:pic>
      <p:pic>
        <p:nvPicPr>
          <p:cNvPr id="21" name="Picture 20">
            <a:extLst>
              <a:ext uri="{FF2B5EF4-FFF2-40B4-BE49-F238E27FC236}">
                <a16:creationId xmlns:a16="http://schemas.microsoft.com/office/drawing/2014/main" id="{91A81301-2CA6-0848-9F1A-1569836A2DFF}"/>
              </a:ext>
            </a:extLst>
          </p:cNvPr>
          <p:cNvPicPr>
            <a:picLocks noChangeAspect="1"/>
          </p:cNvPicPr>
          <p:nvPr/>
        </p:nvPicPr>
        <p:blipFill>
          <a:blip r:embed="rId5"/>
          <a:stretch>
            <a:fillRect/>
          </a:stretch>
        </p:blipFill>
        <p:spPr>
          <a:xfrm>
            <a:off x="9725126" y="4827109"/>
            <a:ext cx="2702560" cy="508000"/>
          </a:xfrm>
          <a:prstGeom prst="rect">
            <a:avLst/>
          </a:prstGeom>
          <a:solidFill>
            <a:schemeClr val="tx1"/>
          </a:solidFill>
        </p:spPr>
      </p:pic>
      <p:pic>
        <p:nvPicPr>
          <p:cNvPr id="22" name="Picture 21">
            <a:extLst>
              <a:ext uri="{FF2B5EF4-FFF2-40B4-BE49-F238E27FC236}">
                <a16:creationId xmlns:a16="http://schemas.microsoft.com/office/drawing/2014/main" id="{A0B48B07-9D26-AE4F-A32F-1B563FDCF19B}"/>
              </a:ext>
            </a:extLst>
          </p:cNvPr>
          <p:cNvPicPr>
            <a:picLocks noChangeAspect="1"/>
          </p:cNvPicPr>
          <p:nvPr/>
        </p:nvPicPr>
        <p:blipFill>
          <a:blip r:embed="rId6"/>
          <a:stretch>
            <a:fillRect/>
          </a:stretch>
        </p:blipFill>
        <p:spPr>
          <a:xfrm>
            <a:off x="6432992" y="6685368"/>
            <a:ext cx="3799840" cy="1097280"/>
          </a:xfrm>
          <a:prstGeom prst="rect">
            <a:avLst/>
          </a:prstGeom>
          <a:solidFill>
            <a:schemeClr val="tx1"/>
          </a:solidFill>
        </p:spPr>
      </p:pic>
    </p:spTree>
    <p:extLst>
      <p:ext uri="{BB962C8B-B14F-4D97-AF65-F5344CB8AC3E}">
        <p14:creationId xmlns:p14="http://schemas.microsoft.com/office/powerpoint/2010/main" val="5188031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F48C6B1-628A-5545-A478-AADE59C3FB55}"/>
              </a:ext>
            </a:extLst>
          </p:cNvPr>
          <p:cNvSpPr txBox="1"/>
          <p:nvPr/>
        </p:nvSpPr>
        <p:spPr>
          <a:xfrm>
            <a:off x="3408654" y="3603376"/>
            <a:ext cx="3584830" cy="1175706"/>
          </a:xfrm>
          <a:prstGeom prst="rect">
            <a:avLst/>
          </a:prstGeom>
          <a:noFill/>
        </p:spPr>
        <p:txBody>
          <a:bodyPr wrap="square" rtlCol="0">
            <a:spAutoFit/>
          </a:bodyPr>
          <a:lstStyle/>
          <a:p>
            <a:r>
              <a:rPr lang="en-US" sz="2560" dirty="0">
                <a:solidFill>
                  <a:srgbClr val="FFFFFF"/>
                </a:solidFill>
                <a:latin typeface="Arial"/>
              </a:rPr>
              <a:t>More than 10x faster</a:t>
            </a:r>
          </a:p>
          <a:p>
            <a:r>
              <a:rPr lang="en-US" sz="2560" dirty="0">
                <a:solidFill>
                  <a:srgbClr val="FFFFFF"/>
                </a:solidFill>
                <a:latin typeface="Arial"/>
              </a:rPr>
              <a:t>at a fraction the cost!</a:t>
            </a:r>
          </a:p>
          <a:p>
            <a:r>
              <a:rPr lang="en-US" sz="1920" dirty="0">
                <a:solidFill>
                  <a:srgbClr val="FFFFFF"/>
                </a:solidFill>
                <a:latin typeface="Arial"/>
              </a:rPr>
              <a:t>   </a:t>
            </a:r>
          </a:p>
        </p:txBody>
      </p:sp>
      <p:graphicFrame>
        <p:nvGraphicFramePr>
          <p:cNvPr id="10" name="Chart 9">
            <a:extLst>
              <a:ext uri="{FF2B5EF4-FFF2-40B4-BE49-F238E27FC236}">
                <a16:creationId xmlns:a16="http://schemas.microsoft.com/office/drawing/2014/main" id="{5B229C0F-68D5-0546-9274-ADE2D30F27B3}"/>
              </a:ext>
            </a:extLst>
          </p:cNvPr>
          <p:cNvGraphicFramePr>
            <a:graphicFrameLocks/>
          </p:cNvGraphicFramePr>
          <p:nvPr/>
        </p:nvGraphicFramePr>
        <p:xfrm>
          <a:off x="7243834" y="2422666"/>
          <a:ext cx="7017832" cy="4837088"/>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F0830F5C-ABF4-2C48-A422-4713030F5A5A}"/>
              </a:ext>
            </a:extLst>
          </p:cNvPr>
          <p:cNvSpPr txBox="1"/>
          <p:nvPr/>
        </p:nvSpPr>
        <p:spPr>
          <a:xfrm>
            <a:off x="2521613" y="1907049"/>
            <a:ext cx="2310248" cy="535531"/>
          </a:xfrm>
          <a:prstGeom prst="rect">
            <a:avLst/>
          </a:prstGeom>
          <a:noFill/>
        </p:spPr>
        <p:txBody>
          <a:bodyPr wrap="none" rtlCol="0">
            <a:spAutoFit/>
          </a:bodyPr>
          <a:lstStyle/>
          <a:p>
            <a:r>
              <a:rPr lang="en-US" dirty="0">
                <a:solidFill>
                  <a:srgbClr val="FFFFFF"/>
                </a:solidFill>
                <a:latin typeface="Amazon Ember Light" charset="0"/>
                <a:ea typeface="Amazon Ember Light" charset="0"/>
                <a:cs typeface="Amazon Ember Light" charset="0"/>
              </a:rPr>
              <a:t>Cost vs. Time</a:t>
            </a:r>
          </a:p>
        </p:txBody>
      </p:sp>
      <p:sp>
        <p:nvSpPr>
          <p:cNvPr id="12" name="TextBox 11">
            <a:extLst>
              <a:ext uri="{FF2B5EF4-FFF2-40B4-BE49-F238E27FC236}">
                <a16:creationId xmlns:a16="http://schemas.microsoft.com/office/drawing/2014/main" id="{B357931F-FF90-7747-8F48-1AD4A1259852}"/>
              </a:ext>
            </a:extLst>
          </p:cNvPr>
          <p:cNvSpPr txBox="1"/>
          <p:nvPr/>
        </p:nvSpPr>
        <p:spPr>
          <a:xfrm>
            <a:off x="8660154" y="1907049"/>
            <a:ext cx="4533613" cy="535531"/>
          </a:xfrm>
          <a:prstGeom prst="rect">
            <a:avLst/>
          </a:prstGeom>
          <a:noFill/>
        </p:spPr>
        <p:txBody>
          <a:bodyPr wrap="none" rtlCol="0">
            <a:spAutoFit/>
          </a:bodyPr>
          <a:lstStyle/>
          <a:p>
            <a:r>
              <a:rPr lang="en-US" dirty="0">
                <a:solidFill>
                  <a:srgbClr val="FFFFFF"/>
                </a:solidFill>
                <a:latin typeface="Amazon Ember Light" charset="0"/>
                <a:ea typeface="Amazon Ember Light" charset="0"/>
                <a:cs typeface="Amazon Ember Light" charset="0"/>
              </a:rPr>
              <a:t>Throughput and Scalability</a:t>
            </a:r>
          </a:p>
        </p:txBody>
      </p:sp>
      <p:graphicFrame>
        <p:nvGraphicFramePr>
          <p:cNvPr id="13" name="Chart 12">
            <a:extLst>
              <a:ext uri="{FF2B5EF4-FFF2-40B4-BE49-F238E27FC236}">
                <a16:creationId xmlns:a16="http://schemas.microsoft.com/office/drawing/2014/main" id="{5C8628C8-5FEA-4042-B7A8-46BF2ACFC67E}"/>
              </a:ext>
            </a:extLst>
          </p:cNvPr>
          <p:cNvGraphicFramePr>
            <a:graphicFrameLocks/>
          </p:cNvGraphicFramePr>
          <p:nvPr/>
        </p:nvGraphicFramePr>
        <p:xfrm>
          <a:off x="-71368" y="2202512"/>
          <a:ext cx="7589142" cy="5382787"/>
        </p:xfrm>
        <a:graphic>
          <a:graphicData uri="http://schemas.openxmlformats.org/drawingml/2006/chart">
            <c:chart xmlns:c="http://schemas.openxmlformats.org/drawingml/2006/chart" xmlns:r="http://schemas.openxmlformats.org/officeDocument/2006/relationships" r:id="rId4"/>
          </a:graphicData>
        </a:graphic>
      </p:graphicFrame>
      <p:sp>
        <p:nvSpPr>
          <p:cNvPr id="14" name="Title 1">
            <a:extLst>
              <a:ext uri="{FF2B5EF4-FFF2-40B4-BE49-F238E27FC236}">
                <a16:creationId xmlns:a16="http://schemas.microsoft.com/office/drawing/2014/main" id="{3C0047FC-C087-074E-8711-0ED2BC2A7498}"/>
              </a:ext>
            </a:extLst>
          </p:cNvPr>
          <p:cNvSpPr>
            <a:spLocks noGrp="1"/>
          </p:cNvSpPr>
          <p:nvPr>
            <p:ph type="title"/>
          </p:nvPr>
        </p:nvSpPr>
        <p:spPr>
          <a:xfrm>
            <a:off x="570584" y="555955"/>
            <a:ext cx="13518490" cy="751728"/>
          </a:xfrm>
        </p:spPr>
        <p:txBody>
          <a:bodyPr>
            <a:normAutofit/>
          </a:bodyPr>
          <a:lstStyle/>
          <a:p>
            <a:r>
              <a:rPr lang="en-US" dirty="0">
                <a:latin typeface="Amazon Ember Regular"/>
              </a:rPr>
              <a:t>Principal Component Analysis (PCA)</a:t>
            </a:r>
          </a:p>
        </p:txBody>
      </p:sp>
    </p:spTree>
    <p:extLst>
      <p:ext uri="{BB962C8B-B14F-4D97-AF65-F5344CB8AC3E}">
        <p14:creationId xmlns:p14="http://schemas.microsoft.com/office/powerpoint/2010/main" val="170366726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42C6382-03F4-7648-BAB5-22F1FBE847C6}"/>
              </a:ext>
            </a:extLst>
          </p:cNvPr>
          <p:cNvPicPr>
            <a:picLocks noChangeAspect="1"/>
          </p:cNvPicPr>
          <p:nvPr/>
        </p:nvPicPr>
        <p:blipFill>
          <a:blip r:embed="rId3"/>
          <a:stretch>
            <a:fillRect/>
          </a:stretch>
        </p:blipFill>
        <p:spPr>
          <a:xfrm>
            <a:off x="3637467" y="1676225"/>
            <a:ext cx="7507795" cy="1128795"/>
          </a:xfrm>
          <a:prstGeom prst="rect">
            <a:avLst/>
          </a:prstGeom>
        </p:spPr>
      </p:pic>
      <p:graphicFrame>
        <p:nvGraphicFramePr>
          <p:cNvPr id="14" name="Content Placeholder 3">
            <a:extLst>
              <a:ext uri="{FF2B5EF4-FFF2-40B4-BE49-F238E27FC236}">
                <a16:creationId xmlns:a16="http://schemas.microsoft.com/office/drawing/2014/main" id="{26D21C18-E780-A74E-AFEF-AAFB581146F6}"/>
              </a:ext>
            </a:extLst>
          </p:cNvPr>
          <p:cNvGraphicFramePr>
            <a:graphicFrameLocks/>
          </p:cNvGraphicFramePr>
          <p:nvPr/>
        </p:nvGraphicFramePr>
        <p:xfrm>
          <a:off x="429913" y="3017518"/>
          <a:ext cx="6159403" cy="4097264"/>
        </p:xfrm>
        <a:graphic>
          <a:graphicData uri="http://schemas.openxmlformats.org/drawingml/2006/table">
            <a:tbl>
              <a:tblPr/>
              <a:tblGrid>
                <a:gridCol w="2058130">
                  <a:extLst>
                    <a:ext uri="{9D8B030D-6E8A-4147-A177-3AD203B41FA5}">
                      <a16:colId xmlns:a16="http://schemas.microsoft.com/office/drawing/2014/main" val="20000"/>
                    </a:ext>
                  </a:extLst>
                </a:gridCol>
                <a:gridCol w="1391672">
                  <a:extLst>
                    <a:ext uri="{9D8B030D-6E8A-4147-A177-3AD203B41FA5}">
                      <a16:colId xmlns:a16="http://schemas.microsoft.com/office/drawing/2014/main" val="20001"/>
                    </a:ext>
                  </a:extLst>
                </a:gridCol>
                <a:gridCol w="1201358">
                  <a:extLst>
                    <a:ext uri="{9D8B030D-6E8A-4147-A177-3AD203B41FA5}">
                      <a16:colId xmlns:a16="http://schemas.microsoft.com/office/drawing/2014/main" val="20002"/>
                    </a:ext>
                  </a:extLst>
                </a:gridCol>
                <a:gridCol w="1508243">
                  <a:extLst>
                    <a:ext uri="{9D8B030D-6E8A-4147-A177-3AD203B41FA5}">
                      <a16:colId xmlns:a16="http://schemas.microsoft.com/office/drawing/2014/main" val="20003"/>
                    </a:ext>
                  </a:extLst>
                </a:gridCol>
              </a:tblGrid>
              <a:tr h="681978">
                <a:tc>
                  <a:txBody>
                    <a:bodyPr/>
                    <a:lstStyle>
                      <a:lvl1pPr marL="0" algn="l" defTabSz="731520" rtl="0" eaLnBrk="1" latinLnBrk="0" hangingPunct="1">
                        <a:defRPr sz="2880" kern="1200">
                          <a:solidFill>
                            <a:schemeClr val="lt1"/>
                          </a:solidFill>
                          <a:latin typeface="Arial"/>
                        </a:defRPr>
                      </a:lvl1pPr>
                      <a:lvl2pPr marL="731520" algn="l" defTabSz="731520" rtl="0" eaLnBrk="1" latinLnBrk="0" hangingPunct="1">
                        <a:defRPr sz="2880" kern="1200">
                          <a:solidFill>
                            <a:schemeClr val="lt1"/>
                          </a:solidFill>
                          <a:latin typeface="Arial"/>
                        </a:defRPr>
                      </a:lvl2pPr>
                      <a:lvl3pPr marL="1463040" algn="l" defTabSz="731520" rtl="0" eaLnBrk="1" latinLnBrk="0" hangingPunct="1">
                        <a:defRPr sz="2880" kern="1200">
                          <a:solidFill>
                            <a:schemeClr val="lt1"/>
                          </a:solidFill>
                          <a:latin typeface="Arial"/>
                        </a:defRPr>
                      </a:lvl3pPr>
                      <a:lvl4pPr marL="2194560" algn="l" defTabSz="731520" rtl="0" eaLnBrk="1" latinLnBrk="0" hangingPunct="1">
                        <a:defRPr sz="2880" kern="1200">
                          <a:solidFill>
                            <a:schemeClr val="lt1"/>
                          </a:solidFill>
                          <a:latin typeface="Arial"/>
                        </a:defRPr>
                      </a:lvl4pPr>
                      <a:lvl5pPr marL="2926080" algn="l" defTabSz="731520" rtl="0" eaLnBrk="1" latinLnBrk="0" hangingPunct="1">
                        <a:defRPr sz="2880" kern="1200">
                          <a:solidFill>
                            <a:schemeClr val="lt1"/>
                          </a:solidFill>
                          <a:latin typeface="Arial"/>
                        </a:defRPr>
                      </a:lvl5pPr>
                      <a:lvl6pPr marL="3657600" algn="l" defTabSz="731520" rtl="0" eaLnBrk="1" latinLnBrk="0" hangingPunct="1">
                        <a:defRPr sz="2880" kern="1200">
                          <a:solidFill>
                            <a:schemeClr val="lt1"/>
                          </a:solidFill>
                          <a:latin typeface="Arial"/>
                        </a:defRPr>
                      </a:lvl6pPr>
                      <a:lvl7pPr marL="4389120" algn="l" defTabSz="731520" rtl="0" eaLnBrk="1" latinLnBrk="0" hangingPunct="1">
                        <a:defRPr sz="2880" kern="1200">
                          <a:solidFill>
                            <a:schemeClr val="lt1"/>
                          </a:solidFill>
                          <a:latin typeface="Arial"/>
                        </a:defRPr>
                      </a:lvl7pPr>
                      <a:lvl8pPr marL="5120640" algn="l" defTabSz="731520" rtl="0" eaLnBrk="1" latinLnBrk="0" hangingPunct="1">
                        <a:defRPr sz="2880" kern="1200">
                          <a:solidFill>
                            <a:schemeClr val="lt1"/>
                          </a:solidFill>
                          <a:latin typeface="Arial"/>
                        </a:defRPr>
                      </a:lvl8pPr>
                      <a:lvl9pPr marL="5852160" algn="l" defTabSz="731520" rtl="0" eaLnBrk="1" latinLnBrk="0" hangingPunct="1">
                        <a:defRPr sz="2880" kern="1200">
                          <a:solidFill>
                            <a:schemeClr val="lt1"/>
                          </a:solidFill>
                          <a:latin typeface="Arial"/>
                        </a:defRPr>
                      </a:lvl9pPr>
                    </a:lstStyle>
                    <a:p>
                      <a:pPr algn="ctr" fontAlgn="b"/>
                      <a:endParaRPr lang="en-US" sz="2200" b="0" i="0" u="none" strike="noStrike" dirty="0">
                        <a:solidFill>
                          <a:schemeClr val="tx1"/>
                        </a:solidFill>
                        <a:effectLst/>
                        <a:latin typeface="Amazon Ember" charset="0"/>
                        <a:ea typeface="Amazon Ember" charset="0"/>
                        <a:cs typeface="Amazon Ember" charset="0"/>
                      </a:endParaRPr>
                    </a:p>
                  </a:txBody>
                  <a:tcPr marL="10160" marR="10160" marT="10160" marB="0" anchor="ctr">
                    <a:lnL w="6350"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lt1"/>
                          </a:solidFill>
                          <a:latin typeface="Arial"/>
                        </a:defRPr>
                      </a:lvl1pPr>
                      <a:lvl2pPr marL="731520" algn="l" defTabSz="731520" rtl="0" eaLnBrk="1" latinLnBrk="0" hangingPunct="1">
                        <a:defRPr sz="2880" kern="1200">
                          <a:solidFill>
                            <a:schemeClr val="lt1"/>
                          </a:solidFill>
                          <a:latin typeface="Arial"/>
                        </a:defRPr>
                      </a:lvl2pPr>
                      <a:lvl3pPr marL="1463040" algn="l" defTabSz="731520" rtl="0" eaLnBrk="1" latinLnBrk="0" hangingPunct="1">
                        <a:defRPr sz="2880" kern="1200">
                          <a:solidFill>
                            <a:schemeClr val="lt1"/>
                          </a:solidFill>
                          <a:latin typeface="Arial"/>
                        </a:defRPr>
                      </a:lvl3pPr>
                      <a:lvl4pPr marL="2194560" algn="l" defTabSz="731520" rtl="0" eaLnBrk="1" latinLnBrk="0" hangingPunct="1">
                        <a:defRPr sz="2880" kern="1200">
                          <a:solidFill>
                            <a:schemeClr val="lt1"/>
                          </a:solidFill>
                          <a:latin typeface="Arial"/>
                        </a:defRPr>
                      </a:lvl4pPr>
                      <a:lvl5pPr marL="2926080" algn="l" defTabSz="731520" rtl="0" eaLnBrk="1" latinLnBrk="0" hangingPunct="1">
                        <a:defRPr sz="2880" kern="1200">
                          <a:solidFill>
                            <a:schemeClr val="lt1"/>
                          </a:solidFill>
                          <a:latin typeface="Arial"/>
                        </a:defRPr>
                      </a:lvl5pPr>
                      <a:lvl6pPr marL="3657600" algn="l" defTabSz="731520" rtl="0" eaLnBrk="1" latinLnBrk="0" hangingPunct="1">
                        <a:defRPr sz="2880" kern="1200">
                          <a:solidFill>
                            <a:schemeClr val="lt1"/>
                          </a:solidFill>
                          <a:latin typeface="Arial"/>
                        </a:defRPr>
                      </a:lvl6pPr>
                      <a:lvl7pPr marL="4389120" algn="l" defTabSz="731520" rtl="0" eaLnBrk="1" latinLnBrk="0" hangingPunct="1">
                        <a:defRPr sz="2880" kern="1200">
                          <a:solidFill>
                            <a:schemeClr val="lt1"/>
                          </a:solidFill>
                          <a:latin typeface="Arial"/>
                        </a:defRPr>
                      </a:lvl7pPr>
                      <a:lvl8pPr marL="5120640" algn="l" defTabSz="731520" rtl="0" eaLnBrk="1" latinLnBrk="0" hangingPunct="1">
                        <a:defRPr sz="2880" kern="1200">
                          <a:solidFill>
                            <a:schemeClr val="lt1"/>
                          </a:solidFill>
                          <a:latin typeface="Arial"/>
                        </a:defRPr>
                      </a:lvl8pPr>
                      <a:lvl9pPr marL="5852160" algn="l" defTabSz="731520" rtl="0" eaLnBrk="1" latinLnBrk="0" hangingPunct="1">
                        <a:defRPr sz="2880" kern="1200">
                          <a:solidFill>
                            <a:schemeClr val="lt1"/>
                          </a:solidFill>
                          <a:latin typeface="Arial"/>
                        </a:defRPr>
                      </a:lvl9pPr>
                    </a:lstStyle>
                    <a:p>
                      <a:pPr algn="ctr" fontAlgn="b"/>
                      <a:r>
                        <a:rPr lang="en-US" sz="2200" u="none" strike="noStrike" dirty="0" err="1">
                          <a:solidFill>
                            <a:schemeClr val="tx1"/>
                          </a:solidFill>
                          <a:effectLst/>
                          <a:latin typeface="Amazon Ember" charset="0"/>
                          <a:ea typeface="Amazon Ember" charset="0"/>
                          <a:cs typeface="Amazon Ember" charset="0"/>
                        </a:rPr>
                        <a:t>Log_loss</a:t>
                      </a:r>
                      <a:endParaRPr lang="en-US" sz="2200" b="1"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lt1"/>
                          </a:solidFill>
                          <a:latin typeface="Arial"/>
                        </a:defRPr>
                      </a:lvl1pPr>
                      <a:lvl2pPr marL="731520" algn="l" defTabSz="731520" rtl="0" eaLnBrk="1" latinLnBrk="0" hangingPunct="1">
                        <a:defRPr sz="2880" kern="1200">
                          <a:solidFill>
                            <a:schemeClr val="lt1"/>
                          </a:solidFill>
                          <a:latin typeface="Arial"/>
                        </a:defRPr>
                      </a:lvl2pPr>
                      <a:lvl3pPr marL="1463040" algn="l" defTabSz="731520" rtl="0" eaLnBrk="1" latinLnBrk="0" hangingPunct="1">
                        <a:defRPr sz="2880" kern="1200">
                          <a:solidFill>
                            <a:schemeClr val="lt1"/>
                          </a:solidFill>
                          <a:latin typeface="Arial"/>
                        </a:defRPr>
                      </a:lvl3pPr>
                      <a:lvl4pPr marL="2194560" algn="l" defTabSz="731520" rtl="0" eaLnBrk="1" latinLnBrk="0" hangingPunct="1">
                        <a:defRPr sz="2880" kern="1200">
                          <a:solidFill>
                            <a:schemeClr val="lt1"/>
                          </a:solidFill>
                          <a:latin typeface="Arial"/>
                        </a:defRPr>
                      </a:lvl4pPr>
                      <a:lvl5pPr marL="2926080" algn="l" defTabSz="731520" rtl="0" eaLnBrk="1" latinLnBrk="0" hangingPunct="1">
                        <a:defRPr sz="2880" kern="1200">
                          <a:solidFill>
                            <a:schemeClr val="lt1"/>
                          </a:solidFill>
                          <a:latin typeface="Arial"/>
                        </a:defRPr>
                      </a:lvl5pPr>
                      <a:lvl6pPr marL="3657600" algn="l" defTabSz="731520" rtl="0" eaLnBrk="1" latinLnBrk="0" hangingPunct="1">
                        <a:defRPr sz="2880" kern="1200">
                          <a:solidFill>
                            <a:schemeClr val="lt1"/>
                          </a:solidFill>
                          <a:latin typeface="Arial"/>
                        </a:defRPr>
                      </a:lvl6pPr>
                      <a:lvl7pPr marL="4389120" algn="l" defTabSz="731520" rtl="0" eaLnBrk="1" latinLnBrk="0" hangingPunct="1">
                        <a:defRPr sz="2880" kern="1200">
                          <a:solidFill>
                            <a:schemeClr val="lt1"/>
                          </a:solidFill>
                          <a:latin typeface="Arial"/>
                        </a:defRPr>
                      </a:lvl7pPr>
                      <a:lvl8pPr marL="5120640" algn="l" defTabSz="731520" rtl="0" eaLnBrk="1" latinLnBrk="0" hangingPunct="1">
                        <a:defRPr sz="2880" kern="1200">
                          <a:solidFill>
                            <a:schemeClr val="lt1"/>
                          </a:solidFill>
                          <a:latin typeface="Arial"/>
                        </a:defRPr>
                      </a:lvl8pPr>
                      <a:lvl9pPr marL="5852160" algn="l" defTabSz="731520" rtl="0" eaLnBrk="1" latinLnBrk="0" hangingPunct="1">
                        <a:defRPr sz="2880" kern="1200">
                          <a:solidFill>
                            <a:schemeClr val="lt1"/>
                          </a:solidFill>
                          <a:latin typeface="Arial"/>
                        </a:defRPr>
                      </a:lvl9pPr>
                    </a:lstStyle>
                    <a:p>
                      <a:pPr algn="ctr" fontAlgn="b"/>
                      <a:r>
                        <a:rPr lang="en-US" sz="2200" u="none" strike="noStrike" dirty="0">
                          <a:solidFill>
                            <a:schemeClr val="tx1"/>
                          </a:solidFill>
                          <a:effectLst/>
                          <a:latin typeface="Amazon Ember" charset="0"/>
                          <a:ea typeface="Amazon Ember" charset="0"/>
                          <a:cs typeface="Amazon Ember" charset="0"/>
                        </a:rPr>
                        <a:t>F1 Score</a:t>
                      </a:r>
                      <a:endParaRPr lang="en-US" sz="2200" b="1"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lt1"/>
                          </a:solidFill>
                          <a:latin typeface="Arial"/>
                        </a:defRPr>
                      </a:lvl1pPr>
                      <a:lvl2pPr marL="731520" algn="l" defTabSz="731520" rtl="0" eaLnBrk="1" latinLnBrk="0" hangingPunct="1">
                        <a:defRPr sz="2880" kern="1200">
                          <a:solidFill>
                            <a:schemeClr val="lt1"/>
                          </a:solidFill>
                          <a:latin typeface="Arial"/>
                        </a:defRPr>
                      </a:lvl2pPr>
                      <a:lvl3pPr marL="1463040" algn="l" defTabSz="731520" rtl="0" eaLnBrk="1" latinLnBrk="0" hangingPunct="1">
                        <a:defRPr sz="2880" kern="1200">
                          <a:solidFill>
                            <a:schemeClr val="lt1"/>
                          </a:solidFill>
                          <a:latin typeface="Arial"/>
                        </a:defRPr>
                      </a:lvl3pPr>
                      <a:lvl4pPr marL="2194560" algn="l" defTabSz="731520" rtl="0" eaLnBrk="1" latinLnBrk="0" hangingPunct="1">
                        <a:defRPr sz="2880" kern="1200">
                          <a:solidFill>
                            <a:schemeClr val="lt1"/>
                          </a:solidFill>
                          <a:latin typeface="Arial"/>
                        </a:defRPr>
                      </a:lvl4pPr>
                      <a:lvl5pPr marL="2926080" algn="l" defTabSz="731520" rtl="0" eaLnBrk="1" latinLnBrk="0" hangingPunct="1">
                        <a:defRPr sz="2880" kern="1200">
                          <a:solidFill>
                            <a:schemeClr val="lt1"/>
                          </a:solidFill>
                          <a:latin typeface="Arial"/>
                        </a:defRPr>
                      </a:lvl5pPr>
                      <a:lvl6pPr marL="3657600" algn="l" defTabSz="731520" rtl="0" eaLnBrk="1" latinLnBrk="0" hangingPunct="1">
                        <a:defRPr sz="2880" kern="1200">
                          <a:solidFill>
                            <a:schemeClr val="lt1"/>
                          </a:solidFill>
                          <a:latin typeface="Arial"/>
                        </a:defRPr>
                      </a:lvl6pPr>
                      <a:lvl7pPr marL="4389120" algn="l" defTabSz="731520" rtl="0" eaLnBrk="1" latinLnBrk="0" hangingPunct="1">
                        <a:defRPr sz="2880" kern="1200">
                          <a:solidFill>
                            <a:schemeClr val="lt1"/>
                          </a:solidFill>
                          <a:latin typeface="Arial"/>
                        </a:defRPr>
                      </a:lvl7pPr>
                      <a:lvl8pPr marL="5120640" algn="l" defTabSz="731520" rtl="0" eaLnBrk="1" latinLnBrk="0" hangingPunct="1">
                        <a:defRPr sz="2880" kern="1200">
                          <a:solidFill>
                            <a:schemeClr val="lt1"/>
                          </a:solidFill>
                          <a:latin typeface="Arial"/>
                        </a:defRPr>
                      </a:lvl8pPr>
                      <a:lvl9pPr marL="5852160" algn="l" defTabSz="731520" rtl="0" eaLnBrk="1" latinLnBrk="0" hangingPunct="1">
                        <a:defRPr sz="2880" kern="1200">
                          <a:solidFill>
                            <a:schemeClr val="lt1"/>
                          </a:solidFill>
                          <a:latin typeface="Arial"/>
                        </a:defRPr>
                      </a:lvl9pPr>
                    </a:lstStyle>
                    <a:p>
                      <a:pPr algn="ctr" fontAlgn="b"/>
                      <a:r>
                        <a:rPr lang="en-US" sz="2200" b="1" i="0" u="none" strike="noStrike" dirty="0">
                          <a:solidFill>
                            <a:schemeClr val="tx1"/>
                          </a:solidFill>
                          <a:effectLst/>
                          <a:latin typeface="Amazon Ember" charset="0"/>
                          <a:ea typeface="Amazon Ember" charset="0"/>
                          <a:cs typeface="Amazon Ember" charset="0"/>
                        </a:rPr>
                        <a:t>Seconds</a:t>
                      </a: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57870">
                <a:tc>
                  <a:txBody>
                    <a:bodyPr/>
                    <a:lstStyle>
                      <a:lvl1pPr marL="0" algn="l" defTabSz="731520" rtl="0" eaLnBrk="1" latinLnBrk="0" hangingPunct="1">
                        <a:defRPr sz="2880" kern="1200">
                          <a:solidFill>
                            <a:schemeClr val="lt1"/>
                          </a:solidFill>
                          <a:latin typeface="Arial"/>
                        </a:defRPr>
                      </a:lvl1pPr>
                      <a:lvl2pPr marL="731520" algn="l" defTabSz="731520" rtl="0" eaLnBrk="1" latinLnBrk="0" hangingPunct="1">
                        <a:defRPr sz="2880" kern="1200">
                          <a:solidFill>
                            <a:schemeClr val="lt1"/>
                          </a:solidFill>
                          <a:latin typeface="Arial"/>
                        </a:defRPr>
                      </a:lvl2pPr>
                      <a:lvl3pPr marL="1463040" algn="l" defTabSz="731520" rtl="0" eaLnBrk="1" latinLnBrk="0" hangingPunct="1">
                        <a:defRPr sz="2880" kern="1200">
                          <a:solidFill>
                            <a:schemeClr val="lt1"/>
                          </a:solidFill>
                          <a:latin typeface="Arial"/>
                        </a:defRPr>
                      </a:lvl3pPr>
                      <a:lvl4pPr marL="2194560" algn="l" defTabSz="731520" rtl="0" eaLnBrk="1" latinLnBrk="0" hangingPunct="1">
                        <a:defRPr sz="2880" kern="1200">
                          <a:solidFill>
                            <a:schemeClr val="lt1"/>
                          </a:solidFill>
                          <a:latin typeface="Arial"/>
                        </a:defRPr>
                      </a:lvl4pPr>
                      <a:lvl5pPr marL="2926080" algn="l" defTabSz="731520" rtl="0" eaLnBrk="1" latinLnBrk="0" hangingPunct="1">
                        <a:defRPr sz="2880" kern="1200">
                          <a:solidFill>
                            <a:schemeClr val="lt1"/>
                          </a:solidFill>
                          <a:latin typeface="Arial"/>
                        </a:defRPr>
                      </a:lvl5pPr>
                      <a:lvl6pPr marL="3657600" algn="l" defTabSz="731520" rtl="0" eaLnBrk="1" latinLnBrk="0" hangingPunct="1">
                        <a:defRPr sz="2880" kern="1200">
                          <a:solidFill>
                            <a:schemeClr val="lt1"/>
                          </a:solidFill>
                          <a:latin typeface="Arial"/>
                        </a:defRPr>
                      </a:lvl6pPr>
                      <a:lvl7pPr marL="4389120" algn="l" defTabSz="731520" rtl="0" eaLnBrk="1" latinLnBrk="0" hangingPunct="1">
                        <a:defRPr sz="2880" kern="1200">
                          <a:solidFill>
                            <a:schemeClr val="lt1"/>
                          </a:solidFill>
                          <a:latin typeface="Arial"/>
                        </a:defRPr>
                      </a:lvl7pPr>
                      <a:lvl8pPr marL="5120640" algn="l" defTabSz="731520" rtl="0" eaLnBrk="1" latinLnBrk="0" hangingPunct="1">
                        <a:defRPr sz="2880" kern="1200">
                          <a:solidFill>
                            <a:schemeClr val="lt1"/>
                          </a:solidFill>
                          <a:latin typeface="Arial"/>
                        </a:defRPr>
                      </a:lvl8pPr>
                      <a:lvl9pPr marL="5852160" algn="l" defTabSz="731520" rtl="0" eaLnBrk="1" latinLnBrk="0" hangingPunct="1">
                        <a:defRPr sz="2880" kern="1200">
                          <a:solidFill>
                            <a:schemeClr val="lt1"/>
                          </a:solidFill>
                          <a:latin typeface="Arial"/>
                        </a:defRPr>
                      </a:lvl9pPr>
                    </a:lstStyle>
                    <a:p>
                      <a:pPr algn="ctr" fontAlgn="b"/>
                      <a:r>
                        <a:rPr lang="en-US" sz="2200" u="none" strike="noStrike" dirty="0" err="1">
                          <a:solidFill>
                            <a:schemeClr val="accent3"/>
                          </a:solidFill>
                          <a:effectLst/>
                          <a:latin typeface="Amazon Ember" charset="0"/>
                          <a:ea typeface="Amazon Ember" charset="0"/>
                          <a:cs typeface="Amazon Ember" charset="0"/>
                        </a:rPr>
                        <a:t>SageMaker</a:t>
                      </a:r>
                      <a:endParaRPr lang="en-US" sz="2200" b="0" i="0" u="none" strike="noStrike" dirty="0">
                        <a:solidFill>
                          <a:schemeClr val="accent3"/>
                        </a:solidFill>
                        <a:effectLst/>
                        <a:latin typeface="Amazon Ember" charset="0"/>
                        <a:ea typeface="Amazon Ember" charset="0"/>
                        <a:cs typeface="Amazon Ember" charset="0"/>
                      </a:endParaRPr>
                    </a:p>
                  </a:txBody>
                  <a:tcPr marL="10160" marR="10160" marT="10160" marB="0" anchor="ctr">
                    <a:lnL w="6350"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lt1"/>
                          </a:solidFill>
                          <a:latin typeface="Arial"/>
                        </a:defRPr>
                      </a:lvl1pPr>
                      <a:lvl2pPr marL="731520" algn="l" defTabSz="731520" rtl="0" eaLnBrk="1" latinLnBrk="0" hangingPunct="1">
                        <a:defRPr sz="2880" kern="1200">
                          <a:solidFill>
                            <a:schemeClr val="lt1"/>
                          </a:solidFill>
                          <a:latin typeface="Arial"/>
                        </a:defRPr>
                      </a:lvl2pPr>
                      <a:lvl3pPr marL="1463040" algn="l" defTabSz="731520" rtl="0" eaLnBrk="1" latinLnBrk="0" hangingPunct="1">
                        <a:defRPr sz="2880" kern="1200">
                          <a:solidFill>
                            <a:schemeClr val="lt1"/>
                          </a:solidFill>
                          <a:latin typeface="Arial"/>
                        </a:defRPr>
                      </a:lvl3pPr>
                      <a:lvl4pPr marL="2194560" algn="l" defTabSz="731520" rtl="0" eaLnBrk="1" latinLnBrk="0" hangingPunct="1">
                        <a:defRPr sz="2880" kern="1200">
                          <a:solidFill>
                            <a:schemeClr val="lt1"/>
                          </a:solidFill>
                          <a:latin typeface="Arial"/>
                        </a:defRPr>
                      </a:lvl4pPr>
                      <a:lvl5pPr marL="2926080" algn="l" defTabSz="731520" rtl="0" eaLnBrk="1" latinLnBrk="0" hangingPunct="1">
                        <a:defRPr sz="2880" kern="1200">
                          <a:solidFill>
                            <a:schemeClr val="lt1"/>
                          </a:solidFill>
                          <a:latin typeface="Arial"/>
                        </a:defRPr>
                      </a:lvl5pPr>
                      <a:lvl6pPr marL="3657600" algn="l" defTabSz="731520" rtl="0" eaLnBrk="1" latinLnBrk="0" hangingPunct="1">
                        <a:defRPr sz="2880" kern="1200">
                          <a:solidFill>
                            <a:schemeClr val="lt1"/>
                          </a:solidFill>
                          <a:latin typeface="Arial"/>
                        </a:defRPr>
                      </a:lvl6pPr>
                      <a:lvl7pPr marL="4389120" algn="l" defTabSz="731520" rtl="0" eaLnBrk="1" latinLnBrk="0" hangingPunct="1">
                        <a:defRPr sz="2880" kern="1200">
                          <a:solidFill>
                            <a:schemeClr val="lt1"/>
                          </a:solidFill>
                          <a:latin typeface="Arial"/>
                        </a:defRPr>
                      </a:lvl7pPr>
                      <a:lvl8pPr marL="5120640" algn="l" defTabSz="731520" rtl="0" eaLnBrk="1" latinLnBrk="0" hangingPunct="1">
                        <a:defRPr sz="2880" kern="1200">
                          <a:solidFill>
                            <a:schemeClr val="lt1"/>
                          </a:solidFill>
                          <a:latin typeface="Arial"/>
                        </a:defRPr>
                      </a:lvl8pPr>
                      <a:lvl9pPr marL="5852160" algn="l" defTabSz="731520" rtl="0" eaLnBrk="1" latinLnBrk="0" hangingPunct="1">
                        <a:defRPr sz="2880" kern="1200">
                          <a:solidFill>
                            <a:schemeClr val="lt1"/>
                          </a:solidFill>
                          <a:latin typeface="Arial"/>
                        </a:defRPr>
                      </a:lvl9pPr>
                    </a:lstStyle>
                    <a:p>
                      <a:pPr algn="ctr" fontAlgn="b"/>
                      <a:r>
                        <a:rPr lang="cs-CZ" sz="2200" u="none" strike="noStrike" dirty="0">
                          <a:solidFill>
                            <a:schemeClr val="accent3"/>
                          </a:solidFill>
                          <a:effectLst/>
                          <a:latin typeface="Amazon Ember" charset="0"/>
                          <a:ea typeface="Amazon Ember" charset="0"/>
                          <a:cs typeface="Amazon Ember" charset="0"/>
                        </a:rPr>
                        <a:t>0.494</a:t>
                      </a:r>
                      <a:endParaRPr lang="cs-CZ" sz="2200" b="0" i="0" u="none" strike="noStrike" dirty="0">
                        <a:solidFill>
                          <a:schemeClr val="accent3"/>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lt1"/>
                          </a:solidFill>
                          <a:latin typeface="Arial"/>
                        </a:defRPr>
                      </a:lvl1pPr>
                      <a:lvl2pPr marL="731520" algn="l" defTabSz="731520" rtl="0" eaLnBrk="1" latinLnBrk="0" hangingPunct="1">
                        <a:defRPr sz="2880" kern="1200">
                          <a:solidFill>
                            <a:schemeClr val="lt1"/>
                          </a:solidFill>
                          <a:latin typeface="Arial"/>
                        </a:defRPr>
                      </a:lvl2pPr>
                      <a:lvl3pPr marL="1463040" algn="l" defTabSz="731520" rtl="0" eaLnBrk="1" latinLnBrk="0" hangingPunct="1">
                        <a:defRPr sz="2880" kern="1200">
                          <a:solidFill>
                            <a:schemeClr val="lt1"/>
                          </a:solidFill>
                          <a:latin typeface="Arial"/>
                        </a:defRPr>
                      </a:lvl3pPr>
                      <a:lvl4pPr marL="2194560" algn="l" defTabSz="731520" rtl="0" eaLnBrk="1" latinLnBrk="0" hangingPunct="1">
                        <a:defRPr sz="2880" kern="1200">
                          <a:solidFill>
                            <a:schemeClr val="lt1"/>
                          </a:solidFill>
                          <a:latin typeface="Arial"/>
                        </a:defRPr>
                      </a:lvl4pPr>
                      <a:lvl5pPr marL="2926080" algn="l" defTabSz="731520" rtl="0" eaLnBrk="1" latinLnBrk="0" hangingPunct="1">
                        <a:defRPr sz="2880" kern="1200">
                          <a:solidFill>
                            <a:schemeClr val="lt1"/>
                          </a:solidFill>
                          <a:latin typeface="Arial"/>
                        </a:defRPr>
                      </a:lvl5pPr>
                      <a:lvl6pPr marL="3657600" algn="l" defTabSz="731520" rtl="0" eaLnBrk="1" latinLnBrk="0" hangingPunct="1">
                        <a:defRPr sz="2880" kern="1200">
                          <a:solidFill>
                            <a:schemeClr val="lt1"/>
                          </a:solidFill>
                          <a:latin typeface="Arial"/>
                        </a:defRPr>
                      </a:lvl6pPr>
                      <a:lvl7pPr marL="4389120" algn="l" defTabSz="731520" rtl="0" eaLnBrk="1" latinLnBrk="0" hangingPunct="1">
                        <a:defRPr sz="2880" kern="1200">
                          <a:solidFill>
                            <a:schemeClr val="lt1"/>
                          </a:solidFill>
                          <a:latin typeface="Arial"/>
                        </a:defRPr>
                      </a:lvl7pPr>
                      <a:lvl8pPr marL="5120640" algn="l" defTabSz="731520" rtl="0" eaLnBrk="1" latinLnBrk="0" hangingPunct="1">
                        <a:defRPr sz="2880" kern="1200">
                          <a:solidFill>
                            <a:schemeClr val="lt1"/>
                          </a:solidFill>
                          <a:latin typeface="Arial"/>
                        </a:defRPr>
                      </a:lvl8pPr>
                      <a:lvl9pPr marL="5852160" algn="l" defTabSz="731520" rtl="0" eaLnBrk="1" latinLnBrk="0" hangingPunct="1">
                        <a:defRPr sz="2880" kern="1200">
                          <a:solidFill>
                            <a:schemeClr val="lt1"/>
                          </a:solidFill>
                          <a:latin typeface="Arial"/>
                        </a:defRPr>
                      </a:lvl9pPr>
                    </a:lstStyle>
                    <a:p>
                      <a:pPr algn="ctr" fontAlgn="b"/>
                      <a:r>
                        <a:rPr lang="nb-NO" sz="2200" u="none" strike="noStrike" dirty="0">
                          <a:solidFill>
                            <a:schemeClr val="accent3"/>
                          </a:solidFill>
                          <a:effectLst/>
                          <a:latin typeface="Amazon Ember" charset="0"/>
                          <a:ea typeface="Amazon Ember" charset="0"/>
                          <a:cs typeface="Amazon Ember" charset="0"/>
                        </a:rPr>
                        <a:t>0.277</a:t>
                      </a:r>
                      <a:endParaRPr lang="nb-NO" sz="2200" b="0" i="0" u="none" strike="noStrike" dirty="0">
                        <a:solidFill>
                          <a:schemeClr val="accent3"/>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lt1"/>
                          </a:solidFill>
                          <a:latin typeface="Arial"/>
                        </a:defRPr>
                      </a:lvl1pPr>
                      <a:lvl2pPr marL="731520" algn="l" defTabSz="731520" rtl="0" eaLnBrk="1" latinLnBrk="0" hangingPunct="1">
                        <a:defRPr sz="2880" kern="1200">
                          <a:solidFill>
                            <a:schemeClr val="lt1"/>
                          </a:solidFill>
                          <a:latin typeface="Arial"/>
                        </a:defRPr>
                      </a:lvl2pPr>
                      <a:lvl3pPr marL="1463040" algn="l" defTabSz="731520" rtl="0" eaLnBrk="1" latinLnBrk="0" hangingPunct="1">
                        <a:defRPr sz="2880" kern="1200">
                          <a:solidFill>
                            <a:schemeClr val="lt1"/>
                          </a:solidFill>
                          <a:latin typeface="Arial"/>
                        </a:defRPr>
                      </a:lvl3pPr>
                      <a:lvl4pPr marL="2194560" algn="l" defTabSz="731520" rtl="0" eaLnBrk="1" latinLnBrk="0" hangingPunct="1">
                        <a:defRPr sz="2880" kern="1200">
                          <a:solidFill>
                            <a:schemeClr val="lt1"/>
                          </a:solidFill>
                          <a:latin typeface="Arial"/>
                        </a:defRPr>
                      </a:lvl4pPr>
                      <a:lvl5pPr marL="2926080" algn="l" defTabSz="731520" rtl="0" eaLnBrk="1" latinLnBrk="0" hangingPunct="1">
                        <a:defRPr sz="2880" kern="1200">
                          <a:solidFill>
                            <a:schemeClr val="lt1"/>
                          </a:solidFill>
                          <a:latin typeface="Arial"/>
                        </a:defRPr>
                      </a:lvl5pPr>
                      <a:lvl6pPr marL="3657600" algn="l" defTabSz="731520" rtl="0" eaLnBrk="1" latinLnBrk="0" hangingPunct="1">
                        <a:defRPr sz="2880" kern="1200">
                          <a:solidFill>
                            <a:schemeClr val="lt1"/>
                          </a:solidFill>
                          <a:latin typeface="Arial"/>
                        </a:defRPr>
                      </a:lvl6pPr>
                      <a:lvl7pPr marL="4389120" algn="l" defTabSz="731520" rtl="0" eaLnBrk="1" latinLnBrk="0" hangingPunct="1">
                        <a:defRPr sz="2880" kern="1200">
                          <a:solidFill>
                            <a:schemeClr val="lt1"/>
                          </a:solidFill>
                          <a:latin typeface="Arial"/>
                        </a:defRPr>
                      </a:lvl7pPr>
                      <a:lvl8pPr marL="5120640" algn="l" defTabSz="731520" rtl="0" eaLnBrk="1" latinLnBrk="0" hangingPunct="1">
                        <a:defRPr sz="2880" kern="1200">
                          <a:solidFill>
                            <a:schemeClr val="lt1"/>
                          </a:solidFill>
                          <a:latin typeface="Arial"/>
                        </a:defRPr>
                      </a:lvl8pPr>
                      <a:lvl9pPr marL="5852160" algn="l" defTabSz="731520" rtl="0" eaLnBrk="1" latinLnBrk="0" hangingPunct="1">
                        <a:defRPr sz="2880" kern="1200">
                          <a:solidFill>
                            <a:schemeClr val="lt1"/>
                          </a:solidFill>
                          <a:latin typeface="Arial"/>
                        </a:defRPr>
                      </a:lvl9pPr>
                    </a:lstStyle>
                    <a:p>
                      <a:pPr marL="0" marR="0" algn="ctr">
                        <a:spcBef>
                          <a:spcPts val="0"/>
                        </a:spcBef>
                        <a:spcAft>
                          <a:spcPts val="0"/>
                        </a:spcAft>
                      </a:pPr>
                      <a:r>
                        <a:rPr lang="en-US" sz="2200" dirty="0">
                          <a:solidFill>
                            <a:schemeClr val="accent3"/>
                          </a:solidFill>
                          <a:effectLst/>
                          <a:latin typeface="Amazon Ember" charset="0"/>
                          <a:ea typeface="Amazon Ember" charset="0"/>
                          <a:cs typeface="Amazon Ember" charset="0"/>
                        </a:rPr>
                        <a:t>820</a:t>
                      </a:r>
                    </a:p>
                  </a:txBody>
                  <a:tcPr marL="109728" marR="109728" marT="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52472">
                <a:tc>
                  <a:txBody>
                    <a:bodyPr/>
                    <a:lstStyle>
                      <a:lvl1pPr marL="0" algn="l" defTabSz="731520" rtl="0" eaLnBrk="1" latinLnBrk="0" hangingPunct="1">
                        <a:defRPr sz="2880" kern="1200">
                          <a:solidFill>
                            <a:schemeClr val="lt1"/>
                          </a:solidFill>
                          <a:latin typeface="Arial"/>
                        </a:defRPr>
                      </a:lvl1pPr>
                      <a:lvl2pPr marL="731520" algn="l" defTabSz="731520" rtl="0" eaLnBrk="1" latinLnBrk="0" hangingPunct="1">
                        <a:defRPr sz="2880" kern="1200">
                          <a:solidFill>
                            <a:schemeClr val="lt1"/>
                          </a:solidFill>
                          <a:latin typeface="Arial"/>
                        </a:defRPr>
                      </a:lvl2pPr>
                      <a:lvl3pPr marL="1463040" algn="l" defTabSz="731520" rtl="0" eaLnBrk="1" latinLnBrk="0" hangingPunct="1">
                        <a:defRPr sz="2880" kern="1200">
                          <a:solidFill>
                            <a:schemeClr val="lt1"/>
                          </a:solidFill>
                          <a:latin typeface="Arial"/>
                        </a:defRPr>
                      </a:lvl3pPr>
                      <a:lvl4pPr marL="2194560" algn="l" defTabSz="731520" rtl="0" eaLnBrk="1" latinLnBrk="0" hangingPunct="1">
                        <a:defRPr sz="2880" kern="1200">
                          <a:solidFill>
                            <a:schemeClr val="lt1"/>
                          </a:solidFill>
                          <a:latin typeface="Arial"/>
                        </a:defRPr>
                      </a:lvl4pPr>
                      <a:lvl5pPr marL="2926080" algn="l" defTabSz="731520" rtl="0" eaLnBrk="1" latinLnBrk="0" hangingPunct="1">
                        <a:defRPr sz="2880" kern="1200">
                          <a:solidFill>
                            <a:schemeClr val="lt1"/>
                          </a:solidFill>
                          <a:latin typeface="Arial"/>
                        </a:defRPr>
                      </a:lvl5pPr>
                      <a:lvl6pPr marL="3657600" algn="l" defTabSz="731520" rtl="0" eaLnBrk="1" latinLnBrk="0" hangingPunct="1">
                        <a:defRPr sz="2880" kern="1200">
                          <a:solidFill>
                            <a:schemeClr val="lt1"/>
                          </a:solidFill>
                          <a:latin typeface="Arial"/>
                        </a:defRPr>
                      </a:lvl6pPr>
                      <a:lvl7pPr marL="4389120" algn="l" defTabSz="731520" rtl="0" eaLnBrk="1" latinLnBrk="0" hangingPunct="1">
                        <a:defRPr sz="2880" kern="1200">
                          <a:solidFill>
                            <a:schemeClr val="lt1"/>
                          </a:solidFill>
                          <a:latin typeface="Arial"/>
                        </a:defRPr>
                      </a:lvl7pPr>
                      <a:lvl8pPr marL="5120640" algn="l" defTabSz="731520" rtl="0" eaLnBrk="1" latinLnBrk="0" hangingPunct="1">
                        <a:defRPr sz="2880" kern="1200">
                          <a:solidFill>
                            <a:schemeClr val="lt1"/>
                          </a:solidFill>
                          <a:latin typeface="Arial"/>
                        </a:defRPr>
                      </a:lvl8pPr>
                      <a:lvl9pPr marL="5852160" algn="l" defTabSz="731520" rtl="0" eaLnBrk="1" latinLnBrk="0" hangingPunct="1">
                        <a:defRPr sz="2880" kern="1200">
                          <a:solidFill>
                            <a:schemeClr val="lt1"/>
                          </a:solidFill>
                          <a:latin typeface="Arial"/>
                        </a:defRPr>
                      </a:lvl9pPr>
                    </a:lstStyle>
                    <a:p>
                      <a:pPr algn="ctr" fontAlgn="b"/>
                      <a:r>
                        <a:rPr lang="en-US" sz="2200" u="none" strike="noStrike" dirty="0">
                          <a:solidFill>
                            <a:schemeClr val="tx1"/>
                          </a:solidFill>
                          <a:effectLst/>
                          <a:latin typeface="Amazon Ember" charset="0"/>
                          <a:ea typeface="Amazon Ember" charset="0"/>
                          <a:cs typeface="Amazon Ember" charset="0"/>
                        </a:rPr>
                        <a:t>Other (10 </a:t>
                      </a:r>
                      <a:r>
                        <a:rPr lang="en-US" sz="2200" u="none" strike="noStrike" dirty="0" err="1">
                          <a:solidFill>
                            <a:schemeClr val="tx1"/>
                          </a:solidFill>
                          <a:effectLst/>
                          <a:latin typeface="Amazon Ember" charset="0"/>
                          <a:ea typeface="Amazon Ember" charset="0"/>
                          <a:cs typeface="Amazon Ember" charset="0"/>
                        </a:rPr>
                        <a:t>Iter</a:t>
                      </a:r>
                      <a:r>
                        <a:rPr lang="en-US" sz="2200" u="none" strike="noStrike" dirty="0">
                          <a:solidFill>
                            <a:schemeClr val="tx1"/>
                          </a:solidFill>
                          <a:effectLst/>
                          <a:latin typeface="Amazon Ember" charset="0"/>
                          <a:ea typeface="Amazon Ember" charset="0"/>
                          <a:cs typeface="Amazon Ember" charset="0"/>
                        </a:rPr>
                        <a:t>)</a:t>
                      </a:r>
                      <a:endParaRPr lang="en-US" sz="2200" b="0" i="0" u="none" strike="noStrike" dirty="0">
                        <a:solidFill>
                          <a:schemeClr val="tx1"/>
                        </a:solidFill>
                        <a:effectLst/>
                        <a:latin typeface="Amazon Ember" charset="0"/>
                        <a:ea typeface="Amazon Ember" charset="0"/>
                        <a:cs typeface="Amazon Ember" charset="0"/>
                      </a:endParaRPr>
                    </a:p>
                  </a:txBody>
                  <a:tcPr marL="10160" marR="10160" marT="10160" marB="0" anchor="ctr">
                    <a:lnL w="6350"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lt1"/>
                          </a:solidFill>
                          <a:latin typeface="Arial"/>
                        </a:defRPr>
                      </a:lvl1pPr>
                      <a:lvl2pPr marL="731520" algn="l" defTabSz="731520" rtl="0" eaLnBrk="1" latinLnBrk="0" hangingPunct="1">
                        <a:defRPr sz="2880" kern="1200">
                          <a:solidFill>
                            <a:schemeClr val="lt1"/>
                          </a:solidFill>
                          <a:latin typeface="Arial"/>
                        </a:defRPr>
                      </a:lvl2pPr>
                      <a:lvl3pPr marL="1463040" algn="l" defTabSz="731520" rtl="0" eaLnBrk="1" latinLnBrk="0" hangingPunct="1">
                        <a:defRPr sz="2880" kern="1200">
                          <a:solidFill>
                            <a:schemeClr val="lt1"/>
                          </a:solidFill>
                          <a:latin typeface="Arial"/>
                        </a:defRPr>
                      </a:lvl3pPr>
                      <a:lvl4pPr marL="2194560" algn="l" defTabSz="731520" rtl="0" eaLnBrk="1" latinLnBrk="0" hangingPunct="1">
                        <a:defRPr sz="2880" kern="1200">
                          <a:solidFill>
                            <a:schemeClr val="lt1"/>
                          </a:solidFill>
                          <a:latin typeface="Arial"/>
                        </a:defRPr>
                      </a:lvl4pPr>
                      <a:lvl5pPr marL="2926080" algn="l" defTabSz="731520" rtl="0" eaLnBrk="1" latinLnBrk="0" hangingPunct="1">
                        <a:defRPr sz="2880" kern="1200">
                          <a:solidFill>
                            <a:schemeClr val="lt1"/>
                          </a:solidFill>
                          <a:latin typeface="Arial"/>
                        </a:defRPr>
                      </a:lvl5pPr>
                      <a:lvl6pPr marL="3657600" algn="l" defTabSz="731520" rtl="0" eaLnBrk="1" latinLnBrk="0" hangingPunct="1">
                        <a:defRPr sz="2880" kern="1200">
                          <a:solidFill>
                            <a:schemeClr val="lt1"/>
                          </a:solidFill>
                          <a:latin typeface="Arial"/>
                        </a:defRPr>
                      </a:lvl6pPr>
                      <a:lvl7pPr marL="4389120" algn="l" defTabSz="731520" rtl="0" eaLnBrk="1" latinLnBrk="0" hangingPunct="1">
                        <a:defRPr sz="2880" kern="1200">
                          <a:solidFill>
                            <a:schemeClr val="lt1"/>
                          </a:solidFill>
                          <a:latin typeface="Arial"/>
                        </a:defRPr>
                      </a:lvl7pPr>
                      <a:lvl8pPr marL="5120640" algn="l" defTabSz="731520" rtl="0" eaLnBrk="1" latinLnBrk="0" hangingPunct="1">
                        <a:defRPr sz="2880" kern="1200">
                          <a:solidFill>
                            <a:schemeClr val="lt1"/>
                          </a:solidFill>
                          <a:latin typeface="Arial"/>
                        </a:defRPr>
                      </a:lvl8pPr>
                      <a:lvl9pPr marL="5852160" algn="l" defTabSz="731520" rtl="0" eaLnBrk="1" latinLnBrk="0" hangingPunct="1">
                        <a:defRPr sz="2880" kern="1200">
                          <a:solidFill>
                            <a:schemeClr val="lt1"/>
                          </a:solidFill>
                          <a:latin typeface="Arial"/>
                        </a:defRPr>
                      </a:lvl9pPr>
                    </a:lstStyle>
                    <a:p>
                      <a:pPr algn="ctr" fontAlgn="b"/>
                      <a:r>
                        <a:rPr lang="is-IS" sz="2200" u="none" strike="noStrike" dirty="0">
                          <a:solidFill>
                            <a:schemeClr val="tx1"/>
                          </a:solidFill>
                          <a:effectLst/>
                          <a:latin typeface="Amazon Ember" charset="0"/>
                          <a:ea typeface="Amazon Ember" charset="0"/>
                          <a:cs typeface="Amazon Ember" charset="0"/>
                        </a:rPr>
                        <a:t>0.516</a:t>
                      </a:r>
                      <a:endParaRPr lang="is-IS" sz="22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lt1"/>
                          </a:solidFill>
                          <a:latin typeface="Arial"/>
                        </a:defRPr>
                      </a:lvl1pPr>
                      <a:lvl2pPr marL="731520" algn="l" defTabSz="731520" rtl="0" eaLnBrk="1" latinLnBrk="0" hangingPunct="1">
                        <a:defRPr sz="2880" kern="1200">
                          <a:solidFill>
                            <a:schemeClr val="lt1"/>
                          </a:solidFill>
                          <a:latin typeface="Arial"/>
                        </a:defRPr>
                      </a:lvl2pPr>
                      <a:lvl3pPr marL="1463040" algn="l" defTabSz="731520" rtl="0" eaLnBrk="1" latinLnBrk="0" hangingPunct="1">
                        <a:defRPr sz="2880" kern="1200">
                          <a:solidFill>
                            <a:schemeClr val="lt1"/>
                          </a:solidFill>
                          <a:latin typeface="Arial"/>
                        </a:defRPr>
                      </a:lvl3pPr>
                      <a:lvl4pPr marL="2194560" algn="l" defTabSz="731520" rtl="0" eaLnBrk="1" latinLnBrk="0" hangingPunct="1">
                        <a:defRPr sz="2880" kern="1200">
                          <a:solidFill>
                            <a:schemeClr val="lt1"/>
                          </a:solidFill>
                          <a:latin typeface="Arial"/>
                        </a:defRPr>
                      </a:lvl4pPr>
                      <a:lvl5pPr marL="2926080" algn="l" defTabSz="731520" rtl="0" eaLnBrk="1" latinLnBrk="0" hangingPunct="1">
                        <a:defRPr sz="2880" kern="1200">
                          <a:solidFill>
                            <a:schemeClr val="lt1"/>
                          </a:solidFill>
                          <a:latin typeface="Arial"/>
                        </a:defRPr>
                      </a:lvl5pPr>
                      <a:lvl6pPr marL="3657600" algn="l" defTabSz="731520" rtl="0" eaLnBrk="1" latinLnBrk="0" hangingPunct="1">
                        <a:defRPr sz="2880" kern="1200">
                          <a:solidFill>
                            <a:schemeClr val="lt1"/>
                          </a:solidFill>
                          <a:latin typeface="Arial"/>
                        </a:defRPr>
                      </a:lvl6pPr>
                      <a:lvl7pPr marL="4389120" algn="l" defTabSz="731520" rtl="0" eaLnBrk="1" latinLnBrk="0" hangingPunct="1">
                        <a:defRPr sz="2880" kern="1200">
                          <a:solidFill>
                            <a:schemeClr val="lt1"/>
                          </a:solidFill>
                          <a:latin typeface="Arial"/>
                        </a:defRPr>
                      </a:lvl7pPr>
                      <a:lvl8pPr marL="5120640" algn="l" defTabSz="731520" rtl="0" eaLnBrk="1" latinLnBrk="0" hangingPunct="1">
                        <a:defRPr sz="2880" kern="1200">
                          <a:solidFill>
                            <a:schemeClr val="lt1"/>
                          </a:solidFill>
                          <a:latin typeface="Arial"/>
                        </a:defRPr>
                      </a:lvl8pPr>
                      <a:lvl9pPr marL="5852160" algn="l" defTabSz="731520" rtl="0" eaLnBrk="1" latinLnBrk="0" hangingPunct="1">
                        <a:defRPr sz="2880" kern="1200">
                          <a:solidFill>
                            <a:schemeClr val="lt1"/>
                          </a:solidFill>
                          <a:latin typeface="Arial"/>
                        </a:defRPr>
                      </a:lvl9pPr>
                    </a:lstStyle>
                    <a:p>
                      <a:pPr algn="ctr" fontAlgn="b"/>
                      <a:r>
                        <a:rPr lang="it-IT" sz="2200" u="none" strike="noStrike" dirty="0">
                          <a:solidFill>
                            <a:schemeClr val="tx1"/>
                          </a:solidFill>
                          <a:effectLst/>
                          <a:latin typeface="Amazon Ember" charset="0"/>
                          <a:ea typeface="Amazon Ember" charset="0"/>
                          <a:cs typeface="Amazon Ember" charset="0"/>
                        </a:rPr>
                        <a:t>0.190</a:t>
                      </a:r>
                      <a:endParaRPr lang="it-IT" sz="22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lt1"/>
                          </a:solidFill>
                          <a:latin typeface="Arial"/>
                        </a:defRPr>
                      </a:lvl1pPr>
                      <a:lvl2pPr marL="731520" algn="l" defTabSz="731520" rtl="0" eaLnBrk="1" latinLnBrk="0" hangingPunct="1">
                        <a:defRPr sz="2880" kern="1200">
                          <a:solidFill>
                            <a:schemeClr val="lt1"/>
                          </a:solidFill>
                          <a:latin typeface="Arial"/>
                        </a:defRPr>
                      </a:lvl2pPr>
                      <a:lvl3pPr marL="1463040" algn="l" defTabSz="731520" rtl="0" eaLnBrk="1" latinLnBrk="0" hangingPunct="1">
                        <a:defRPr sz="2880" kern="1200">
                          <a:solidFill>
                            <a:schemeClr val="lt1"/>
                          </a:solidFill>
                          <a:latin typeface="Arial"/>
                        </a:defRPr>
                      </a:lvl3pPr>
                      <a:lvl4pPr marL="2194560" algn="l" defTabSz="731520" rtl="0" eaLnBrk="1" latinLnBrk="0" hangingPunct="1">
                        <a:defRPr sz="2880" kern="1200">
                          <a:solidFill>
                            <a:schemeClr val="lt1"/>
                          </a:solidFill>
                          <a:latin typeface="Arial"/>
                        </a:defRPr>
                      </a:lvl4pPr>
                      <a:lvl5pPr marL="2926080" algn="l" defTabSz="731520" rtl="0" eaLnBrk="1" latinLnBrk="0" hangingPunct="1">
                        <a:defRPr sz="2880" kern="1200">
                          <a:solidFill>
                            <a:schemeClr val="lt1"/>
                          </a:solidFill>
                          <a:latin typeface="Arial"/>
                        </a:defRPr>
                      </a:lvl5pPr>
                      <a:lvl6pPr marL="3657600" algn="l" defTabSz="731520" rtl="0" eaLnBrk="1" latinLnBrk="0" hangingPunct="1">
                        <a:defRPr sz="2880" kern="1200">
                          <a:solidFill>
                            <a:schemeClr val="lt1"/>
                          </a:solidFill>
                          <a:latin typeface="Arial"/>
                        </a:defRPr>
                      </a:lvl6pPr>
                      <a:lvl7pPr marL="4389120" algn="l" defTabSz="731520" rtl="0" eaLnBrk="1" latinLnBrk="0" hangingPunct="1">
                        <a:defRPr sz="2880" kern="1200">
                          <a:solidFill>
                            <a:schemeClr val="lt1"/>
                          </a:solidFill>
                          <a:latin typeface="Arial"/>
                        </a:defRPr>
                      </a:lvl7pPr>
                      <a:lvl8pPr marL="5120640" algn="l" defTabSz="731520" rtl="0" eaLnBrk="1" latinLnBrk="0" hangingPunct="1">
                        <a:defRPr sz="2880" kern="1200">
                          <a:solidFill>
                            <a:schemeClr val="lt1"/>
                          </a:solidFill>
                          <a:latin typeface="Arial"/>
                        </a:defRPr>
                      </a:lvl8pPr>
                      <a:lvl9pPr marL="5852160" algn="l" defTabSz="731520" rtl="0" eaLnBrk="1" latinLnBrk="0" hangingPunct="1">
                        <a:defRPr sz="2880" kern="1200">
                          <a:solidFill>
                            <a:schemeClr val="lt1"/>
                          </a:solidFill>
                          <a:latin typeface="Arial"/>
                        </a:defRPr>
                      </a:lvl9pPr>
                    </a:lstStyle>
                    <a:p>
                      <a:pPr marL="0" marR="0" algn="ctr">
                        <a:spcBef>
                          <a:spcPts val="0"/>
                        </a:spcBef>
                        <a:spcAft>
                          <a:spcPts val="0"/>
                        </a:spcAft>
                      </a:pPr>
                      <a:r>
                        <a:rPr lang="en-US" sz="2200" dirty="0">
                          <a:solidFill>
                            <a:schemeClr val="tx1"/>
                          </a:solidFill>
                          <a:effectLst/>
                          <a:latin typeface="Amazon Ember" charset="0"/>
                          <a:ea typeface="Amazon Ember" charset="0"/>
                          <a:cs typeface="Amazon Ember" charset="0"/>
                        </a:rPr>
                        <a:t>650</a:t>
                      </a:r>
                    </a:p>
                  </a:txBody>
                  <a:tcPr marL="109728" marR="109728" marT="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52472">
                <a:tc>
                  <a:txBody>
                    <a:bodyPr/>
                    <a:lstStyle>
                      <a:lvl1pPr marL="0" algn="l" defTabSz="731520" rtl="0" eaLnBrk="1" latinLnBrk="0" hangingPunct="1">
                        <a:defRPr sz="2880" kern="1200">
                          <a:solidFill>
                            <a:schemeClr val="lt1"/>
                          </a:solidFill>
                          <a:latin typeface="Arial"/>
                        </a:defRPr>
                      </a:lvl1pPr>
                      <a:lvl2pPr marL="731520" algn="l" defTabSz="731520" rtl="0" eaLnBrk="1" latinLnBrk="0" hangingPunct="1">
                        <a:defRPr sz="2880" kern="1200">
                          <a:solidFill>
                            <a:schemeClr val="lt1"/>
                          </a:solidFill>
                          <a:latin typeface="Arial"/>
                        </a:defRPr>
                      </a:lvl2pPr>
                      <a:lvl3pPr marL="1463040" algn="l" defTabSz="731520" rtl="0" eaLnBrk="1" latinLnBrk="0" hangingPunct="1">
                        <a:defRPr sz="2880" kern="1200">
                          <a:solidFill>
                            <a:schemeClr val="lt1"/>
                          </a:solidFill>
                          <a:latin typeface="Arial"/>
                        </a:defRPr>
                      </a:lvl3pPr>
                      <a:lvl4pPr marL="2194560" algn="l" defTabSz="731520" rtl="0" eaLnBrk="1" latinLnBrk="0" hangingPunct="1">
                        <a:defRPr sz="2880" kern="1200">
                          <a:solidFill>
                            <a:schemeClr val="lt1"/>
                          </a:solidFill>
                          <a:latin typeface="Arial"/>
                        </a:defRPr>
                      </a:lvl4pPr>
                      <a:lvl5pPr marL="2926080" algn="l" defTabSz="731520" rtl="0" eaLnBrk="1" latinLnBrk="0" hangingPunct="1">
                        <a:defRPr sz="2880" kern="1200">
                          <a:solidFill>
                            <a:schemeClr val="lt1"/>
                          </a:solidFill>
                          <a:latin typeface="Arial"/>
                        </a:defRPr>
                      </a:lvl5pPr>
                      <a:lvl6pPr marL="3657600" algn="l" defTabSz="731520" rtl="0" eaLnBrk="1" latinLnBrk="0" hangingPunct="1">
                        <a:defRPr sz="2880" kern="1200">
                          <a:solidFill>
                            <a:schemeClr val="lt1"/>
                          </a:solidFill>
                          <a:latin typeface="Arial"/>
                        </a:defRPr>
                      </a:lvl6pPr>
                      <a:lvl7pPr marL="4389120" algn="l" defTabSz="731520" rtl="0" eaLnBrk="1" latinLnBrk="0" hangingPunct="1">
                        <a:defRPr sz="2880" kern="1200">
                          <a:solidFill>
                            <a:schemeClr val="lt1"/>
                          </a:solidFill>
                          <a:latin typeface="Arial"/>
                        </a:defRPr>
                      </a:lvl7pPr>
                      <a:lvl8pPr marL="5120640" algn="l" defTabSz="731520" rtl="0" eaLnBrk="1" latinLnBrk="0" hangingPunct="1">
                        <a:defRPr sz="2880" kern="1200">
                          <a:solidFill>
                            <a:schemeClr val="lt1"/>
                          </a:solidFill>
                          <a:latin typeface="Arial"/>
                        </a:defRPr>
                      </a:lvl8pPr>
                      <a:lvl9pPr marL="5852160" algn="l" defTabSz="731520" rtl="0" eaLnBrk="1" latinLnBrk="0" hangingPunct="1">
                        <a:defRPr sz="2880" kern="1200">
                          <a:solidFill>
                            <a:schemeClr val="lt1"/>
                          </a:solidFill>
                          <a:latin typeface="Arial"/>
                        </a:defRPr>
                      </a:lvl9pPr>
                    </a:lstStyle>
                    <a:p>
                      <a:pPr algn="ctr" fontAlgn="b"/>
                      <a:r>
                        <a:rPr lang="en-US" sz="2200" u="none" strike="noStrike" dirty="0">
                          <a:solidFill>
                            <a:schemeClr val="tx1"/>
                          </a:solidFill>
                          <a:effectLst/>
                          <a:latin typeface="Amazon Ember" charset="0"/>
                          <a:ea typeface="Amazon Ember" charset="0"/>
                          <a:cs typeface="Amazon Ember" charset="0"/>
                        </a:rPr>
                        <a:t>Other (20 </a:t>
                      </a:r>
                      <a:r>
                        <a:rPr lang="en-US" sz="2200" u="none" strike="noStrike" dirty="0" err="1">
                          <a:solidFill>
                            <a:schemeClr val="tx1"/>
                          </a:solidFill>
                          <a:effectLst/>
                          <a:latin typeface="Amazon Ember" charset="0"/>
                          <a:ea typeface="Amazon Ember" charset="0"/>
                          <a:cs typeface="Amazon Ember" charset="0"/>
                        </a:rPr>
                        <a:t>Iter</a:t>
                      </a:r>
                      <a:r>
                        <a:rPr lang="en-US" sz="2200" u="none" strike="noStrike" dirty="0">
                          <a:solidFill>
                            <a:schemeClr val="tx1"/>
                          </a:solidFill>
                          <a:effectLst/>
                          <a:latin typeface="Amazon Ember" charset="0"/>
                          <a:ea typeface="Amazon Ember" charset="0"/>
                          <a:cs typeface="Amazon Ember" charset="0"/>
                        </a:rPr>
                        <a:t>)</a:t>
                      </a:r>
                      <a:endParaRPr lang="en-US" sz="2200" b="0" i="0" u="none" strike="noStrike" dirty="0">
                        <a:solidFill>
                          <a:schemeClr val="tx1"/>
                        </a:solidFill>
                        <a:effectLst/>
                        <a:latin typeface="Amazon Ember" charset="0"/>
                        <a:ea typeface="Amazon Ember" charset="0"/>
                        <a:cs typeface="Amazon Ember" charset="0"/>
                      </a:endParaRPr>
                    </a:p>
                  </a:txBody>
                  <a:tcPr marL="10160" marR="10160" marT="10160" marB="0" anchor="ctr">
                    <a:lnL w="6350"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lt1"/>
                          </a:solidFill>
                          <a:latin typeface="Arial"/>
                        </a:defRPr>
                      </a:lvl1pPr>
                      <a:lvl2pPr marL="731520" algn="l" defTabSz="731520" rtl="0" eaLnBrk="1" latinLnBrk="0" hangingPunct="1">
                        <a:defRPr sz="2880" kern="1200">
                          <a:solidFill>
                            <a:schemeClr val="lt1"/>
                          </a:solidFill>
                          <a:latin typeface="Arial"/>
                        </a:defRPr>
                      </a:lvl2pPr>
                      <a:lvl3pPr marL="1463040" algn="l" defTabSz="731520" rtl="0" eaLnBrk="1" latinLnBrk="0" hangingPunct="1">
                        <a:defRPr sz="2880" kern="1200">
                          <a:solidFill>
                            <a:schemeClr val="lt1"/>
                          </a:solidFill>
                          <a:latin typeface="Arial"/>
                        </a:defRPr>
                      </a:lvl3pPr>
                      <a:lvl4pPr marL="2194560" algn="l" defTabSz="731520" rtl="0" eaLnBrk="1" latinLnBrk="0" hangingPunct="1">
                        <a:defRPr sz="2880" kern="1200">
                          <a:solidFill>
                            <a:schemeClr val="lt1"/>
                          </a:solidFill>
                          <a:latin typeface="Arial"/>
                        </a:defRPr>
                      </a:lvl4pPr>
                      <a:lvl5pPr marL="2926080" algn="l" defTabSz="731520" rtl="0" eaLnBrk="1" latinLnBrk="0" hangingPunct="1">
                        <a:defRPr sz="2880" kern="1200">
                          <a:solidFill>
                            <a:schemeClr val="lt1"/>
                          </a:solidFill>
                          <a:latin typeface="Arial"/>
                        </a:defRPr>
                      </a:lvl5pPr>
                      <a:lvl6pPr marL="3657600" algn="l" defTabSz="731520" rtl="0" eaLnBrk="1" latinLnBrk="0" hangingPunct="1">
                        <a:defRPr sz="2880" kern="1200">
                          <a:solidFill>
                            <a:schemeClr val="lt1"/>
                          </a:solidFill>
                          <a:latin typeface="Arial"/>
                        </a:defRPr>
                      </a:lvl6pPr>
                      <a:lvl7pPr marL="4389120" algn="l" defTabSz="731520" rtl="0" eaLnBrk="1" latinLnBrk="0" hangingPunct="1">
                        <a:defRPr sz="2880" kern="1200">
                          <a:solidFill>
                            <a:schemeClr val="lt1"/>
                          </a:solidFill>
                          <a:latin typeface="Arial"/>
                        </a:defRPr>
                      </a:lvl7pPr>
                      <a:lvl8pPr marL="5120640" algn="l" defTabSz="731520" rtl="0" eaLnBrk="1" latinLnBrk="0" hangingPunct="1">
                        <a:defRPr sz="2880" kern="1200">
                          <a:solidFill>
                            <a:schemeClr val="lt1"/>
                          </a:solidFill>
                          <a:latin typeface="Arial"/>
                        </a:defRPr>
                      </a:lvl8pPr>
                      <a:lvl9pPr marL="5852160" algn="l" defTabSz="731520" rtl="0" eaLnBrk="1" latinLnBrk="0" hangingPunct="1">
                        <a:defRPr sz="2880" kern="1200">
                          <a:solidFill>
                            <a:schemeClr val="lt1"/>
                          </a:solidFill>
                          <a:latin typeface="Arial"/>
                        </a:defRPr>
                      </a:lvl9pPr>
                    </a:lstStyle>
                    <a:p>
                      <a:pPr algn="ctr" fontAlgn="b"/>
                      <a:r>
                        <a:rPr lang="hr-HR" sz="2200" u="none" strike="noStrike" dirty="0">
                          <a:solidFill>
                            <a:schemeClr val="tx1"/>
                          </a:solidFill>
                          <a:effectLst/>
                          <a:latin typeface="Amazon Ember" charset="0"/>
                          <a:ea typeface="Amazon Ember" charset="0"/>
                          <a:cs typeface="Amazon Ember" charset="0"/>
                        </a:rPr>
                        <a:t>0.507</a:t>
                      </a:r>
                      <a:endParaRPr lang="hr-HR" sz="22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lt1"/>
                          </a:solidFill>
                          <a:latin typeface="Arial"/>
                        </a:defRPr>
                      </a:lvl1pPr>
                      <a:lvl2pPr marL="731520" algn="l" defTabSz="731520" rtl="0" eaLnBrk="1" latinLnBrk="0" hangingPunct="1">
                        <a:defRPr sz="2880" kern="1200">
                          <a:solidFill>
                            <a:schemeClr val="lt1"/>
                          </a:solidFill>
                          <a:latin typeface="Arial"/>
                        </a:defRPr>
                      </a:lvl2pPr>
                      <a:lvl3pPr marL="1463040" algn="l" defTabSz="731520" rtl="0" eaLnBrk="1" latinLnBrk="0" hangingPunct="1">
                        <a:defRPr sz="2880" kern="1200">
                          <a:solidFill>
                            <a:schemeClr val="lt1"/>
                          </a:solidFill>
                          <a:latin typeface="Arial"/>
                        </a:defRPr>
                      </a:lvl3pPr>
                      <a:lvl4pPr marL="2194560" algn="l" defTabSz="731520" rtl="0" eaLnBrk="1" latinLnBrk="0" hangingPunct="1">
                        <a:defRPr sz="2880" kern="1200">
                          <a:solidFill>
                            <a:schemeClr val="lt1"/>
                          </a:solidFill>
                          <a:latin typeface="Arial"/>
                        </a:defRPr>
                      </a:lvl4pPr>
                      <a:lvl5pPr marL="2926080" algn="l" defTabSz="731520" rtl="0" eaLnBrk="1" latinLnBrk="0" hangingPunct="1">
                        <a:defRPr sz="2880" kern="1200">
                          <a:solidFill>
                            <a:schemeClr val="lt1"/>
                          </a:solidFill>
                          <a:latin typeface="Arial"/>
                        </a:defRPr>
                      </a:lvl5pPr>
                      <a:lvl6pPr marL="3657600" algn="l" defTabSz="731520" rtl="0" eaLnBrk="1" latinLnBrk="0" hangingPunct="1">
                        <a:defRPr sz="2880" kern="1200">
                          <a:solidFill>
                            <a:schemeClr val="lt1"/>
                          </a:solidFill>
                          <a:latin typeface="Arial"/>
                        </a:defRPr>
                      </a:lvl6pPr>
                      <a:lvl7pPr marL="4389120" algn="l" defTabSz="731520" rtl="0" eaLnBrk="1" latinLnBrk="0" hangingPunct="1">
                        <a:defRPr sz="2880" kern="1200">
                          <a:solidFill>
                            <a:schemeClr val="lt1"/>
                          </a:solidFill>
                          <a:latin typeface="Arial"/>
                        </a:defRPr>
                      </a:lvl7pPr>
                      <a:lvl8pPr marL="5120640" algn="l" defTabSz="731520" rtl="0" eaLnBrk="1" latinLnBrk="0" hangingPunct="1">
                        <a:defRPr sz="2880" kern="1200">
                          <a:solidFill>
                            <a:schemeClr val="lt1"/>
                          </a:solidFill>
                          <a:latin typeface="Arial"/>
                        </a:defRPr>
                      </a:lvl8pPr>
                      <a:lvl9pPr marL="5852160" algn="l" defTabSz="731520" rtl="0" eaLnBrk="1" latinLnBrk="0" hangingPunct="1">
                        <a:defRPr sz="2880" kern="1200">
                          <a:solidFill>
                            <a:schemeClr val="lt1"/>
                          </a:solidFill>
                          <a:latin typeface="Arial"/>
                        </a:defRPr>
                      </a:lvl9pPr>
                    </a:lstStyle>
                    <a:p>
                      <a:pPr algn="ctr" fontAlgn="b"/>
                      <a:r>
                        <a:rPr lang="nb-NO" sz="2200" u="none" strike="noStrike" dirty="0">
                          <a:solidFill>
                            <a:schemeClr val="tx1"/>
                          </a:solidFill>
                          <a:effectLst/>
                          <a:latin typeface="Amazon Ember" charset="0"/>
                          <a:ea typeface="Amazon Ember" charset="0"/>
                          <a:cs typeface="Amazon Ember" charset="0"/>
                        </a:rPr>
                        <a:t>0.254</a:t>
                      </a:r>
                      <a:endParaRPr lang="nb-NO" sz="22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lt1"/>
                          </a:solidFill>
                          <a:latin typeface="Arial"/>
                        </a:defRPr>
                      </a:lvl1pPr>
                      <a:lvl2pPr marL="731520" algn="l" defTabSz="731520" rtl="0" eaLnBrk="1" latinLnBrk="0" hangingPunct="1">
                        <a:defRPr sz="2880" kern="1200">
                          <a:solidFill>
                            <a:schemeClr val="lt1"/>
                          </a:solidFill>
                          <a:latin typeface="Arial"/>
                        </a:defRPr>
                      </a:lvl2pPr>
                      <a:lvl3pPr marL="1463040" algn="l" defTabSz="731520" rtl="0" eaLnBrk="1" latinLnBrk="0" hangingPunct="1">
                        <a:defRPr sz="2880" kern="1200">
                          <a:solidFill>
                            <a:schemeClr val="lt1"/>
                          </a:solidFill>
                          <a:latin typeface="Arial"/>
                        </a:defRPr>
                      </a:lvl3pPr>
                      <a:lvl4pPr marL="2194560" algn="l" defTabSz="731520" rtl="0" eaLnBrk="1" latinLnBrk="0" hangingPunct="1">
                        <a:defRPr sz="2880" kern="1200">
                          <a:solidFill>
                            <a:schemeClr val="lt1"/>
                          </a:solidFill>
                          <a:latin typeface="Arial"/>
                        </a:defRPr>
                      </a:lvl4pPr>
                      <a:lvl5pPr marL="2926080" algn="l" defTabSz="731520" rtl="0" eaLnBrk="1" latinLnBrk="0" hangingPunct="1">
                        <a:defRPr sz="2880" kern="1200">
                          <a:solidFill>
                            <a:schemeClr val="lt1"/>
                          </a:solidFill>
                          <a:latin typeface="Arial"/>
                        </a:defRPr>
                      </a:lvl5pPr>
                      <a:lvl6pPr marL="3657600" algn="l" defTabSz="731520" rtl="0" eaLnBrk="1" latinLnBrk="0" hangingPunct="1">
                        <a:defRPr sz="2880" kern="1200">
                          <a:solidFill>
                            <a:schemeClr val="lt1"/>
                          </a:solidFill>
                          <a:latin typeface="Arial"/>
                        </a:defRPr>
                      </a:lvl6pPr>
                      <a:lvl7pPr marL="4389120" algn="l" defTabSz="731520" rtl="0" eaLnBrk="1" latinLnBrk="0" hangingPunct="1">
                        <a:defRPr sz="2880" kern="1200">
                          <a:solidFill>
                            <a:schemeClr val="lt1"/>
                          </a:solidFill>
                          <a:latin typeface="Arial"/>
                        </a:defRPr>
                      </a:lvl7pPr>
                      <a:lvl8pPr marL="5120640" algn="l" defTabSz="731520" rtl="0" eaLnBrk="1" latinLnBrk="0" hangingPunct="1">
                        <a:defRPr sz="2880" kern="1200">
                          <a:solidFill>
                            <a:schemeClr val="lt1"/>
                          </a:solidFill>
                          <a:latin typeface="Arial"/>
                        </a:defRPr>
                      </a:lvl8pPr>
                      <a:lvl9pPr marL="5852160" algn="l" defTabSz="731520" rtl="0" eaLnBrk="1" latinLnBrk="0" hangingPunct="1">
                        <a:defRPr sz="2880" kern="1200">
                          <a:solidFill>
                            <a:schemeClr val="lt1"/>
                          </a:solidFill>
                          <a:latin typeface="Arial"/>
                        </a:defRPr>
                      </a:lvl9pPr>
                    </a:lstStyle>
                    <a:p>
                      <a:pPr marL="0" marR="0" algn="ctr">
                        <a:spcBef>
                          <a:spcPts val="0"/>
                        </a:spcBef>
                        <a:spcAft>
                          <a:spcPts val="0"/>
                        </a:spcAft>
                      </a:pPr>
                      <a:r>
                        <a:rPr lang="en-US" sz="2200" dirty="0">
                          <a:solidFill>
                            <a:schemeClr val="tx1"/>
                          </a:solidFill>
                          <a:effectLst/>
                          <a:latin typeface="Amazon Ember" charset="0"/>
                          <a:ea typeface="Amazon Ember" charset="0"/>
                          <a:cs typeface="Amazon Ember" charset="0"/>
                        </a:rPr>
                        <a:t>1300</a:t>
                      </a:r>
                    </a:p>
                  </a:txBody>
                  <a:tcPr marL="109728" marR="109728" marT="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52472">
                <a:tc>
                  <a:txBody>
                    <a:bodyPr/>
                    <a:lstStyle>
                      <a:lvl1pPr marL="0" algn="l" defTabSz="731520" rtl="0" eaLnBrk="1" latinLnBrk="0" hangingPunct="1">
                        <a:defRPr sz="2880" kern="1200">
                          <a:solidFill>
                            <a:schemeClr val="lt1"/>
                          </a:solidFill>
                          <a:latin typeface="Arial"/>
                        </a:defRPr>
                      </a:lvl1pPr>
                      <a:lvl2pPr marL="731520" algn="l" defTabSz="731520" rtl="0" eaLnBrk="1" latinLnBrk="0" hangingPunct="1">
                        <a:defRPr sz="2880" kern="1200">
                          <a:solidFill>
                            <a:schemeClr val="lt1"/>
                          </a:solidFill>
                          <a:latin typeface="Arial"/>
                        </a:defRPr>
                      </a:lvl2pPr>
                      <a:lvl3pPr marL="1463040" algn="l" defTabSz="731520" rtl="0" eaLnBrk="1" latinLnBrk="0" hangingPunct="1">
                        <a:defRPr sz="2880" kern="1200">
                          <a:solidFill>
                            <a:schemeClr val="lt1"/>
                          </a:solidFill>
                          <a:latin typeface="Arial"/>
                        </a:defRPr>
                      </a:lvl3pPr>
                      <a:lvl4pPr marL="2194560" algn="l" defTabSz="731520" rtl="0" eaLnBrk="1" latinLnBrk="0" hangingPunct="1">
                        <a:defRPr sz="2880" kern="1200">
                          <a:solidFill>
                            <a:schemeClr val="lt1"/>
                          </a:solidFill>
                          <a:latin typeface="Arial"/>
                        </a:defRPr>
                      </a:lvl4pPr>
                      <a:lvl5pPr marL="2926080" algn="l" defTabSz="731520" rtl="0" eaLnBrk="1" latinLnBrk="0" hangingPunct="1">
                        <a:defRPr sz="2880" kern="1200">
                          <a:solidFill>
                            <a:schemeClr val="lt1"/>
                          </a:solidFill>
                          <a:latin typeface="Arial"/>
                        </a:defRPr>
                      </a:lvl5pPr>
                      <a:lvl6pPr marL="3657600" algn="l" defTabSz="731520" rtl="0" eaLnBrk="1" latinLnBrk="0" hangingPunct="1">
                        <a:defRPr sz="2880" kern="1200">
                          <a:solidFill>
                            <a:schemeClr val="lt1"/>
                          </a:solidFill>
                          <a:latin typeface="Arial"/>
                        </a:defRPr>
                      </a:lvl6pPr>
                      <a:lvl7pPr marL="4389120" algn="l" defTabSz="731520" rtl="0" eaLnBrk="1" latinLnBrk="0" hangingPunct="1">
                        <a:defRPr sz="2880" kern="1200">
                          <a:solidFill>
                            <a:schemeClr val="lt1"/>
                          </a:solidFill>
                          <a:latin typeface="Arial"/>
                        </a:defRPr>
                      </a:lvl7pPr>
                      <a:lvl8pPr marL="5120640" algn="l" defTabSz="731520" rtl="0" eaLnBrk="1" latinLnBrk="0" hangingPunct="1">
                        <a:defRPr sz="2880" kern="1200">
                          <a:solidFill>
                            <a:schemeClr val="lt1"/>
                          </a:solidFill>
                          <a:latin typeface="Arial"/>
                        </a:defRPr>
                      </a:lvl8pPr>
                      <a:lvl9pPr marL="5852160" algn="l" defTabSz="731520" rtl="0" eaLnBrk="1" latinLnBrk="0" hangingPunct="1">
                        <a:defRPr sz="2880" kern="1200">
                          <a:solidFill>
                            <a:schemeClr val="lt1"/>
                          </a:solidFill>
                          <a:latin typeface="Arial"/>
                        </a:defRPr>
                      </a:lvl9pPr>
                    </a:lstStyle>
                    <a:p>
                      <a:pPr algn="ctr" fontAlgn="b"/>
                      <a:r>
                        <a:rPr lang="en-US" sz="2200" u="none" strike="noStrike" dirty="0">
                          <a:solidFill>
                            <a:schemeClr val="tx1"/>
                          </a:solidFill>
                          <a:effectLst/>
                          <a:latin typeface="Amazon Ember" charset="0"/>
                          <a:ea typeface="Amazon Ember" charset="0"/>
                          <a:cs typeface="Amazon Ember" charset="0"/>
                        </a:rPr>
                        <a:t>Other (50 </a:t>
                      </a:r>
                      <a:r>
                        <a:rPr lang="en-US" sz="2200" u="none" strike="noStrike" dirty="0" err="1">
                          <a:solidFill>
                            <a:schemeClr val="tx1"/>
                          </a:solidFill>
                          <a:effectLst/>
                          <a:latin typeface="Amazon Ember" charset="0"/>
                          <a:ea typeface="Amazon Ember" charset="0"/>
                          <a:cs typeface="Amazon Ember" charset="0"/>
                        </a:rPr>
                        <a:t>Iter</a:t>
                      </a:r>
                      <a:r>
                        <a:rPr lang="en-US" sz="2200" u="none" strike="noStrike" dirty="0">
                          <a:solidFill>
                            <a:schemeClr val="tx1"/>
                          </a:solidFill>
                          <a:effectLst/>
                          <a:latin typeface="Amazon Ember" charset="0"/>
                          <a:ea typeface="Amazon Ember" charset="0"/>
                          <a:cs typeface="Amazon Ember" charset="0"/>
                        </a:rPr>
                        <a:t>)</a:t>
                      </a:r>
                      <a:endParaRPr lang="en-US" sz="2200" b="0" i="0" u="none" strike="noStrike" dirty="0">
                        <a:solidFill>
                          <a:schemeClr val="tx1"/>
                        </a:solidFill>
                        <a:effectLst/>
                        <a:latin typeface="Amazon Ember" charset="0"/>
                        <a:ea typeface="Amazon Ember" charset="0"/>
                        <a:cs typeface="Amazon Ember" charset="0"/>
                      </a:endParaRPr>
                    </a:p>
                  </a:txBody>
                  <a:tcPr marL="10160" marR="10160" marT="10160" marB="0" anchor="ctr">
                    <a:lnL w="6350"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lt1"/>
                          </a:solidFill>
                          <a:latin typeface="Arial"/>
                        </a:defRPr>
                      </a:lvl1pPr>
                      <a:lvl2pPr marL="731520" algn="l" defTabSz="731520" rtl="0" eaLnBrk="1" latinLnBrk="0" hangingPunct="1">
                        <a:defRPr sz="2880" kern="1200">
                          <a:solidFill>
                            <a:schemeClr val="lt1"/>
                          </a:solidFill>
                          <a:latin typeface="Arial"/>
                        </a:defRPr>
                      </a:lvl2pPr>
                      <a:lvl3pPr marL="1463040" algn="l" defTabSz="731520" rtl="0" eaLnBrk="1" latinLnBrk="0" hangingPunct="1">
                        <a:defRPr sz="2880" kern="1200">
                          <a:solidFill>
                            <a:schemeClr val="lt1"/>
                          </a:solidFill>
                          <a:latin typeface="Arial"/>
                        </a:defRPr>
                      </a:lvl3pPr>
                      <a:lvl4pPr marL="2194560" algn="l" defTabSz="731520" rtl="0" eaLnBrk="1" latinLnBrk="0" hangingPunct="1">
                        <a:defRPr sz="2880" kern="1200">
                          <a:solidFill>
                            <a:schemeClr val="lt1"/>
                          </a:solidFill>
                          <a:latin typeface="Arial"/>
                        </a:defRPr>
                      </a:lvl4pPr>
                      <a:lvl5pPr marL="2926080" algn="l" defTabSz="731520" rtl="0" eaLnBrk="1" latinLnBrk="0" hangingPunct="1">
                        <a:defRPr sz="2880" kern="1200">
                          <a:solidFill>
                            <a:schemeClr val="lt1"/>
                          </a:solidFill>
                          <a:latin typeface="Arial"/>
                        </a:defRPr>
                      </a:lvl5pPr>
                      <a:lvl6pPr marL="3657600" algn="l" defTabSz="731520" rtl="0" eaLnBrk="1" latinLnBrk="0" hangingPunct="1">
                        <a:defRPr sz="2880" kern="1200">
                          <a:solidFill>
                            <a:schemeClr val="lt1"/>
                          </a:solidFill>
                          <a:latin typeface="Arial"/>
                        </a:defRPr>
                      </a:lvl6pPr>
                      <a:lvl7pPr marL="4389120" algn="l" defTabSz="731520" rtl="0" eaLnBrk="1" latinLnBrk="0" hangingPunct="1">
                        <a:defRPr sz="2880" kern="1200">
                          <a:solidFill>
                            <a:schemeClr val="lt1"/>
                          </a:solidFill>
                          <a:latin typeface="Arial"/>
                        </a:defRPr>
                      </a:lvl7pPr>
                      <a:lvl8pPr marL="5120640" algn="l" defTabSz="731520" rtl="0" eaLnBrk="1" latinLnBrk="0" hangingPunct="1">
                        <a:defRPr sz="2880" kern="1200">
                          <a:solidFill>
                            <a:schemeClr val="lt1"/>
                          </a:solidFill>
                          <a:latin typeface="Arial"/>
                        </a:defRPr>
                      </a:lvl8pPr>
                      <a:lvl9pPr marL="5852160" algn="l" defTabSz="731520" rtl="0" eaLnBrk="1" latinLnBrk="0" hangingPunct="1">
                        <a:defRPr sz="2880" kern="1200">
                          <a:solidFill>
                            <a:schemeClr val="lt1"/>
                          </a:solidFill>
                          <a:latin typeface="Arial"/>
                        </a:defRPr>
                      </a:lvl9pPr>
                    </a:lstStyle>
                    <a:p>
                      <a:pPr algn="ctr" fontAlgn="b"/>
                      <a:r>
                        <a:rPr lang="it-IT" sz="2200" u="none" strike="noStrike" dirty="0">
                          <a:solidFill>
                            <a:schemeClr val="tx1"/>
                          </a:solidFill>
                          <a:effectLst/>
                          <a:latin typeface="Amazon Ember" charset="0"/>
                          <a:ea typeface="Amazon Ember" charset="0"/>
                          <a:cs typeface="Amazon Ember" charset="0"/>
                        </a:rPr>
                        <a:t>0.481</a:t>
                      </a:r>
                      <a:endParaRPr lang="it-IT" sz="22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lt1"/>
                          </a:solidFill>
                          <a:latin typeface="Arial"/>
                        </a:defRPr>
                      </a:lvl1pPr>
                      <a:lvl2pPr marL="731520" algn="l" defTabSz="731520" rtl="0" eaLnBrk="1" latinLnBrk="0" hangingPunct="1">
                        <a:defRPr sz="2880" kern="1200">
                          <a:solidFill>
                            <a:schemeClr val="lt1"/>
                          </a:solidFill>
                          <a:latin typeface="Arial"/>
                        </a:defRPr>
                      </a:lvl2pPr>
                      <a:lvl3pPr marL="1463040" algn="l" defTabSz="731520" rtl="0" eaLnBrk="1" latinLnBrk="0" hangingPunct="1">
                        <a:defRPr sz="2880" kern="1200">
                          <a:solidFill>
                            <a:schemeClr val="lt1"/>
                          </a:solidFill>
                          <a:latin typeface="Arial"/>
                        </a:defRPr>
                      </a:lvl3pPr>
                      <a:lvl4pPr marL="2194560" algn="l" defTabSz="731520" rtl="0" eaLnBrk="1" latinLnBrk="0" hangingPunct="1">
                        <a:defRPr sz="2880" kern="1200">
                          <a:solidFill>
                            <a:schemeClr val="lt1"/>
                          </a:solidFill>
                          <a:latin typeface="Arial"/>
                        </a:defRPr>
                      </a:lvl4pPr>
                      <a:lvl5pPr marL="2926080" algn="l" defTabSz="731520" rtl="0" eaLnBrk="1" latinLnBrk="0" hangingPunct="1">
                        <a:defRPr sz="2880" kern="1200">
                          <a:solidFill>
                            <a:schemeClr val="lt1"/>
                          </a:solidFill>
                          <a:latin typeface="Arial"/>
                        </a:defRPr>
                      </a:lvl5pPr>
                      <a:lvl6pPr marL="3657600" algn="l" defTabSz="731520" rtl="0" eaLnBrk="1" latinLnBrk="0" hangingPunct="1">
                        <a:defRPr sz="2880" kern="1200">
                          <a:solidFill>
                            <a:schemeClr val="lt1"/>
                          </a:solidFill>
                          <a:latin typeface="Arial"/>
                        </a:defRPr>
                      </a:lvl6pPr>
                      <a:lvl7pPr marL="4389120" algn="l" defTabSz="731520" rtl="0" eaLnBrk="1" latinLnBrk="0" hangingPunct="1">
                        <a:defRPr sz="2880" kern="1200">
                          <a:solidFill>
                            <a:schemeClr val="lt1"/>
                          </a:solidFill>
                          <a:latin typeface="Arial"/>
                        </a:defRPr>
                      </a:lvl7pPr>
                      <a:lvl8pPr marL="5120640" algn="l" defTabSz="731520" rtl="0" eaLnBrk="1" latinLnBrk="0" hangingPunct="1">
                        <a:defRPr sz="2880" kern="1200">
                          <a:solidFill>
                            <a:schemeClr val="lt1"/>
                          </a:solidFill>
                          <a:latin typeface="Arial"/>
                        </a:defRPr>
                      </a:lvl8pPr>
                      <a:lvl9pPr marL="5852160" algn="l" defTabSz="731520" rtl="0" eaLnBrk="1" latinLnBrk="0" hangingPunct="1">
                        <a:defRPr sz="2880" kern="1200">
                          <a:solidFill>
                            <a:schemeClr val="lt1"/>
                          </a:solidFill>
                          <a:latin typeface="Arial"/>
                        </a:defRPr>
                      </a:lvl9pPr>
                    </a:lstStyle>
                    <a:p>
                      <a:pPr algn="ctr" fontAlgn="b"/>
                      <a:r>
                        <a:rPr lang="nb-NO" sz="2200" u="none" strike="noStrike" dirty="0">
                          <a:solidFill>
                            <a:schemeClr val="tx1"/>
                          </a:solidFill>
                          <a:effectLst/>
                          <a:latin typeface="Amazon Ember" charset="0"/>
                          <a:ea typeface="Amazon Ember" charset="0"/>
                          <a:cs typeface="Amazon Ember" charset="0"/>
                        </a:rPr>
                        <a:t>0.313</a:t>
                      </a:r>
                      <a:endParaRPr lang="nb-NO" sz="22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lt1"/>
                          </a:solidFill>
                          <a:latin typeface="Arial"/>
                        </a:defRPr>
                      </a:lvl1pPr>
                      <a:lvl2pPr marL="731520" algn="l" defTabSz="731520" rtl="0" eaLnBrk="1" latinLnBrk="0" hangingPunct="1">
                        <a:defRPr sz="2880" kern="1200">
                          <a:solidFill>
                            <a:schemeClr val="lt1"/>
                          </a:solidFill>
                          <a:latin typeface="Arial"/>
                        </a:defRPr>
                      </a:lvl2pPr>
                      <a:lvl3pPr marL="1463040" algn="l" defTabSz="731520" rtl="0" eaLnBrk="1" latinLnBrk="0" hangingPunct="1">
                        <a:defRPr sz="2880" kern="1200">
                          <a:solidFill>
                            <a:schemeClr val="lt1"/>
                          </a:solidFill>
                          <a:latin typeface="Arial"/>
                        </a:defRPr>
                      </a:lvl3pPr>
                      <a:lvl4pPr marL="2194560" algn="l" defTabSz="731520" rtl="0" eaLnBrk="1" latinLnBrk="0" hangingPunct="1">
                        <a:defRPr sz="2880" kern="1200">
                          <a:solidFill>
                            <a:schemeClr val="lt1"/>
                          </a:solidFill>
                          <a:latin typeface="Arial"/>
                        </a:defRPr>
                      </a:lvl4pPr>
                      <a:lvl5pPr marL="2926080" algn="l" defTabSz="731520" rtl="0" eaLnBrk="1" latinLnBrk="0" hangingPunct="1">
                        <a:defRPr sz="2880" kern="1200">
                          <a:solidFill>
                            <a:schemeClr val="lt1"/>
                          </a:solidFill>
                          <a:latin typeface="Arial"/>
                        </a:defRPr>
                      </a:lvl5pPr>
                      <a:lvl6pPr marL="3657600" algn="l" defTabSz="731520" rtl="0" eaLnBrk="1" latinLnBrk="0" hangingPunct="1">
                        <a:defRPr sz="2880" kern="1200">
                          <a:solidFill>
                            <a:schemeClr val="lt1"/>
                          </a:solidFill>
                          <a:latin typeface="Arial"/>
                        </a:defRPr>
                      </a:lvl6pPr>
                      <a:lvl7pPr marL="4389120" algn="l" defTabSz="731520" rtl="0" eaLnBrk="1" latinLnBrk="0" hangingPunct="1">
                        <a:defRPr sz="2880" kern="1200">
                          <a:solidFill>
                            <a:schemeClr val="lt1"/>
                          </a:solidFill>
                          <a:latin typeface="Arial"/>
                        </a:defRPr>
                      </a:lvl7pPr>
                      <a:lvl8pPr marL="5120640" algn="l" defTabSz="731520" rtl="0" eaLnBrk="1" latinLnBrk="0" hangingPunct="1">
                        <a:defRPr sz="2880" kern="1200">
                          <a:solidFill>
                            <a:schemeClr val="lt1"/>
                          </a:solidFill>
                          <a:latin typeface="Arial"/>
                        </a:defRPr>
                      </a:lvl8pPr>
                      <a:lvl9pPr marL="5852160" algn="l" defTabSz="731520" rtl="0" eaLnBrk="1" latinLnBrk="0" hangingPunct="1">
                        <a:defRPr sz="2880" kern="1200">
                          <a:solidFill>
                            <a:schemeClr val="lt1"/>
                          </a:solidFill>
                          <a:latin typeface="Arial"/>
                        </a:defRPr>
                      </a:lvl9pPr>
                    </a:lstStyle>
                    <a:p>
                      <a:pPr marL="0" marR="0" algn="ctr">
                        <a:spcBef>
                          <a:spcPts val="0"/>
                        </a:spcBef>
                        <a:spcAft>
                          <a:spcPts val="0"/>
                        </a:spcAft>
                      </a:pPr>
                      <a:r>
                        <a:rPr lang="en-US" sz="2200" dirty="0">
                          <a:solidFill>
                            <a:schemeClr val="tx1"/>
                          </a:solidFill>
                          <a:effectLst/>
                          <a:latin typeface="Amazon Ember" charset="0"/>
                          <a:ea typeface="Amazon Ember" charset="0"/>
                          <a:cs typeface="Amazon Ember" charset="0"/>
                        </a:rPr>
                        <a:t>3250</a:t>
                      </a:r>
                    </a:p>
                  </a:txBody>
                  <a:tcPr marL="109728" marR="109728" marT="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5" name="TextBox 14">
            <a:extLst>
              <a:ext uri="{FF2B5EF4-FFF2-40B4-BE49-F238E27FC236}">
                <a16:creationId xmlns:a16="http://schemas.microsoft.com/office/drawing/2014/main" id="{5D2B1B5F-D761-8C49-A95C-473A347046A8}"/>
              </a:ext>
            </a:extLst>
          </p:cNvPr>
          <p:cNvSpPr txBox="1"/>
          <p:nvPr/>
        </p:nvSpPr>
        <p:spPr>
          <a:xfrm>
            <a:off x="7985534" y="2872262"/>
            <a:ext cx="6319456" cy="830997"/>
          </a:xfrm>
          <a:prstGeom prst="rect">
            <a:avLst/>
          </a:prstGeom>
          <a:noFill/>
        </p:spPr>
        <p:txBody>
          <a:bodyPr wrap="square" rtlCol="0">
            <a:spAutoFit/>
          </a:bodyPr>
          <a:lstStyle/>
          <a:p>
            <a:pPr algn="ctr"/>
            <a:r>
              <a:rPr lang="en-US" sz="2400" dirty="0">
                <a:solidFill>
                  <a:srgbClr val="FFFFFF"/>
                </a:solidFill>
                <a:ea typeface="Amazon Ember" charset="0"/>
                <a:cs typeface="Amazon Ember" charset="0"/>
              </a:rPr>
              <a:t>Click Prediction 1 TB advertising dataset, </a:t>
            </a:r>
          </a:p>
          <a:p>
            <a:pPr algn="ctr"/>
            <a:r>
              <a:rPr lang="en-US" sz="2400" dirty="0">
                <a:solidFill>
                  <a:srgbClr val="FFFFFF"/>
                </a:solidFill>
                <a:ea typeface="Amazon Ember" charset="0"/>
                <a:cs typeface="Amazon Ember" charset="0"/>
              </a:rPr>
              <a:t>m4.4xlarge machines, perfect scaling.</a:t>
            </a:r>
          </a:p>
        </p:txBody>
      </p:sp>
      <p:graphicFrame>
        <p:nvGraphicFramePr>
          <p:cNvPr id="16" name="Chart 15">
            <a:extLst>
              <a:ext uri="{FF2B5EF4-FFF2-40B4-BE49-F238E27FC236}">
                <a16:creationId xmlns:a16="http://schemas.microsoft.com/office/drawing/2014/main" id="{964F9D12-448A-A546-942B-427CCD28EC11}"/>
              </a:ext>
            </a:extLst>
          </p:cNvPr>
          <p:cNvGraphicFramePr>
            <a:graphicFrameLocks/>
          </p:cNvGraphicFramePr>
          <p:nvPr/>
        </p:nvGraphicFramePr>
        <p:xfrm>
          <a:off x="6453168" y="3487294"/>
          <a:ext cx="8036560" cy="3962400"/>
        </p:xfrm>
        <a:graphic>
          <a:graphicData uri="http://schemas.openxmlformats.org/drawingml/2006/chart">
            <c:chart xmlns:c="http://schemas.openxmlformats.org/drawingml/2006/chart" xmlns:r="http://schemas.openxmlformats.org/officeDocument/2006/relationships" r:id="rId4"/>
          </a:graphicData>
        </a:graphic>
      </p:graphicFrame>
      <p:sp>
        <p:nvSpPr>
          <p:cNvPr id="17" name="TextBox 16">
            <a:extLst>
              <a:ext uri="{FF2B5EF4-FFF2-40B4-BE49-F238E27FC236}">
                <a16:creationId xmlns:a16="http://schemas.microsoft.com/office/drawing/2014/main" id="{D87AA51B-A94F-DC46-8509-BF3CAA7E058C}"/>
              </a:ext>
            </a:extLst>
          </p:cNvPr>
          <p:cNvSpPr txBox="1"/>
          <p:nvPr/>
        </p:nvSpPr>
        <p:spPr>
          <a:xfrm>
            <a:off x="13362849" y="5391490"/>
            <a:ext cx="1059906" cy="584775"/>
          </a:xfrm>
          <a:prstGeom prst="rect">
            <a:avLst/>
          </a:prstGeom>
          <a:noFill/>
        </p:spPr>
        <p:txBody>
          <a:bodyPr wrap="none" rtlCol="0">
            <a:spAutoFit/>
          </a:bodyPr>
          <a:lstStyle/>
          <a:p>
            <a:pPr algn="ctr"/>
            <a:r>
              <a:rPr lang="en-US" sz="1600" dirty="0">
                <a:solidFill>
                  <a:srgbClr val="FFFFFF"/>
                </a:solidFill>
                <a:ea typeface="Amazon Ember" charset="0"/>
                <a:cs typeface="Amazon Ember" charset="0"/>
              </a:rPr>
              <a:t>10 </a:t>
            </a:r>
          </a:p>
          <a:p>
            <a:pPr algn="ctr"/>
            <a:r>
              <a:rPr lang="en-US" sz="1600" dirty="0">
                <a:solidFill>
                  <a:srgbClr val="FFFFFF"/>
                </a:solidFill>
                <a:ea typeface="Amazon Ember" charset="0"/>
                <a:cs typeface="Amazon Ember" charset="0"/>
              </a:rPr>
              <a:t>machines</a:t>
            </a:r>
          </a:p>
        </p:txBody>
      </p:sp>
      <p:sp>
        <p:nvSpPr>
          <p:cNvPr id="18" name="TextBox 17">
            <a:extLst>
              <a:ext uri="{FF2B5EF4-FFF2-40B4-BE49-F238E27FC236}">
                <a16:creationId xmlns:a16="http://schemas.microsoft.com/office/drawing/2014/main" id="{CFD70A4A-89B9-EC4A-AE64-0F151FE18B58}"/>
              </a:ext>
            </a:extLst>
          </p:cNvPr>
          <p:cNvSpPr txBox="1"/>
          <p:nvPr/>
        </p:nvSpPr>
        <p:spPr>
          <a:xfrm>
            <a:off x="9742074" y="5391490"/>
            <a:ext cx="1059906" cy="584775"/>
          </a:xfrm>
          <a:prstGeom prst="rect">
            <a:avLst/>
          </a:prstGeom>
          <a:noFill/>
        </p:spPr>
        <p:txBody>
          <a:bodyPr wrap="none" rtlCol="0">
            <a:spAutoFit/>
          </a:bodyPr>
          <a:lstStyle/>
          <a:p>
            <a:pPr algn="ctr"/>
            <a:r>
              <a:rPr lang="en-US" sz="1600" dirty="0">
                <a:solidFill>
                  <a:srgbClr val="FFFFFF"/>
                </a:solidFill>
                <a:ea typeface="Amazon Ember" charset="0"/>
                <a:cs typeface="Amazon Ember" charset="0"/>
              </a:rPr>
              <a:t>20</a:t>
            </a:r>
          </a:p>
          <a:p>
            <a:pPr algn="ctr"/>
            <a:r>
              <a:rPr lang="en-US" sz="1600" dirty="0">
                <a:solidFill>
                  <a:srgbClr val="FFFFFF"/>
                </a:solidFill>
                <a:ea typeface="Amazon Ember" charset="0"/>
                <a:cs typeface="Amazon Ember" charset="0"/>
              </a:rPr>
              <a:t>machines</a:t>
            </a:r>
          </a:p>
        </p:txBody>
      </p:sp>
      <p:sp>
        <p:nvSpPr>
          <p:cNvPr id="19" name="TextBox 18">
            <a:extLst>
              <a:ext uri="{FF2B5EF4-FFF2-40B4-BE49-F238E27FC236}">
                <a16:creationId xmlns:a16="http://schemas.microsoft.com/office/drawing/2014/main" id="{0BC55553-C1E6-1C4E-82E6-AB294015E3C4}"/>
              </a:ext>
            </a:extLst>
          </p:cNvPr>
          <p:cNvSpPr txBox="1"/>
          <p:nvPr/>
        </p:nvSpPr>
        <p:spPr>
          <a:xfrm>
            <a:off x="8560602" y="5391490"/>
            <a:ext cx="1059906" cy="584775"/>
          </a:xfrm>
          <a:prstGeom prst="rect">
            <a:avLst/>
          </a:prstGeom>
          <a:noFill/>
        </p:spPr>
        <p:txBody>
          <a:bodyPr wrap="none" rtlCol="0">
            <a:spAutoFit/>
          </a:bodyPr>
          <a:lstStyle/>
          <a:p>
            <a:pPr algn="ctr"/>
            <a:r>
              <a:rPr lang="en-US" sz="1600" dirty="0">
                <a:solidFill>
                  <a:srgbClr val="FFFFFF"/>
                </a:solidFill>
                <a:ea typeface="Amazon Ember" charset="0"/>
                <a:cs typeface="Amazon Ember" charset="0"/>
              </a:rPr>
              <a:t>30</a:t>
            </a:r>
          </a:p>
          <a:p>
            <a:pPr algn="ctr"/>
            <a:r>
              <a:rPr lang="en-US" sz="1600" dirty="0">
                <a:solidFill>
                  <a:srgbClr val="FFFFFF"/>
                </a:solidFill>
                <a:ea typeface="Amazon Ember" charset="0"/>
                <a:cs typeface="Amazon Ember" charset="0"/>
              </a:rPr>
              <a:t>machines</a:t>
            </a:r>
          </a:p>
        </p:txBody>
      </p:sp>
      <p:sp>
        <p:nvSpPr>
          <p:cNvPr id="20" name="TextBox 19">
            <a:extLst>
              <a:ext uri="{FF2B5EF4-FFF2-40B4-BE49-F238E27FC236}">
                <a16:creationId xmlns:a16="http://schemas.microsoft.com/office/drawing/2014/main" id="{E8C8F431-1CD6-B444-B741-0467380EBD87}"/>
              </a:ext>
            </a:extLst>
          </p:cNvPr>
          <p:cNvSpPr txBox="1"/>
          <p:nvPr/>
        </p:nvSpPr>
        <p:spPr>
          <a:xfrm>
            <a:off x="8249085" y="5391490"/>
            <a:ext cx="425116" cy="338554"/>
          </a:xfrm>
          <a:prstGeom prst="rect">
            <a:avLst/>
          </a:prstGeom>
          <a:noFill/>
        </p:spPr>
        <p:txBody>
          <a:bodyPr wrap="none" rtlCol="0">
            <a:spAutoFit/>
          </a:bodyPr>
          <a:lstStyle/>
          <a:p>
            <a:pPr algn="ctr"/>
            <a:r>
              <a:rPr lang="en-US" sz="1600">
                <a:solidFill>
                  <a:srgbClr val="FFFFFF"/>
                </a:solidFill>
                <a:ea typeface="Amazon Ember" charset="0"/>
                <a:cs typeface="Amazon Ember" charset="0"/>
              </a:rPr>
              <a:t>40</a:t>
            </a:r>
            <a:endParaRPr lang="en-US" sz="1600" dirty="0">
              <a:solidFill>
                <a:srgbClr val="FFFFFF"/>
              </a:solidFill>
              <a:ea typeface="Amazon Ember" charset="0"/>
              <a:cs typeface="Amazon Ember" charset="0"/>
            </a:endParaRPr>
          </a:p>
        </p:txBody>
      </p:sp>
      <p:sp>
        <p:nvSpPr>
          <p:cNvPr id="21" name="TextBox 20">
            <a:extLst>
              <a:ext uri="{FF2B5EF4-FFF2-40B4-BE49-F238E27FC236}">
                <a16:creationId xmlns:a16="http://schemas.microsoft.com/office/drawing/2014/main" id="{F568CF59-4861-B44C-9B05-FBDB9AA89BFD}"/>
              </a:ext>
            </a:extLst>
          </p:cNvPr>
          <p:cNvSpPr txBox="1"/>
          <p:nvPr/>
        </p:nvSpPr>
        <p:spPr>
          <a:xfrm>
            <a:off x="7922350" y="5391488"/>
            <a:ext cx="425116" cy="338554"/>
          </a:xfrm>
          <a:prstGeom prst="rect">
            <a:avLst/>
          </a:prstGeom>
          <a:noFill/>
        </p:spPr>
        <p:txBody>
          <a:bodyPr wrap="none" rtlCol="0">
            <a:spAutoFit/>
          </a:bodyPr>
          <a:lstStyle/>
          <a:p>
            <a:pPr algn="ctr"/>
            <a:r>
              <a:rPr lang="en-US" sz="1600" dirty="0">
                <a:solidFill>
                  <a:srgbClr val="FFFFFF"/>
                </a:solidFill>
                <a:ea typeface="Amazon Ember" charset="0"/>
                <a:cs typeface="Amazon Ember" charset="0"/>
              </a:rPr>
              <a:t>50</a:t>
            </a:r>
          </a:p>
        </p:txBody>
      </p:sp>
      <p:sp>
        <p:nvSpPr>
          <p:cNvPr id="22" name="Title 1">
            <a:extLst>
              <a:ext uri="{FF2B5EF4-FFF2-40B4-BE49-F238E27FC236}">
                <a16:creationId xmlns:a16="http://schemas.microsoft.com/office/drawing/2014/main" id="{89D0024F-872A-D644-9D84-9AE60B51475A}"/>
              </a:ext>
            </a:extLst>
          </p:cNvPr>
          <p:cNvSpPr>
            <a:spLocks noGrp="1"/>
          </p:cNvSpPr>
          <p:nvPr>
            <p:ph type="title"/>
          </p:nvPr>
        </p:nvSpPr>
        <p:spPr>
          <a:xfrm>
            <a:off x="812227" y="507698"/>
            <a:ext cx="13518490" cy="751728"/>
          </a:xfrm>
        </p:spPr>
        <p:txBody>
          <a:bodyPr>
            <a:normAutofit/>
          </a:bodyPr>
          <a:lstStyle/>
          <a:p>
            <a:r>
              <a:rPr lang="en-US" dirty="0">
                <a:latin typeface="Amazon Ember Regular"/>
              </a:rPr>
              <a:t>Factorization Machines</a:t>
            </a:r>
          </a:p>
        </p:txBody>
      </p:sp>
    </p:spTree>
    <p:extLst>
      <p:ext uri="{BB962C8B-B14F-4D97-AF65-F5344CB8AC3E}">
        <p14:creationId xmlns:p14="http://schemas.microsoft.com/office/powerpoint/2010/main" val="5828817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348E7-59B7-9A4C-9BCC-6B04CF99ADC4}"/>
              </a:ext>
            </a:extLst>
          </p:cNvPr>
          <p:cNvSpPr>
            <a:spLocks noGrp="1"/>
          </p:cNvSpPr>
          <p:nvPr>
            <p:ph type="title"/>
          </p:nvPr>
        </p:nvSpPr>
        <p:spPr/>
        <p:txBody>
          <a:bodyPr/>
          <a:lstStyle/>
          <a:p>
            <a:r>
              <a:rPr lang="en-LU" dirty="0"/>
              <a:t>Random Cut Forest</a:t>
            </a:r>
          </a:p>
        </p:txBody>
      </p:sp>
      <p:pic>
        <p:nvPicPr>
          <p:cNvPr id="4" name="Picture 3">
            <a:extLst>
              <a:ext uri="{FF2B5EF4-FFF2-40B4-BE49-F238E27FC236}">
                <a16:creationId xmlns:a16="http://schemas.microsoft.com/office/drawing/2014/main" id="{031F2CBE-F19B-E64D-B374-5532F8488C72}"/>
              </a:ext>
            </a:extLst>
          </p:cNvPr>
          <p:cNvPicPr>
            <a:picLocks noChangeAspect="1"/>
          </p:cNvPicPr>
          <p:nvPr/>
        </p:nvPicPr>
        <p:blipFill>
          <a:blip r:embed="rId2"/>
          <a:stretch>
            <a:fillRect/>
          </a:stretch>
        </p:blipFill>
        <p:spPr>
          <a:xfrm>
            <a:off x="396241" y="2282480"/>
            <a:ext cx="6804661" cy="4994621"/>
          </a:xfrm>
          <a:prstGeom prst="rect">
            <a:avLst/>
          </a:prstGeom>
        </p:spPr>
      </p:pic>
      <p:pic>
        <p:nvPicPr>
          <p:cNvPr id="5" name="Picture 4">
            <a:extLst>
              <a:ext uri="{FF2B5EF4-FFF2-40B4-BE49-F238E27FC236}">
                <a16:creationId xmlns:a16="http://schemas.microsoft.com/office/drawing/2014/main" id="{6FFF7019-E80A-6044-A15C-4E9FA3D69256}"/>
              </a:ext>
            </a:extLst>
          </p:cNvPr>
          <p:cNvPicPr>
            <a:picLocks noChangeAspect="1"/>
          </p:cNvPicPr>
          <p:nvPr/>
        </p:nvPicPr>
        <p:blipFill>
          <a:blip r:embed="rId3"/>
          <a:stretch>
            <a:fillRect/>
          </a:stretch>
        </p:blipFill>
        <p:spPr>
          <a:xfrm>
            <a:off x="7327588" y="2282480"/>
            <a:ext cx="7135173" cy="4994621"/>
          </a:xfrm>
          <a:prstGeom prst="rect">
            <a:avLst/>
          </a:prstGeom>
        </p:spPr>
      </p:pic>
      <p:pic>
        <p:nvPicPr>
          <p:cNvPr id="6" name="Picture 5">
            <a:extLst>
              <a:ext uri="{FF2B5EF4-FFF2-40B4-BE49-F238E27FC236}">
                <a16:creationId xmlns:a16="http://schemas.microsoft.com/office/drawing/2014/main" id="{C0CD6C5B-9325-7145-854D-CAFB310B5D2A}"/>
              </a:ext>
            </a:extLst>
          </p:cNvPr>
          <p:cNvPicPr>
            <a:picLocks noChangeAspect="1"/>
          </p:cNvPicPr>
          <p:nvPr/>
        </p:nvPicPr>
        <p:blipFill>
          <a:blip r:embed="rId4"/>
          <a:stretch>
            <a:fillRect/>
          </a:stretch>
        </p:blipFill>
        <p:spPr>
          <a:xfrm>
            <a:off x="538862" y="1494242"/>
            <a:ext cx="802640" cy="445910"/>
          </a:xfrm>
          <a:prstGeom prst="rect">
            <a:avLst/>
          </a:prstGeom>
        </p:spPr>
      </p:pic>
    </p:spTree>
    <p:extLst>
      <p:ext uri="{BB962C8B-B14F-4D97-AF65-F5344CB8AC3E}">
        <p14:creationId xmlns:p14="http://schemas.microsoft.com/office/powerpoint/2010/main" val="5042098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Curved Connector 43">
            <a:extLst>
              <a:ext uri="{FF2B5EF4-FFF2-40B4-BE49-F238E27FC236}">
                <a16:creationId xmlns:a16="http://schemas.microsoft.com/office/drawing/2014/main" id="{40EFE31C-9EFE-3943-9590-FC87C79FD475}"/>
              </a:ext>
            </a:extLst>
          </p:cNvPr>
          <p:cNvCxnSpPr>
            <a:stCxn id="49" idx="3"/>
          </p:cNvCxnSpPr>
          <p:nvPr/>
        </p:nvCxnSpPr>
        <p:spPr>
          <a:xfrm flipV="1">
            <a:off x="11580644" y="6777173"/>
            <a:ext cx="550952" cy="637248"/>
          </a:xfrm>
          <a:prstGeom prst="curvedConnector2">
            <a:avLst/>
          </a:prstGeom>
          <a:noFill/>
          <a:ln w="25400" cap="flat" cmpd="sng" algn="ctr">
            <a:solidFill>
              <a:srgbClr val="FF9600"/>
            </a:solidFill>
            <a:prstDash val="solid"/>
            <a:tailEnd type="triangle"/>
          </a:ln>
          <a:effectLst>
            <a:outerShdw blurRad="40000" dist="20000" dir="5400000" rotWithShape="0">
              <a:srgbClr val="000000">
                <a:alpha val="38000"/>
              </a:srgbClr>
            </a:outerShdw>
          </a:effectLst>
        </p:spPr>
      </p:cxnSp>
      <p:graphicFrame>
        <p:nvGraphicFramePr>
          <p:cNvPr id="46" name="Table 45">
            <a:extLst>
              <a:ext uri="{FF2B5EF4-FFF2-40B4-BE49-F238E27FC236}">
                <a16:creationId xmlns:a16="http://schemas.microsoft.com/office/drawing/2014/main" id="{AC9181DF-5504-F548-BAFE-45649ED68E89}"/>
              </a:ext>
            </a:extLst>
          </p:cNvPr>
          <p:cNvGraphicFramePr>
            <a:graphicFrameLocks noGrp="1"/>
          </p:cNvGraphicFramePr>
          <p:nvPr/>
        </p:nvGraphicFramePr>
        <p:xfrm>
          <a:off x="6279044" y="1954851"/>
          <a:ext cx="7683426" cy="4988234"/>
        </p:xfrm>
        <a:graphic>
          <a:graphicData uri="http://schemas.openxmlformats.org/drawingml/2006/table">
            <a:tbl>
              <a:tblPr/>
              <a:tblGrid>
                <a:gridCol w="1727133">
                  <a:extLst>
                    <a:ext uri="{9D8B030D-6E8A-4147-A177-3AD203B41FA5}">
                      <a16:colId xmlns:a16="http://schemas.microsoft.com/office/drawing/2014/main" val="20000"/>
                    </a:ext>
                  </a:extLst>
                </a:gridCol>
                <a:gridCol w="1034192">
                  <a:extLst>
                    <a:ext uri="{9D8B030D-6E8A-4147-A177-3AD203B41FA5}">
                      <a16:colId xmlns:a16="http://schemas.microsoft.com/office/drawing/2014/main" val="20001"/>
                    </a:ext>
                  </a:extLst>
                </a:gridCol>
                <a:gridCol w="1330763">
                  <a:extLst>
                    <a:ext uri="{9D8B030D-6E8A-4147-A177-3AD203B41FA5}">
                      <a16:colId xmlns:a16="http://schemas.microsoft.com/office/drawing/2014/main" val="20002"/>
                    </a:ext>
                  </a:extLst>
                </a:gridCol>
                <a:gridCol w="1099008">
                  <a:extLst>
                    <a:ext uri="{9D8B030D-6E8A-4147-A177-3AD203B41FA5}">
                      <a16:colId xmlns:a16="http://schemas.microsoft.com/office/drawing/2014/main" val="20003"/>
                    </a:ext>
                  </a:extLst>
                </a:gridCol>
                <a:gridCol w="1371690">
                  <a:extLst>
                    <a:ext uri="{9D8B030D-6E8A-4147-A177-3AD203B41FA5}">
                      <a16:colId xmlns:a16="http://schemas.microsoft.com/office/drawing/2014/main" val="20004"/>
                    </a:ext>
                  </a:extLst>
                </a:gridCol>
                <a:gridCol w="1120640">
                  <a:extLst>
                    <a:ext uri="{9D8B030D-6E8A-4147-A177-3AD203B41FA5}">
                      <a16:colId xmlns:a16="http://schemas.microsoft.com/office/drawing/2014/main" val="20005"/>
                    </a:ext>
                  </a:extLst>
                </a:gridCol>
              </a:tblGrid>
              <a:tr h="830765">
                <a:tc gridSpan="2">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endParaRPr lang="en-US" sz="2200" b="0" i="0" u="none" strike="noStrike" dirty="0">
                        <a:solidFill>
                          <a:schemeClr val="tx1"/>
                        </a:solidFill>
                        <a:effectLst/>
                        <a:latin typeface="Amazon Ember" charset="0"/>
                        <a:ea typeface="Amazon Ember" charset="0"/>
                        <a:cs typeface="Amazon Ember" charset="0"/>
                      </a:endParaRPr>
                    </a:p>
                  </a:txBody>
                  <a:tcPr marL="10160" marR="10160" marT="10160" marB="0" anchor="ctr">
                    <a:lnL w="6350"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1900" b="0" i="0" kern="1200" dirty="0">
                          <a:solidFill>
                            <a:schemeClr val="tx1"/>
                          </a:solidFill>
                          <a:effectLst/>
                          <a:latin typeface="Amazon Ember" charset="0"/>
                          <a:ea typeface="Amazon Ember" charset="0"/>
                          <a:cs typeface="Amazon Ember" charset="0"/>
                        </a:rPr>
                        <a:t>Mean absolute percentage error</a:t>
                      </a:r>
                      <a:endParaRPr lang="en-US" sz="19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n-US" sz="1200" b="0" i="0" u="none" strike="noStrike" dirty="0">
                        <a:solidFill>
                          <a:schemeClr val="tx1"/>
                        </a:solidFill>
                        <a:effectLst/>
                        <a:latin typeface="Amazon Ember" charset="0"/>
                        <a:ea typeface="Amazon Ember" charset="0"/>
                        <a:cs typeface="Amazon Ember"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2200" b="0" i="0" u="none" strike="noStrike" dirty="0">
                          <a:solidFill>
                            <a:schemeClr val="tx1"/>
                          </a:solidFill>
                          <a:effectLst/>
                          <a:latin typeface="Amazon Ember" charset="0"/>
                          <a:ea typeface="Amazon Ember" charset="0"/>
                          <a:cs typeface="Amazon Ember" charset="0"/>
                        </a:rPr>
                        <a:t>P90 Loss</a:t>
                      </a: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s-ES_tradnl" sz="1200" b="0" i="0" u="none" strike="noStrike" dirty="0">
                        <a:solidFill>
                          <a:schemeClr val="tx1"/>
                        </a:solidFill>
                        <a:effectLst/>
                        <a:latin typeface="Amazon Ember" charset="0"/>
                        <a:ea typeface="Amazon Ember" charset="0"/>
                        <a:cs typeface="Amazon Ember"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36944">
                <a:tc gridSpan="2">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endParaRPr lang="en-US" sz="2200" b="0" i="0" u="none" strike="noStrike" dirty="0">
                        <a:solidFill>
                          <a:schemeClr val="tx1"/>
                        </a:solidFill>
                        <a:effectLst/>
                        <a:latin typeface="Amazon Ember" charset="0"/>
                        <a:ea typeface="Amazon Ember" charset="0"/>
                        <a:cs typeface="Amazon Ember" charset="0"/>
                      </a:endParaRPr>
                    </a:p>
                  </a:txBody>
                  <a:tcPr marL="10160" marR="10160" marT="10160" marB="0" anchor="ctr">
                    <a:lnL w="6350"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2200" u="none" strike="noStrike" dirty="0" err="1">
                          <a:solidFill>
                            <a:schemeClr val="tx1"/>
                          </a:solidFill>
                          <a:effectLst/>
                          <a:latin typeface="Amazon Ember" charset="0"/>
                          <a:ea typeface="Amazon Ember" charset="0"/>
                          <a:cs typeface="Amazon Ember" charset="0"/>
                        </a:rPr>
                        <a:t>DeepAR</a:t>
                      </a:r>
                      <a:r>
                        <a:rPr lang="en-US" sz="2200" u="none" strike="noStrike" dirty="0">
                          <a:solidFill>
                            <a:schemeClr val="tx1"/>
                          </a:solidFill>
                          <a:effectLst/>
                          <a:latin typeface="Amazon Ember" charset="0"/>
                          <a:ea typeface="Amazon Ember" charset="0"/>
                          <a:cs typeface="Amazon Ember" charset="0"/>
                        </a:rPr>
                        <a:t> </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2200" u="none" strike="noStrike" dirty="0">
                          <a:solidFill>
                            <a:schemeClr val="tx1"/>
                          </a:solidFill>
                          <a:effectLst/>
                          <a:latin typeface="Amazon Ember" charset="0"/>
                          <a:ea typeface="Amazon Ember" charset="0"/>
                          <a:cs typeface="Amazon Ember" charset="0"/>
                        </a:rPr>
                        <a:t>R</a:t>
                      </a:r>
                      <a:endParaRPr lang="en-US" sz="22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2200" u="none" strike="noStrike" dirty="0" err="1">
                          <a:solidFill>
                            <a:schemeClr val="tx1"/>
                          </a:solidFill>
                          <a:effectLst/>
                          <a:latin typeface="Amazon Ember" charset="0"/>
                          <a:ea typeface="Amazon Ember" charset="0"/>
                          <a:cs typeface="Amazon Ember" charset="0"/>
                        </a:rPr>
                        <a:t>DeepAR</a:t>
                      </a:r>
                      <a:endParaRPr lang="en-US" sz="22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s-ES_tradnl" sz="2200" u="none" strike="noStrike" dirty="0">
                          <a:solidFill>
                            <a:schemeClr val="tx1"/>
                          </a:solidFill>
                          <a:effectLst/>
                          <a:latin typeface="Amazon Ember" charset="0"/>
                          <a:ea typeface="Amazon Ember" charset="0"/>
                          <a:cs typeface="Amazon Ember" charset="0"/>
                        </a:rPr>
                        <a:t>R</a:t>
                      </a:r>
                      <a:endParaRPr lang="es-ES_tradnl" sz="22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64915">
                <a:tc gridSpan="2">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2200" u="none" strike="noStrike" dirty="0">
                          <a:solidFill>
                            <a:schemeClr val="tx1"/>
                          </a:solidFill>
                          <a:effectLst/>
                          <a:latin typeface="Amazon Ember" charset="0"/>
                          <a:ea typeface="Amazon Ember" charset="0"/>
                          <a:cs typeface="Amazon Ember" charset="0"/>
                        </a:rPr>
                        <a:t>traffic</a:t>
                      </a:r>
                    </a:p>
                    <a:p>
                      <a:pPr marL="0" marR="0" indent="0" algn="ctr" defTabSz="457200" rtl="0" eaLnBrk="1" fontAlgn="b" latinLnBrk="0" hangingPunct="1">
                        <a:lnSpc>
                          <a:spcPct val="100000"/>
                        </a:lnSpc>
                        <a:spcBef>
                          <a:spcPts val="0"/>
                        </a:spcBef>
                        <a:spcAft>
                          <a:spcPts val="0"/>
                        </a:spcAft>
                        <a:buClrTx/>
                        <a:buSzTx/>
                        <a:buFontTx/>
                        <a:buNone/>
                        <a:tabLst/>
                        <a:defRPr/>
                      </a:pPr>
                      <a:r>
                        <a:rPr lang="en-US" sz="1600" dirty="0">
                          <a:solidFill>
                            <a:schemeClr val="tx1"/>
                          </a:solidFill>
                          <a:latin typeface="Amazon Ember" charset="0"/>
                          <a:ea typeface="Amazon Ember" charset="0"/>
                          <a:cs typeface="Amazon Ember" charset="0"/>
                        </a:rPr>
                        <a:t>Hourly occupancy rate of 963 Bay Area freeways</a:t>
                      </a:r>
                    </a:p>
                  </a:txBody>
                  <a:tcPr marL="10160" marR="10160" marT="10160" marB="0" anchor="ctr">
                    <a:lnL w="6350"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2200" u="none" strike="noStrike" dirty="0">
                          <a:solidFill>
                            <a:schemeClr val="accent3"/>
                          </a:solidFill>
                          <a:effectLst/>
                          <a:latin typeface="Amazon Ember" charset="0"/>
                          <a:ea typeface="Amazon Ember" charset="0"/>
                          <a:cs typeface="Amazon Ember" charset="0"/>
                        </a:rPr>
                        <a:t>0.14</a:t>
                      </a:r>
                      <a:endParaRPr lang="nb-NO" sz="2200" b="0" i="0" u="none" strike="noStrike" dirty="0">
                        <a:solidFill>
                          <a:schemeClr val="accent3"/>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2200" u="none" strike="noStrike" dirty="0">
                          <a:solidFill>
                            <a:schemeClr val="tx1"/>
                          </a:solidFill>
                          <a:effectLst/>
                          <a:latin typeface="Amazon Ember" charset="0"/>
                          <a:ea typeface="Amazon Ember" charset="0"/>
                          <a:cs typeface="Amazon Ember" charset="0"/>
                        </a:rPr>
                        <a:t>0.27</a:t>
                      </a:r>
                      <a:endParaRPr lang="nb-NO" sz="22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hr-HR" sz="2200" u="none" strike="noStrike" dirty="0">
                          <a:solidFill>
                            <a:schemeClr val="accent3"/>
                          </a:solidFill>
                          <a:effectLst/>
                          <a:latin typeface="Amazon Ember" charset="0"/>
                          <a:ea typeface="Amazon Ember" charset="0"/>
                          <a:cs typeface="Amazon Ember" charset="0"/>
                        </a:rPr>
                        <a:t>0.13</a:t>
                      </a:r>
                      <a:endParaRPr lang="hr-HR" sz="2200" b="0" i="0" u="none" strike="noStrike" dirty="0">
                        <a:solidFill>
                          <a:schemeClr val="accent3"/>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hr-HR" sz="2200" u="none" strike="noStrike" dirty="0">
                          <a:solidFill>
                            <a:schemeClr val="tx1"/>
                          </a:solidFill>
                          <a:effectLst/>
                          <a:latin typeface="Amazon Ember" charset="0"/>
                          <a:ea typeface="Amazon Ember" charset="0"/>
                          <a:cs typeface="Amazon Ember" charset="0"/>
                        </a:rPr>
                        <a:t>0.24</a:t>
                      </a:r>
                      <a:endParaRPr lang="hr-HR" sz="22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7984">
                <a:tc gridSpan="2">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2200" u="none" strike="noStrike" dirty="0">
                          <a:solidFill>
                            <a:schemeClr val="tx1"/>
                          </a:solidFill>
                          <a:effectLst/>
                          <a:latin typeface="Amazon Ember" charset="0"/>
                          <a:ea typeface="Amazon Ember" charset="0"/>
                          <a:cs typeface="Amazon Ember" charset="0"/>
                        </a:rPr>
                        <a:t>electricity</a:t>
                      </a:r>
                    </a:p>
                    <a:p>
                      <a:pPr algn="ctr" fontAlgn="b"/>
                      <a:r>
                        <a:rPr lang="en-US" sz="1800" dirty="0">
                          <a:solidFill>
                            <a:schemeClr val="tx1"/>
                          </a:solidFill>
                          <a:latin typeface="Amazon Ember" charset="0"/>
                          <a:ea typeface="Amazon Ember" charset="0"/>
                          <a:cs typeface="Amazon Ember" charset="0"/>
                        </a:rPr>
                        <a:t>Electricity use of 370 homes over time</a:t>
                      </a:r>
                      <a:endParaRPr lang="en-US" sz="1800" b="0" i="0" u="none" strike="noStrike" dirty="0">
                        <a:solidFill>
                          <a:schemeClr val="tx1"/>
                        </a:solidFill>
                        <a:effectLst/>
                        <a:latin typeface="Amazon Ember" charset="0"/>
                        <a:ea typeface="Amazon Ember" charset="0"/>
                        <a:cs typeface="Amazon Ember" charset="0"/>
                      </a:endParaRPr>
                    </a:p>
                  </a:txBody>
                  <a:tcPr marL="10160" marR="10160" marT="10160" marB="0" anchor="ctr">
                    <a:lnL w="6350"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is-IS" sz="2200" u="none" strike="noStrike" dirty="0">
                          <a:solidFill>
                            <a:schemeClr val="accent3"/>
                          </a:solidFill>
                          <a:effectLst/>
                          <a:latin typeface="Amazon Ember" charset="0"/>
                          <a:ea typeface="Amazon Ember" charset="0"/>
                          <a:cs typeface="Amazon Ember" charset="0"/>
                        </a:rPr>
                        <a:t>0.07</a:t>
                      </a:r>
                      <a:endParaRPr lang="is-IS" sz="2200" b="0" i="0" u="none" strike="noStrike" dirty="0">
                        <a:solidFill>
                          <a:schemeClr val="accent3"/>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2200" u="none" strike="noStrike" dirty="0">
                          <a:solidFill>
                            <a:schemeClr val="tx1"/>
                          </a:solidFill>
                          <a:effectLst/>
                          <a:latin typeface="Amazon Ember" charset="0"/>
                          <a:ea typeface="Amazon Ember" charset="0"/>
                          <a:cs typeface="Amazon Ember" charset="0"/>
                        </a:rPr>
                        <a:t>0.11</a:t>
                      </a:r>
                      <a:endParaRPr lang="nb-NO" sz="22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is-IS" sz="2200" u="none" strike="noStrike" dirty="0">
                          <a:solidFill>
                            <a:schemeClr val="accent3"/>
                          </a:solidFill>
                          <a:effectLst/>
                          <a:latin typeface="Amazon Ember" charset="0"/>
                          <a:ea typeface="Amazon Ember" charset="0"/>
                          <a:cs typeface="Amazon Ember" charset="0"/>
                        </a:rPr>
                        <a:t>0.08</a:t>
                      </a:r>
                      <a:endParaRPr lang="is-IS" sz="2200" b="0" i="0" u="none" strike="noStrike" dirty="0">
                        <a:solidFill>
                          <a:schemeClr val="accent3"/>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hr-HR" sz="2200" u="none" strike="noStrike" dirty="0">
                          <a:solidFill>
                            <a:schemeClr val="tx1"/>
                          </a:solidFill>
                          <a:effectLst/>
                          <a:latin typeface="Amazon Ember" charset="0"/>
                          <a:ea typeface="Amazon Ember" charset="0"/>
                          <a:cs typeface="Amazon Ember" charset="0"/>
                        </a:rPr>
                        <a:t>0.09</a:t>
                      </a:r>
                      <a:endParaRPr lang="hr-HR" sz="22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30765">
                <a:tc rowSpan="2">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2200" u="none" strike="noStrike" dirty="0" err="1">
                          <a:solidFill>
                            <a:schemeClr val="tx1"/>
                          </a:solidFill>
                          <a:effectLst/>
                          <a:latin typeface="Amazon Ember" charset="0"/>
                          <a:ea typeface="Amazon Ember" charset="0"/>
                          <a:cs typeface="Amazon Ember" charset="0"/>
                        </a:rPr>
                        <a:t>pageviews</a:t>
                      </a:r>
                      <a:endParaRPr lang="en-US" sz="2200" u="none" strike="noStrike" dirty="0">
                        <a:solidFill>
                          <a:schemeClr val="tx1"/>
                        </a:solidFill>
                        <a:effectLst/>
                        <a:latin typeface="Amazon Ember" charset="0"/>
                        <a:ea typeface="Amazon Ember" charset="0"/>
                        <a:cs typeface="Amazon Ember" charset="0"/>
                      </a:endParaRPr>
                    </a:p>
                    <a:p>
                      <a:pPr marL="0" marR="0" indent="0" algn="ctr" defTabSz="457200" rtl="0" eaLnBrk="1" fontAlgn="b" latinLnBrk="0" hangingPunct="1">
                        <a:lnSpc>
                          <a:spcPct val="100000"/>
                        </a:lnSpc>
                        <a:spcBef>
                          <a:spcPts val="0"/>
                        </a:spcBef>
                        <a:spcAft>
                          <a:spcPts val="0"/>
                        </a:spcAft>
                        <a:buClrTx/>
                        <a:buSzTx/>
                        <a:buFontTx/>
                        <a:buNone/>
                        <a:tabLst/>
                        <a:defRPr/>
                      </a:pPr>
                      <a:r>
                        <a:rPr lang="en-US" sz="1800" dirty="0">
                          <a:solidFill>
                            <a:schemeClr val="tx1"/>
                          </a:solidFill>
                          <a:latin typeface="Amazon Ember" charset="0"/>
                          <a:ea typeface="Amazon Ember" charset="0"/>
                          <a:cs typeface="Amazon Ember" charset="0"/>
                        </a:rPr>
                        <a:t>Page view hits of websites</a:t>
                      </a:r>
                    </a:p>
                  </a:txBody>
                  <a:tcPr marL="10160" marR="10160" marT="10160" marB="0" anchor="ctr">
                    <a:lnL w="6350"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2200" b="0" i="0" u="none" strike="noStrike" dirty="0">
                          <a:solidFill>
                            <a:schemeClr val="tx1"/>
                          </a:solidFill>
                          <a:effectLst/>
                          <a:latin typeface="Amazon Ember" charset="0"/>
                          <a:ea typeface="Amazon Ember" charset="0"/>
                          <a:cs typeface="Amazon Ember" charset="0"/>
                        </a:rPr>
                        <a:t>10k</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hr-HR" sz="2200" u="none" strike="noStrike" dirty="0">
                          <a:solidFill>
                            <a:schemeClr val="accent3"/>
                          </a:solidFill>
                          <a:effectLst/>
                          <a:latin typeface="Amazon Ember" charset="0"/>
                          <a:ea typeface="Amazon Ember" charset="0"/>
                          <a:cs typeface="Amazon Ember" charset="0"/>
                        </a:rPr>
                        <a:t>0.32</a:t>
                      </a:r>
                      <a:endParaRPr lang="hr-HR" sz="2200" b="0" i="0" u="none" strike="noStrike" dirty="0">
                        <a:solidFill>
                          <a:schemeClr val="accent3"/>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hr-HR" sz="2200" u="none" strike="noStrike" dirty="0">
                          <a:solidFill>
                            <a:schemeClr val="accent3"/>
                          </a:solidFill>
                          <a:effectLst/>
                          <a:latin typeface="Amazon Ember" charset="0"/>
                          <a:ea typeface="Amazon Ember" charset="0"/>
                          <a:cs typeface="Amazon Ember" charset="0"/>
                        </a:rPr>
                        <a:t>0.32</a:t>
                      </a:r>
                      <a:endParaRPr lang="hr-HR" sz="2200" b="0" i="0" u="none" strike="noStrike" dirty="0">
                        <a:solidFill>
                          <a:schemeClr val="accent3"/>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2200" u="none" strike="noStrike" dirty="0">
                          <a:solidFill>
                            <a:schemeClr val="tx1"/>
                          </a:solidFill>
                          <a:effectLst/>
                          <a:latin typeface="Amazon Ember" charset="0"/>
                          <a:ea typeface="Amazon Ember" charset="0"/>
                          <a:cs typeface="Amazon Ember" charset="0"/>
                        </a:rPr>
                        <a:t>0.44</a:t>
                      </a:r>
                      <a:endParaRPr lang="nb-NO" sz="22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hr-HR" sz="2200" u="none" strike="noStrike" dirty="0">
                          <a:solidFill>
                            <a:schemeClr val="accent3"/>
                          </a:solidFill>
                          <a:effectLst/>
                          <a:latin typeface="Amazon Ember" charset="0"/>
                          <a:ea typeface="Amazon Ember" charset="0"/>
                          <a:cs typeface="Amazon Ember" charset="0"/>
                        </a:rPr>
                        <a:t>0.31</a:t>
                      </a:r>
                      <a:endParaRPr lang="hr-HR" sz="2200" b="0" i="0" u="none" strike="noStrike" dirty="0">
                        <a:solidFill>
                          <a:schemeClr val="accent3"/>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830765">
                <a:tc vMerge="1">
                  <a:txBody>
                    <a:bodyPr/>
                    <a:lstStyle/>
                    <a:p>
                      <a:pPr algn="ctr" fontAlgn="b"/>
                      <a:endParaRPr lang="en-US" sz="1400" b="0" i="0" u="none" strike="noStrike" dirty="0">
                        <a:solidFill>
                          <a:schemeClr val="tx1"/>
                        </a:solidFill>
                        <a:effectLst/>
                        <a:latin typeface="Amazon Ember" charset="0"/>
                        <a:ea typeface="Amazon Ember" charset="0"/>
                        <a:cs typeface="Amazon Ember" charset="0"/>
                      </a:endParaRPr>
                    </a:p>
                  </a:txBody>
                  <a:tcPr marL="6350" marR="6350" marT="6350" marB="0" anchor="ctr">
                    <a:lnL w="6350"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635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2200" b="0" i="0" u="none" strike="noStrike" dirty="0">
                          <a:solidFill>
                            <a:schemeClr val="tx1"/>
                          </a:solidFill>
                          <a:effectLst/>
                          <a:latin typeface="Amazon Ember" charset="0"/>
                          <a:ea typeface="Amazon Ember" charset="0"/>
                          <a:cs typeface="Amazon Ember" charset="0"/>
                        </a:rPr>
                        <a:t>180k</a:t>
                      </a: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2200" u="none" strike="noStrike" dirty="0">
                          <a:solidFill>
                            <a:schemeClr val="accent3"/>
                          </a:solidFill>
                          <a:effectLst/>
                          <a:latin typeface="Amazon Ember" charset="0"/>
                          <a:ea typeface="Amazon Ember" charset="0"/>
                          <a:cs typeface="Amazon Ember" charset="0"/>
                        </a:rPr>
                        <a:t>0.32</a:t>
                      </a:r>
                      <a:endParaRPr lang="nb-NO" sz="2200" b="0" i="0" u="none" strike="noStrike" dirty="0">
                        <a:solidFill>
                          <a:schemeClr val="accent3"/>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uk-UA" sz="2200" u="none" strike="noStrike" dirty="0">
                          <a:solidFill>
                            <a:schemeClr val="tx1"/>
                          </a:solidFill>
                          <a:effectLst/>
                          <a:latin typeface="Amazon Ember" charset="0"/>
                          <a:ea typeface="Amazon Ember" charset="0"/>
                          <a:cs typeface="Amazon Ember" charset="0"/>
                        </a:rPr>
                        <a:t>0.3</a:t>
                      </a:r>
                      <a:r>
                        <a:rPr lang="en-US" sz="2200" u="none" strike="noStrike" dirty="0">
                          <a:solidFill>
                            <a:schemeClr val="tx1"/>
                          </a:solidFill>
                          <a:effectLst/>
                          <a:latin typeface="Amazon Ember" charset="0"/>
                          <a:ea typeface="Amazon Ember" charset="0"/>
                          <a:cs typeface="Amazon Ember" charset="0"/>
                        </a:rPr>
                        <a:t>4</a:t>
                      </a:r>
                      <a:endParaRPr lang="uk-UA" sz="22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nb-NO" sz="2200" u="none" strike="noStrike" dirty="0">
                          <a:solidFill>
                            <a:schemeClr val="accent3"/>
                          </a:solidFill>
                          <a:effectLst/>
                          <a:latin typeface="Amazon Ember" charset="0"/>
                          <a:ea typeface="Amazon Ember" charset="0"/>
                          <a:cs typeface="Amazon Ember" charset="0"/>
                        </a:rPr>
                        <a:t>0.29</a:t>
                      </a:r>
                      <a:endParaRPr lang="nb-NO" sz="2200" b="0" i="0" u="none" strike="noStrike" dirty="0">
                        <a:solidFill>
                          <a:schemeClr val="accent3"/>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fontAlgn="b"/>
                      <a:r>
                        <a:rPr lang="en-US" sz="2200" u="none" strike="noStrike" dirty="0">
                          <a:solidFill>
                            <a:schemeClr val="tx1"/>
                          </a:solidFill>
                          <a:effectLst/>
                          <a:latin typeface="Amazon Ember" charset="0"/>
                          <a:ea typeface="Amazon Ember" charset="0"/>
                          <a:cs typeface="Amazon Ember" charset="0"/>
                        </a:rPr>
                        <a:t>NA</a:t>
                      </a:r>
                      <a:endParaRPr lang="en-US" sz="2200" b="0" i="0" u="none" strike="noStrike" dirty="0">
                        <a:solidFill>
                          <a:schemeClr val="tx1"/>
                        </a:solidFill>
                        <a:effectLst/>
                        <a:latin typeface="Amazon Ember" charset="0"/>
                        <a:ea typeface="Amazon Ember" charset="0"/>
                        <a:cs typeface="Amazon Ember" charset="0"/>
                      </a:endParaRPr>
                    </a:p>
                  </a:txBody>
                  <a:tcPr marL="10160" marR="10160" marT="10160" marB="0" anchor="ctr">
                    <a:lnL w="3175"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47" name="TextBox 46">
            <a:extLst>
              <a:ext uri="{FF2B5EF4-FFF2-40B4-BE49-F238E27FC236}">
                <a16:creationId xmlns:a16="http://schemas.microsoft.com/office/drawing/2014/main" id="{82253BA2-5409-F946-8C91-783C46827954}"/>
              </a:ext>
            </a:extLst>
          </p:cNvPr>
          <p:cNvSpPr txBox="1"/>
          <p:nvPr/>
        </p:nvSpPr>
        <p:spPr>
          <a:xfrm>
            <a:off x="6996825" y="7118956"/>
            <a:ext cx="4583819" cy="535531"/>
          </a:xfrm>
          <a:prstGeom prst="rect">
            <a:avLst/>
          </a:prstGeom>
          <a:noFill/>
        </p:spPr>
        <p:txBody>
          <a:bodyPr wrap="square" rtlCol="0">
            <a:spAutoFit/>
          </a:bodyPr>
          <a:lstStyle/>
          <a:p>
            <a:r>
              <a:rPr lang="en-US" dirty="0">
                <a:solidFill>
                  <a:srgbClr val="FFFFFF"/>
                </a:solidFill>
                <a:latin typeface="Arial"/>
              </a:rPr>
              <a:t>One hour on p2.xlarge, $1</a:t>
            </a:r>
          </a:p>
        </p:txBody>
      </p:sp>
      <p:grpSp>
        <p:nvGrpSpPr>
          <p:cNvPr id="48" name="Group 47">
            <a:extLst>
              <a:ext uri="{FF2B5EF4-FFF2-40B4-BE49-F238E27FC236}">
                <a16:creationId xmlns:a16="http://schemas.microsoft.com/office/drawing/2014/main" id="{42815423-93F6-C04D-9CEF-F47B5F0471F7}"/>
              </a:ext>
            </a:extLst>
          </p:cNvPr>
          <p:cNvGrpSpPr/>
          <p:nvPr/>
        </p:nvGrpSpPr>
        <p:grpSpPr>
          <a:xfrm>
            <a:off x="67881" y="2677802"/>
            <a:ext cx="5782770" cy="3312836"/>
            <a:chOff x="282190" y="1868430"/>
            <a:chExt cx="3614231" cy="2070523"/>
          </a:xfrm>
        </p:grpSpPr>
        <p:sp>
          <p:nvSpPr>
            <p:cNvPr id="49" name="Rectangle 48">
              <a:extLst>
                <a:ext uri="{FF2B5EF4-FFF2-40B4-BE49-F238E27FC236}">
                  <a16:creationId xmlns:a16="http://schemas.microsoft.com/office/drawing/2014/main" id="{EFB6DE3B-7B51-6A41-B1DC-4C74116E8E79}"/>
                </a:ext>
              </a:extLst>
            </p:cNvPr>
            <p:cNvSpPr/>
            <p:nvPr/>
          </p:nvSpPr>
          <p:spPr>
            <a:xfrm>
              <a:off x="1064287" y="3730281"/>
              <a:ext cx="898614" cy="208672"/>
            </a:xfrm>
            <a:prstGeom prst="rect">
              <a:avLst/>
            </a:prstGeom>
            <a:no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a:ea typeface="Amazon Ember" charset="0"/>
                <a:cs typeface="Amazon Ember" charset="0"/>
              </a:endParaRPr>
            </a:p>
          </p:txBody>
        </p:sp>
        <p:sp>
          <p:nvSpPr>
            <p:cNvPr id="50" name="Rectangle 49">
              <a:extLst>
                <a:ext uri="{FF2B5EF4-FFF2-40B4-BE49-F238E27FC236}">
                  <a16:creationId xmlns:a16="http://schemas.microsoft.com/office/drawing/2014/main" id="{3D4882C9-8DFB-BA45-B69A-D1DFA18C5F20}"/>
                </a:ext>
              </a:extLst>
            </p:cNvPr>
            <p:cNvSpPr/>
            <p:nvPr/>
          </p:nvSpPr>
          <p:spPr>
            <a:xfrm>
              <a:off x="2032613" y="3730281"/>
              <a:ext cx="898614" cy="208672"/>
            </a:xfrm>
            <a:prstGeom prst="rect">
              <a:avLst/>
            </a:prstGeom>
            <a:no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a:ea typeface="Amazon Ember" charset="0"/>
                <a:cs typeface="Amazon Ember" charset="0"/>
              </a:endParaRPr>
            </a:p>
          </p:txBody>
        </p:sp>
        <p:sp>
          <p:nvSpPr>
            <p:cNvPr id="51" name="Rectangle 50">
              <a:extLst>
                <a:ext uri="{FF2B5EF4-FFF2-40B4-BE49-F238E27FC236}">
                  <a16:creationId xmlns:a16="http://schemas.microsoft.com/office/drawing/2014/main" id="{4994F94F-16CC-594A-94D9-9609FF6FA3A6}"/>
                </a:ext>
              </a:extLst>
            </p:cNvPr>
            <p:cNvSpPr/>
            <p:nvPr/>
          </p:nvSpPr>
          <p:spPr>
            <a:xfrm>
              <a:off x="2997807" y="3730281"/>
              <a:ext cx="898614" cy="208672"/>
            </a:xfrm>
            <a:prstGeom prst="rect">
              <a:avLst/>
            </a:prstGeom>
            <a:no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a:ea typeface="Amazon Ember" charset="0"/>
                <a:cs typeface="Amazon Ember" charset="0"/>
              </a:endParaRPr>
            </a:p>
          </p:txBody>
        </p:sp>
        <p:sp>
          <p:nvSpPr>
            <p:cNvPr id="52" name="Rectangle 51">
              <a:extLst>
                <a:ext uri="{FF2B5EF4-FFF2-40B4-BE49-F238E27FC236}">
                  <a16:creationId xmlns:a16="http://schemas.microsoft.com/office/drawing/2014/main" id="{D6DCB93E-6428-074F-B958-5F9536BFB1C0}"/>
                </a:ext>
              </a:extLst>
            </p:cNvPr>
            <p:cNvSpPr/>
            <p:nvPr/>
          </p:nvSpPr>
          <p:spPr>
            <a:xfrm>
              <a:off x="1204104" y="3225017"/>
              <a:ext cx="618980" cy="208672"/>
            </a:xfrm>
            <a:prstGeom prst="rect">
              <a:avLst/>
            </a:prstGeom>
            <a:solidFill>
              <a:srgbClr val="F8F8F8">
                <a:lumMod val="25000"/>
              </a:srgbClr>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a:ea typeface="Amazon Ember" charset="0"/>
                <a:cs typeface="Amazon Ember" charset="0"/>
              </a:endParaRPr>
            </a:p>
          </p:txBody>
        </p:sp>
        <p:sp>
          <p:nvSpPr>
            <p:cNvPr id="53" name="Rectangle 52">
              <a:extLst>
                <a:ext uri="{FF2B5EF4-FFF2-40B4-BE49-F238E27FC236}">
                  <a16:creationId xmlns:a16="http://schemas.microsoft.com/office/drawing/2014/main" id="{93699314-CA31-124D-8FE2-81028456E99F}"/>
                </a:ext>
              </a:extLst>
            </p:cNvPr>
            <p:cNvSpPr/>
            <p:nvPr/>
          </p:nvSpPr>
          <p:spPr>
            <a:xfrm>
              <a:off x="2172430" y="3225017"/>
              <a:ext cx="618980" cy="208672"/>
            </a:xfrm>
            <a:prstGeom prst="rect">
              <a:avLst/>
            </a:prstGeom>
            <a:solidFill>
              <a:srgbClr val="F8F8F8">
                <a:lumMod val="25000"/>
              </a:srgbClr>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a:ea typeface="Amazon Ember" charset="0"/>
                <a:cs typeface="Amazon Ember" charset="0"/>
              </a:endParaRPr>
            </a:p>
          </p:txBody>
        </p:sp>
        <p:sp>
          <p:nvSpPr>
            <p:cNvPr id="54" name="Rectangle 53">
              <a:extLst>
                <a:ext uri="{FF2B5EF4-FFF2-40B4-BE49-F238E27FC236}">
                  <a16:creationId xmlns:a16="http://schemas.microsoft.com/office/drawing/2014/main" id="{C3828189-1297-0742-A1D9-443F3BF49E64}"/>
                </a:ext>
              </a:extLst>
            </p:cNvPr>
            <p:cNvSpPr/>
            <p:nvPr/>
          </p:nvSpPr>
          <p:spPr>
            <a:xfrm>
              <a:off x="3135903" y="3227665"/>
              <a:ext cx="618980" cy="208672"/>
            </a:xfrm>
            <a:prstGeom prst="rect">
              <a:avLst/>
            </a:prstGeom>
            <a:solidFill>
              <a:srgbClr val="F8F8F8">
                <a:lumMod val="25000"/>
              </a:srgbClr>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a:ea typeface="Amazon Ember" charset="0"/>
                <a:cs typeface="Amazon Ember" charset="0"/>
              </a:endParaRPr>
            </a:p>
          </p:txBody>
        </p:sp>
        <p:sp>
          <p:nvSpPr>
            <p:cNvPr id="55" name="Rectangle 54">
              <a:extLst>
                <a:ext uri="{FF2B5EF4-FFF2-40B4-BE49-F238E27FC236}">
                  <a16:creationId xmlns:a16="http://schemas.microsoft.com/office/drawing/2014/main" id="{19A1A261-73BB-2545-8F67-3082CE3DC15A}"/>
                </a:ext>
              </a:extLst>
            </p:cNvPr>
            <p:cNvSpPr/>
            <p:nvPr/>
          </p:nvSpPr>
          <p:spPr>
            <a:xfrm>
              <a:off x="1064287" y="2719753"/>
              <a:ext cx="898614" cy="208672"/>
            </a:xfrm>
            <a:prstGeom prst="rect">
              <a:avLst/>
            </a:prstGeom>
            <a:no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a:ea typeface="Amazon Ember" charset="0"/>
                <a:cs typeface="Amazon Ember" charset="0"/>
              </a:endParaRPr>
            </a:p>
          </p:txBody>
        </p:sp>
        <p:sp>
          <p:nvSpPr>
            <p:cNvPr id="56" name="Rectangle 55">
              <a:extLst>
                <a:ext uri="{FF2B5EF4-FFF2-40B4-BE49-F238E27FC236}">
                  <a16:creationId xmlns:a16="http://schemas.microsoft.com/office/drawing/2014/main" id="{60E8BE22-ED86-2348-A8C2-0D43CB1FA279}"/>
                </a:ext>
              </a:extLst>
            </p:cNvPr>
            <p:cNvSpPr/>
            <p:nvPr/>
          </p:nvSpPr>
          <p:spPr>
            <a:xfrm>
              <a:off x="2032613" y="2719753"/>
              <a:ext cx="898614" cy="208672"/>
            </a:xfrm>
            <a:prstGeom prst="rect">
              <a:avLst/>
            </a:prstGeom>
            <a:no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a:ea typeface="Amazon Ember" charset="0"/>
                <a:cs typeface="Amazon Ember" charset="0"/>
              </a:endParaRPr>
            </a:p>
          </p:txBody>
        </p:sp>
        <p:sp>
          <p:nvSpPr>
            <p:cNvPr id="57" name="Rectangle 56">
              <a:extLst>
                <a:ext uri="{FF2B5EF4-FFF2-40B4-BE49-F238E27FC236}">
                  <a16:creationId xmlns:a16="http://schemas.microsoft.com/office/drawing/2014/main" id="{04E46753-4A9C-DD4F-B7D7-F070E7F93230}"/>
                </a:ext>
              </a:extLst>
            </p:cNvPr>
            <p:cNvSpPr/>
            <p:nvPr/>
          </p:nvSpPr>
          <p:spPr>
            <a:xfrm>
              <a:off x="2996086" y="2719332"/>
              <a:ext cx="898614" cy="208672"/>
            </a:xfrm>
            <a:prstGeom prst="rect">
              <a:avLst/>
            </a:prstGeom>
            <a:no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a:ea typeface="Amazon Ember" charset="0"/>
                <a:cs typeface="Amazon Ember" charset="0"/>
              </a:endParaRPr>
            </a:p>
          </p:txBody>
        </p:sp>
        <p:sp>
          <p:nvSpPr>
            <p:cNvPr id="58" name="Oval 57">
              <a:extLst>
                <a:ext uri="{FF2B5EF4-FFF2-40B4-BE49-F238E27FC236}">
                  <a16:creationId xmlns:a16="http://schemas.microsoft.com/office/drawing/2014/main" id="{1622E137-32F7-1F45-B516-0B5632954B8C}"/>
                </a:ext>
              </a:extLst>
            </p:cNvPr>
            <p:cNvSpPr/>
            <p:nvPr/>
          </p:nvSpPr>
          <p:spPr>
            <a:xfrm>
              <a:off x="1239274" y="1874521"/>
              <a:ext cx="548640" cy="548640"/>
            </a:xfrm>
            <a:prstGeom prst="ellipse">
              <a:avLst/>
            </a:prstGeom>
            <a:solidFill>
              <a:srgbClr val="F8F8F8">
                <a:lumMod val="25000"/>
              </a:srgbClr>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59" name="Oval 58">
              <a:extLst>
                <a:ext uri="{FF2B5EF4-FFF2-40B4-BE49-F238E27FC236}">
                  <a16:creationId xmlns:a16="http://schemas.microsoft.com/office/drawing/2014/main" id="{A2621486-BC33-D84F-80FE-8965637C3DE0}"/>
                </a:ext>
              </a:extLst>
            </p:cNvPr>
            <p:cNvSpPr/>
            <p:nvPr/>
          </p:nvSpPr>
          <p:spPr>
            <a:xfrm>
              <a:off x="2207600" y="1874521"/>
              <a:ext cx="548640" cy="548640"/>
            </a:xfrm>
            <a:prstGeom prst="ellipse">
              <a:avLst/>
            </a:prstGeom>
            <a:solidFill>
              <a:srgbClr val="F8F8F8">
                <a:lumMod val="25000"/>
              </a:srgbClr>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0" name="Oval 59">
              <a:extLst>
                <a:ext uri="{FF2B5EF4-FFF2-40B4-BE49-F238E27FC236}">
                  <a16:creationId xmlns:a16="http://schemas.microsoft.com/office/drawing/2014/main" id="{F6792CD7-CB9B-4246-B66B-37E2A9584879}"/>
                </a:ext>
              </a:extLst>
            </p:cNvPr>
            <p:cNvSpPr/>
            <p:nvPr/>
          </p:nvSpPr>
          <p:spPr>
            <a:xfrm>
              <a:off x="3175926" y="1868430"/>
              <a:ext cx="548640" cy="548640"/>
            </a:xfrm>
            <a:prstGeom prst="ellipse">
              <a:avLst/>
            </a:prstGeom>
            <a:solidFill>
              <a:srgbClr val="F8F8F8">
                <a:lumMod val="25000"/>
              </a:srgbClr>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pic>
          <p:nvPicPr>
            <p:cNvPr id="61" name="Picture 60">
              <a:extLst>
                <a:ext uri="{FF2B5EF4-FFF2-40B4-BE49-F238E27FC236}">
                  <a16:creationId xmlns:a16="http://schemas.microsoft.com/office/drawing/2014/main" id="{672709E7-5CEA-DA47-AFC1-B813F091EA3D}"/>
                </a:ext>
              </a:extLst>
            </p:cNvPr>
            <p:cNvPicPr>
              <a:picLocks noChangeAspect="1"/>
            </p:cNvPicPr>
            <p:nvPr/>
          </p:nvPicPr>
          <p:blipFill>
            <a:blip r:embed="rId3"/>
            <a:stretch>
              <a:fillRect/>
            </a:stretch>
          </p:blipFill>
          <p:spPr>
            <a:xfrm>
              <a:off x="1183394" y="3783213"/>
              <a:ext cx="660400" cy="114300"/>
            </a:xfrm>
            <a:prstGeom prst="rect">
              <a:avLst/>
            </a:prstGeom>
          </p:spPr>
        </p:pic>
        <p:pic>
          <p:nvPicPr>
            <p:cNvPr id="62" name="Picture 61">
              <a:extLst>
                <a:ext uri="{FF2B5EF4-FFF2-40B4-BE49-F238E27FC236}">
                  <a16:creationId xmlns:a16="http://schemas.microsoft.com/office/drawing/2014/main" id="{29B46B93-0AD2-9942-A756-A03E88A32775}"/>
                </a:ext>
              </a:extLst>
            </p:cNvPr>
            <p:cNvPicPr>
              <a:picLocks noChangeAspect="1"/>
            </p:cNvPicPr>
            <p:nvPr/>
          </p:nvPicPr>
          <p:blipFill>
            <a:blip r:embed="rId4"/>
            <a:stretch>
              <a:fillRect/>
            </a:stretch>
          </p:blipFill>
          <p:spPr>
            <a:xfrm>
              <a:off x="2205149" y="3776364"/>
              <a:ext cx="546100" cy="114300"/>
            </a:xfrm>
            <a:prstGeom prst="rect">
              <a:avLst/>
            </a:prstGeom>
          </p:spPr>
        </p:pic>
        <p:pic>
          <p:nvPicPr>
            <p:cNvPr id="63" name="Picture 62">
              <a:extLst>
                <a:ext uri="{FF2B5EF4-FFF2-40B4-BE49-F238E27FC236}">
                  <a16:creationId xmlns:a16="http://schemas.microsoft.com/office/drawing/2014/main" id="{2CE801D4-400C-9E47-A444-27D8EE1F9B2D}"/>
                </a:ext>
              </a:extLst>
            </p:cNvPr>
            <p:cNvPicPr>
              <a:picLocks noChangeAspect="1"/>
            </p:cNvPicPr>
            <p:nvPr/>
          </p:nvPicPr>
          <p:blipFill>
            <a:blip r:embed="rId5"/>
            <a:stretch>
              <a:fillRect/>
            </a:stretch>
          </p:blipFill>
          <p:spPr>
            <a:xfrm>
              <a:off x="3168041" y="3775374"/>
              <a:ext cx="533400" cy="114300"/>
            </a:xfrm>
            <a:prstGeom prst="rect">
              <a:avLst/>
            </a:prstGeom>
          </p:spPr>
        </p:pic>
        <p:pic>
          <p:nvPicPr>
            <p:cNvPr id="64" name="Picture 63">
              <a:extLst>
                <a:ext uri="{FF2B5EF4-FFF2-40B4-BE49-F238E27FC236}">
                  <a16:creationId xmlns:a16="http://schemas.microsoft.com/office/drawing/2014/main" id="{0B50E4F6-0A93-B044-A56B-A821C63B1DCB}"/>
                </a:ext>
              </a:extLst>
            </p:cNvPr>
            <p:cNvPicPr>
              <a:picLocks noChangeAspect="1"/>
            </p:cNvPicPr>
            <p:nvPr/>
          </p:nvPicPr>
          <p:blipFill>
            <a:blip r:embed="rId6"/>
            <a:stretch>
              <a:fillRect/>
            </a:stretch>
          </p:blipFill>
          <p:spPr>
            <a:xfrm>
              <a:off x="1361194" y="3259503"/>
              <a:ext cx="304800" cy="139700"/>
            </a:xfrm>
            <a:prstGeom prst="rect">
              <a:avLst/>
            </a:prstGeom>
          </p:spPr>
        </p:pic>
        <p:pic>
          <p:nvPicPr>
            <p:cNvPr id="65" name="Picture 64">
              <a:extLst>
                <a:ext uri="{FF2B5EF4-FFF2-40B4-BE49-F238E27FC236}">
                  <a16:creationId xmlns:a16="http://schemas.microsoft.com/office/drawing/2014/main" id="{AD355C7E-05B2-8C4F-8AF5-4F5FBC081AF2}"/>
                </a:ext>
              </a:extLst>
            </p:cNvPr>
            <p:cNvPicPr>
              <a:picLocks noChangeAspect="1"/>
            </p:cNvPicPr>
            <p:nvPr/>
          </p:nvPicPr>
          <p:blipFill>
            <a:blip r:embed="rId7"/>
            <a:stretch>
              <a:fillRect/>
            </a:stretch>
          </p:blipFill>
          <p:spPr>
            <a:xfrm>
              <a:off x="2382949" y="3259503"/>
              <a:ext cx="190500" cy="139700"/>
            </a:xfrm>
            <a:prstGeom prst="rect">
              <a:avLst/>
            </a:prstGeom>
          </p:spPr>
        </p:pic>
        <p:pic>
          <p:nvPicPr>
            <p:cNvPr id="66" name="Picture 65">
              <a:extLst>
                <a:ext uri="{FF2B5EF4-FFF2-40B4-BE49-F238E27FC236}">
                  <a16:creationId xmlns:a16="http://schemas.microsoft.com/office/drawing/2014/main" id="{7894D6F4-BA33-CD4A-872B-DA97FD63FD0A}"/>
                </a:ext>
              </a:extLst>
            </p:cNvPr>
            <p:cNvPicPr>
              <a:picLocks noChangeAspect="1"/>
            </p:cNvPicPr>
            <p:nvPr/>
          </p:nvPicPr>
          <p:blipFill>
            <a:blip r:embed="rId8"/>
            <a:stretch>
              <a:fillRect/>
            </a:stretch>
          </p:blipFill>
          <p:spPr>
            <a:xfrm>
              <a:off x="3284857" y="3259503"/>
              <a:ext cx="304800" cy="139700"/>
            </a:xfrm>
            <a:prstGeom prst="rect">
              <a:avLst/>
            </a:prstGeom>
          </p:spPr>
        </p:pic>
        <p:pic>
          <p:nvPicPr>
            <p:cNvPr id="67" name="Picture 66">
              <a:extLst>
                <a:ext uri="{FF2B5EF4-FFF2-40B4-BE49-F238E27FC236}">
                  <a16:creationId xmlns:a16="http://schemas.microsoft.com/office/drawing/2014/main" id="{A270EBB0-04FF-2143-9574-428B778C0FBE}"/>
                </a:ext>
              </a:extLst>
            </p:cNvPr>
            <p:cNvPicPr>
              <a:picLocks noChangeAspect="1"/>
            </p:cNvPicPr>
            <p:nvPr/>
          </p:nvPicPr>
          <p:blipFill>
            <a:blip r:embed="rId9"/>
            <a:stretch>
              <a:fillRect/>
            </a:stretch>
          </p:blipFill>
          <p:spPr>
            <a:xfrm>
              <a:off x="1119894" y="2747889"/>
              <a:ext cx="787400" cy="152400"/>
            </a:xfrm>
            <a:prstGeom prst="rect">
              <a:avLst/>
            </a:prstGeom>
          </p:spPr>
        </p:pic>
        <p:pic>
          <p:nvPicPr>
            <p:cNvPr id="68" name="Picture 67">
              <a:extLst>
                <a:ext uri="{FF2B5EF4-FFF2-40B4-BE49-F238E27FC236}">
                  <a16:creationId xmlns:a16="http://schemas.microsoft.com/office/drawing/2014/main" id="{A0AF6E24-423C-4B43-89A7-94129AA54959}"/>
                </a:ext>
              </a:extLst>
            </p:cNvPr>
            <p:cNvPicPr>
              <a:picLocks noChangeAspect="1"/>
            </p:cNvPicPr>
            <p:nvPr/>
          </p:nvPicPr>
          <p:blipFill>
            <a:blip r:embed="rId10"/>
            <a:stretch>
              <a:fillRect/>
            </a:stretch>
          </p:blipFill>
          <p:spPr>
            <a:xfrm>
              <a:off x="2217849" y="2747889"/>
              <a:ext cx="533400" cy="152400"/>
            </a:xfrm>
            <a:prstGeom prst="rect">
              <a:avLst/>
            </a:prstGeom>
          </p:spPr>
        </p:pic>
        <p:pic>
          <p:nvPicPr>
            <p:cNvPr id="69" name="Picture 68">
              <a:extLst>
                <a:ext uri="{FF2B5EF4-FFF2-40B4-BE49-F238E27FC236}">
                  <a16:creationId xmlns:a16="http://schemas.microsoft.com/office/drawing/2014/main" id="{7BAF5297-8006-A544-B278-D4D3637913A1}"/>
                </a:ext>
              </a:extLst>
            </p:cNvPr>
            <p:cNvPicPr>
              <a:picLocks noChangeAspect="1"/>
            </p:cNvPicPr>
            <p:nvPr/>
          </p:nvPicPr>
          <p:blipFill>
            <a:blip r:embed="rId11"/>
            <a:stretch>
              <a:fillRect/>
            </a:stretch>
          </p:blipFill>
          <p:spPr>
            <a:xfrm>
              <a:off x="3051693" y="2749895"/>
              <a:ext cx="787400" cy="152400"/>
            </a:xfrm>
            <a:prstGeom prst="rect">
              <a:avLst/>
            </a:prstGeom>
          </p:spPr>
        </p:pic>
        <p:pic>
          <p:nvPicPr>
            <p:cNvPr id="70" name="Picture 69">
              <a:extLst>
                <a:ext uri="{FF2B5EF4-FFF2-40B4-BE49-F238E27FC236}">
                  <a16:creationId xmlns:a16="http://schemas.microsoft.com/office/drawing/2014/main" id="{C11A3E1F-38C2-2947-A1A5-A653580B01E1}"/>
                </a:ext>
              </a:extLst>
            </p:cNvPr>
            <p:cNvPicPr>
              <a:picLocks noChangeAspect="1"/>
            </p:cNvPicPr>
            <p:nvPr/>
          </p:nvPicPr>
          <p:blipFill>
            <a:blip r:embed="rId12"/>
            <a:stretch>
              <a:fillRect/>
            </a:stretch>
          </p:blipFill>
          <p:spPr>
            <a:xfrm>
              <a:off x="1367544" y="2085600"/>
              <a:ext cx="292100" cy="114300"/>
            </a:xfrm>
            <a:prstGeom prst="rect">
              <a:avLst/>
            </a:prstGeom>
          </p:spPr>
        </p:pic>
        <p:pic>
          <p:nvPicPr>
            <p:cNvPr id="71" name="Picture 70">
              <a:extLst>
                <a:ext uri="{FF2B5EF4-FFF2-40B4-BE49-F238E27FC236}">
                  <a16:creationId xmlns:a16="http://schemas.microsoft.com/office/drawing/2014/main" id="{58AE56C6-DB5F-4E4F-8B0A-4CDC0CC97E6F}"/>
                </a:ext>
              </a:extLst>
            </p:cNvPr>
            <p:cNvPicPr>
              <a:picLocks noChangeAspect="1"/>
            </p:cNvPicPr>
            <p:nvPr/>
          </p:nvPicPr>
          <p:blipFill>
            <a:blip r:embed="rId13"/>
            <a:stretch>
              <a:fillRect/>
            </a:stretch>
          </p:blipFill>
          <p:spPr>
            <a:xfrm>
              <a:off x="2389299" y="2085600"/>
              <a:ext cx="177800" cy="114300"/>
            </a:xfrm>
            <a:prstGeom prst="rect">
              <a:avLst/>
            </a:prstGeom>
          </p:spPr>
        </p:pic>
        <p:pic>
          <p:nvPicPr>
            <p:cNvPr id="72" name="Picture 71">
              <a:extLst>
                <a:ext uri="{FF2B5EF4-FFF2-40B4-BE49-F238E27FC236}">
                  <a16:creationId xmlns:a16="http://schemas.microsoft.com/office/drawing/2014/main" id="{D3E0BEB6-5E74-DA4E-9F6D-5EB97E4984A9}"/>
                </a:ext>
              </a:extLst>
            </p:cNvPr>
            <p:cNvPicPr>
              <a:picLocks noChangeAspect="1"/>
            </p:cNvPicPr>
            <p:nvPr/>
          </p:nvPicPr>
          <p:blipFill>
            <a:blip r:embed="rId14"/>
            <a:stretch>
              <a:fillRect/>
            </a:stretch>
          </p:blipFill>
          <p:spPr>
            <a:xfrm>
              <a:off x="3291207" y="2085600"/>
              <a:ext cx="292100" cy="114300"/>
            </a:xfrm>
            <a:prstGeom prst="rect">
              <a:avLst/>
            </a:prstGeom>
          </p:spPr>
        </p:pic>
        <p:sp>
          <p:nvSpPr>
            <p:cNvPr id="73" name="TextBox 72">
              <a:extLst>
                <a:ext uri="{FF2B5EF4-FFF2-40B4-BE49-F238E27FC236}">
                  <a16:creationId xmlns:a16="http://schemas.microsoft.com/office/drawing/2014/main" id="{D72D187A-DE9E-E94B-820F-0BF6E3B71167}"/>
                </a:ext>
              </a:extLst>
            </p:cNvPr>
            <p:cNvSpPr txBox="1"/>
            <p:nvPr/>
          </p:nvSpPr>
          <p:spPr>
            <a:xfrm>
              <a:off x="385584" y="3709558"/>
              <a:ext cx="456054" cy="22698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0" b="0" i="0" u="none" strike="noStrike" kern="0" cap="none" spc="0" normalizeH="0" baseline="0" noProof="0" dirty="0">
                  <a:ln>
                    <a:noFill/>
                  </a:ln>
                  <a:solidFill>
                    <a:srgbClr val="FFFFFF"/>
                  </a:solidFill>
                  <a:effectLst/>
                  <a:uLnTx/>
                  <a:uFillTx/>
                  <a:ea typeface="Amazon Ember" charset="0"/>
                  <a:cs typeface="Amazon Ember" charset="0"/>
                </a:rPr>
                <a:t>Input</a:t>
              </a:r>
            </a:p>
          </p:txBody>
        </p:sp>
        <p:sp>
          <p:nvSpPr>
            <p:cNvPr id="74" name="TextBox 73">
              <a:extLst>
                <a:ext uri="{FF2B5EF4-FFF2-40B4-BE49-F238E27FC236}">
                  <a16:creationId xmlns:a16="http://schemas.microsoft.com/office/drawing/2014/main" id="{597FFA85-4A36-2248-B262-81F7F3D1D04D}"/>
                </a:ext>
              </a:extLst>
            </p:cNvPr>
            <p:cNvSpPr txBox="1"/>
            <p:nvPr/>
          </p:nvSpPr>
          <p:spPr>
            <a:xfrm>
              <a:off x="282190" y="3198548"/>
              <a:ext cx="662441" cy="22698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0" b="0" i="0" u="none" strike="noStrike" kern="0" cap="none" spc="0" normalizeH="0" baseline="0" noProof="0">
                  <a:ln>
                    <a:noFill/>
                  </a:ln>
                  <a:solidFill>
                    <a:srgbClr val="FFFFFF"/>
                  </a:solidFill>
                  <a:effectLst/>
                  <a:uLnTx/>
                  <a:uFillTx/>
                  <a:ea typeface="Amazon Ember" charset="0"/>
                  <a:cs typeface="Amazon Ember" charset="0"/>
                </a:rPr>
                <a:t>Network</a:t>
              </a:r>
              <a:endParaRPr kumimoji="0" lang="en-US" sz="1760" b="0" i="0" u="none" strike="noStrike" kern="0" cap="none" spc="0" normalizeH="0" baseline="0" noProof="0" dirty="0">
                <a:ln>
                  <a:noFill/>
                </a:ln>
                <a:solidFill>
                  <a:srgbClr val="FFFFFF"/>
                </a:solidFill>
                <a:effectLst/>
                <a:uLnTx/>
                <a:uFillTx/>
                <a:ea typeface="Amazon Ember" charset="0"/>
                <a:cs typeface="Amazon Ember" charset="0"/>
              </a:endParaRPr>
            </a:p>
          </p:txBody>
        </p:sp>
        <p:cxnSp>
          <p:nvCxnSpPr>
            <p:cNvPr id="75" name="Straight Arrow Connector 74">
              <a:extLst>
                <a:ext uri="{FF2B5EF4-FFF2-40B4-BE49-F238E27FC236}">
                  <a16:creationId xmlns:a16="http://schemas.microsoft.com/office/drawing/2014/main" id="{00267E69-7629-4845-BAD6-DE1B01B25EEB}"/>
                </a:ext>
              </a:extLst>
            </p:cNvPr>
            <p:cNvCxnSpPr>
              <a:stCxn id="50" idx="0"/>
              <a:endCxn id="54" idx="2"/>
            </p:cNvCxnSpPr>
            <p:nvPr/>
          </p:nvCxnSpPr>
          <p:spPr>
            <a:xfrm flipV="1">
              <a:off x="1513594" y="3433689"/>
              <a:ext cx="0" cy="296592"/>
            </a:xfrm>
            <a:prstGeom prst="straightConnector1">
              <a:avLst/>
            </a:prstGeom>
            <a:noFill/>
            <a:ln w="9525" cap="flat" cmpd="sng" algn="ctr">
              <a:solidFill>
                <a:srgbClr val="FFFFFF"/>
              </a:solidFill>
              <a:prstDash val="solid"/>
              <a:tailEnd type="arrow"/>
            </a:ln>
            <a:effectLst>
              <a:outerShdw blurRad="40000" dist="20000" dir="5400000" rotWithShape="0">
                <a:srgbClr val="000000">
                  <a:alpha val="38000"/>
                </a:srgbClr>
              </a:outerShdw>
            </a:effectLst>
          </p:spPr>
        </p:cxnSp>
        <p:cxnSp>
          <p:nvCxnSpPr>
            <p:cNvPr id="76" name="Straight Arrow Connector 75">
              <a:extLst>
                <a:ext uri="{FF2B5EF4-FFF2-40B4-BE49-F238E27FC236}">
                  <a16:creationId xmlns:a16="http://schemas.microsoft.com/office/drawing/2014/main" id="{3EBBA5CF-4CA9-554F-8CD0-DB2E6FF5B454}"/>
                </a:ext>
              </a:extLst>
            </p:cNvPr>
            <p:cNvCxnSpPr>
              <a:stCxn id="52" idx="0"/>
              <a:endCxn id="55" idx="2"/>
            </p:cNvCxnSpPr>
            <p:nvPr/>
          </p:nvCxnSpPr>
          <p:spPr>
            <a:xfrm flipV="1">
              <a:off x="2481920" y="3433689"/>
              <a:ext cx="0" cy="296592"/>
            </a:xfrm>
            <a:prstGeom prst="straightConnector1">
              <a:avLst/>
            </a:prstGeom>
            <a:noFill/>
            <a:ln w="9525" cap="flat" cmpd="sng" algn="ctr">
              <a:solidFill>
                <a:srgbClr val="FFFFFF"/>
              </a:solidFill>
              <a:prstDash val="solid"/>
              <a:tailEnd type="arrow"/>
            </a:ln>
            <a:effectLst>
              <a:outerShdw blurRad="40000" dist="20000" dir="5400000" rotWithShape="0">
                <a:srgbClr val="000000">
                  <a:alpha val="38000"/>
                </a:srgbClr>
              </a:outerShdw>
            </a:effectLst>
          </p:spPr>
        </p:cxnSp>
        <p:cxnSp>
          <p:nvCxnSpPr>
            <p:cNvPr id="77" name="Straight Arrow Connector 76">
              <a:extLst>
                <a:ext uri="{FF2B5EF4-FFF2-40B4-BE49-F238E27FC236}">
                  <a16:creationId xmlns:a16="http://schemas.microsoft.com/office/drawing/2014/main" id="{DFDEDE88-39BC-B941-AA2D-52C98F548309}"/>
                </a:ext>
              </a:extLst>
            </p:cNvPr>
            <p:cNvCxnSpPr>
              <a:stCxn id="54" idx="3"/>
              <a:endCxn id="55" idx="1"/>
            </p:cNvCxnSpPr>
            <p:nvPr/>
          </p:nvCxnSpPr>
          <p:spPr>
            <a:xfrm>
              <a:off x="1823084" y="3329353"/>
              <a:ext cx="349346" cy="0"/>
            </a:xfrm>
            <a:prstGeom prst="straightConnector1">
              <a:avLst/>
            </a:prstGeom>
            <a:noFill/>
            <a:ln w="9525" cap="flat" cmpd="sng" algn="ctr">
              <a:solidFill>
                <a:srgbClr val="FFFFFF"/>
              </a:solidFill>
              <a:prstDash val="solid"/>
              <a:tailEnd type="arrow"/>
            </a:ln>
            <a:effectLst>
              <a:outerShdw blurRad="40000" dist="20000" dir="5400000" rotWithShape="0">
                <a:srgbClr val="000000">
                  <a:alpha val="38000"/>
                </a:srgbClr>
              </a:outerShdw>
            </a:effectLst>
          </p:spPr>
        </p:cxnSp>
        <p:cxnSp>
          <p:nvCxnSpPr>
            <p:cNvPr id="78" name="Straight Arrow Connector 77">
              <a:extLst>
                <a:ext uri="{FF2B5EF4-FFF2-40B4-BE49-F238E27FC236}">
                  <a16:creationId xmlns:a16="http://schemas.microsoft.com/office/drawing/2014/main" id="{1D00314E-9603-5541-8E6A-2A975979AE07}"/>
                </a:ext>
              </a:extLst>
            </p:cNvPr>
            <p:cNvCxnSpPr>
              <a:stCxn id="53" idx="0"/>
              <a:endCxn id="56" idx="2"/>
            </p:cNvCxnSpPr>
            <p:nvPr/>
          </p:nvCxnSpPr>
          <p:spPr>
            <a:xfrm flipH="1" flipV="1">
              <a:off x="3445393" y="3436337"/>
              <a:ext cx="1721" cy="293944"/>
            </a:xfrm>
            <a:prstGeom prst="straightConnector1">
              <a:avLst/>
            </a:prstGeom>
            <a:noFill/>
            <a:ln w="9525" cap="flat" cmpd="sng" algn="ctr">
              <a:solidFill>
                <a:srgbClr val="FFFFFF"/>
              </a:solidFill>
              <a:prstDash val="solid"/>
              <a:tailEnd type="arrow"/>
            </a:ln>
            <a:effectLst>
              <a:outerShdw blurRad="40000" dist="20000" dir="5400000" rotWithShape="0">
                <a:srgbClr val="000000">
                  <a:alpha val="38000"/>
                </a:srgbClr>
              </a:outerShdw>
            </a:effectLst>
          </p:spPr>
        </p:cxnSp>
        <p:cxnSp>
          <p:nvCxnSpPr>
            <p:cNvPr id="79" name="Straight Arrow Connector 78">
              <a:extLst>
                <a:ext uri="{FF2B5EF4-FFF2-40B4-BE49-F238E27FC236}">
                  <a16:creationId xmlns:a16="http://schemas.microsoft.com/office/drawing/2014/main" id="{00FA2023-9F9A-A94D-BB7C-A66F7472B61F}"/>
                </a:ext>
              </a:extLst>
            </p:cNvPr>
            <p:cNvCxnSpPr>
              <a:stCxn id="55" idx="3"/>
              <a:endCxn id="56" idx="1"/>
            </p:cNvCxnSpPr>
            <p:nvPr/>
          </p:nvCxnSpPr>
          <p:spPr>
            <a:xfrm>
              <a:off x="2791410" y="3329353"/>
              <a:ext cx="344493" cy="2648"/>
            </a:xfrm>
            <a:prstGeom prst="straightConnector1">
              <a:avLst/>
            </a:prstGeom>
            <a:noFill/>
            <a:ln w="9525" cap="flat" cmpd="sng" algn="ctr">
              <a:solidFill>
                <a:srgbClr val="FFFFFF"/>
              </a:solidFill>
              <a:prstDash val="solid"/>
              <a:tailEnd type="arrow"/>
            </a:ln>
            <a:effectLst>
              <a:outerShdw blurRad="40000" dist="20000" dir="5400000" rotWithShape="0">
                <a:srgbClr val="000000">
                  <a:alpha val="38000"/>
                </a:srgbClr>
              </a:outerShdw>
            </a:effectLst>
          </p:spPr>
        </p:cxnSp>
        <p:cxnSp>
          <p:nvCxnSpPr>
            <p:cNvPr id="80" name="Straight Arrow Connector 79">
              <a:extLst>
                <a:ext uri="{FF2B5EF4-FFF2-40B4-BE49-F238E27FC236}">
                  <a16:creationId xmlns:a16="http://schemas.microsoft.com/office/drawing/2014/main" id="{BEDDD225-6688-964D-BCA0-540D5D501B25}"/>
                </a:ext>
              </a:extLst>
            </p:cNvPr>
            <p:cNvCxnSpPr>
              <a:stCxn id="55" idx="0"/>
              <a:endCxn id="59" idx="2"/>
            </p:cNvCxnSpPr>
            <p:nvPr/>
          </p:nvCxnSpPr>
          <p:spPr>
            <a:xfrm flipV="1">
              <a:off x="2481920" y="2928425"/>
              <a:ext cx="0" cy="296592"/>
            </a:xfrm>
            <a:prstGeom prst="straightConnector1">
              <a:avLst/>
            </a:prstGeom>
            <a:noFill/>
            <a:ln w="9525" cap="flat" cmpd="sng" algn="ctr">
              <a:solidFill>
                <a:srgbClr val="FFFFFF"/>
              </a:solidFill>
              <a:prstDash val="solid"/>
              <a:tailEnd type="arrow"/>
            </a:ln>
            <a:effectLst>
              <a:outerShdw blurRad="40000" dist="20000" dir="5400000" rotWithShape="0">
                <a:srgbClr val="000000">
                  <a:alpha val="38000"/>
                </a:srgbClr>
              </a:outerShdw>
            </a:effectLst>
          </p:spPr>
        </p:cxnSp>
        <p:cxnSp>
          <p:nvCxnSpPr>
            <p:cNvPr id="81" name="Straight Arrow Connector 80">
              <a:extLst>
                <a:ext uri="{FF2B5EF4-FFF2-40B4-BE49-F238E27FC236}">
                  <a16:creationId xmlns:a16="http://schemas.microsoft.com/office/drawing/2014/main" id="{2307CA81-D5A2-7F4A-841E-5C1EF4BEAAAE}"/>
                </a:ext>
              </a:extLst>
            </p:cNvPr>
            <p:cNvCxnSpPr>
              <a:stCxn id="54" idx="0"/>
              <a:endCxn id="57" idx="2"/>
            </p:cNvCxnSpPr>
            <p:nvPr/>
          </p:nvCxnSpPr>
          <p:spPr>
            <a:xfrm flipV="1">
              <a:off x="1513594" y="2928425"/>
              <a:ext cx="0" cy="296592"/>
            </a:xfrm>
            <a:prstGeom prst="straightConnector1">
              <a:avLst/>
            </a:prstGeom>
            <a:noFill/>
            <a:ln w="9525" cap="flat" cmpd="sng" algn="ctr">
              <a:solidFill>
                <a:srgbClr val="FFFFFF"/>
              </a:solidFill>
              <a:prstDash val="solid"/>
              <a:tailEnd type="arrow"/>
            </a:ln>
            <a:effectLst>
              <a:outerShdw blurRad="40000" dist="20000" dir="5400000" rotWithShape="0">
                <a:srgbClr val="000000">
                  <a:alpha val="38000"/>
                </a:srgbClr>
              </a:outerShdw>
            </a:effectLst>
          </p:spPr>
        </p:cxnSp>
        <p:cxnSp>
          <p:nvCxnSpPr>
            <p:cNvPr id="82" name="Straight Arrow Connector 81">
              <a:extLst>
                <a:ext uri="{FF2B5EF4-FFF2-40B4-BE49-F238E27FC236}">
                  <a16:creationId xmlns:a16="http://schemas.microsoft.com/office/drawing/2014/main" id="{C176CC55-F976-214B-B611-ACA796C758FC}"/>
                </a:ext>
              </a:extLst>
            </p:cNvPr>
            <p:cNvCxnSpPr>
              <a:stCxn id="56" idx="0"/>
              <a:endCxn id="60" idx="2"/>
            </p:cNvCxnSpPr>
            <p:nvPr/>
          </p:nvCxnSpPr>
          <p:spPr>
            <a:xfrm flipV="1">
              <a:off x="3445393" y="2928004"/>
              <a:ext cx="0" cy="299661"/>
            </a:xfrm>
            <a:prstGeom prst="straightConnector1">
              <a:avLst/>
            </a:prstGeom>
            <a:noFill/>
            <a:ln w="9525" cap="flat" cmpd="sng" algn="ctr">
              <a:solidFill>
                <a:srgbClr val="FFFFFF"/>
              </a:solidFill>
              <a:prstDash val="solid"/>
              <a:tailEnd type="arrow"/>
            </a:ln>
            <a:effectLst>
              <a:outerShdw blurRad="40000" dist="20000" dir="5400000" rotWithShape="0">
                <a:srgbClr val="000000">
                  <a:alpha val="38000"/>
                </a:srgbClr>
              </a:outerShdw>
            </a:effectLst>
          </p:spPr>
        </p:cxnSp>
        <p:cxnSp>
          <p:nvCxnSpPr>
            <p:cNvPr id="83" name="Straight Arrow Connector 82">
              <a:extLst>
                <a:ext uri="{FF2B5EF4-FFF2-40B4-BE49-F238E27FC236}">
                  <a16:creationId xmlns:a16="http://schemas.microsoft.com/office/drawing/2014/main" id="{FE6EE2AC-D8EB-6C45-A37E-7EF2DC6C5458}"/>
                </a:ext>
              </a:extLst>
            </p:cNvPr>
            <p:cNvCxnSpPr>
              <a:cxnSpLocks/>
              <a:stCxn id="57" idx="0"/>
            </p:cNvCxnSpPr>
            <p:nvPr/>
          </p:nvCxnSpPr>
          <p:spPr>
            <a:xfrm flipV="1">
              <a:off x="1513594" y="2423161"/>
              <a:ext cx="0" cy="296592"/>
            </a:xfrm>
            <a:prstGeom prst="straightConnector1">
              <a:avLst/>
            </a:prstGeom>
            <a:noFill/>
            <a:ln w="9525" cap="flat" cmpd="sng" algn="ctr">
              <a:solidFill>
                <a:srgbClr val="FFFFFF"/>
              </a:solidFill>
              <a:prstDash val="solid"/>
              <a:tailEnd type="arrow"/>
            </a:ln>
            <a:effectLst>
              <a:outerShdw blurRad="40000" dist="20000" dir="5400000" rotWithShape="0">
                <a:srgbClr val="000000">
                  <a:alpha val="38000"/>
                </a:srgbClr>
              </a:outerShdw>
            </a:effectLst>
          </p:spPr>
        </p:cxnSp>
        <p:cxnSp>
          <p:nvCxnSpPr>
            <p:cNvPr id="84" name="Straight Arrow Connector 83">
              <a:extLst>
                <a:ext uri="{FF2B5EF4-FFF2-40B4-BE49-F238E27FC236}">
                  <a16:creationId xmlns:a16="http://schemas.microsoft.com/office/drawing/2014/main" id="{8EE25AF2-4F4E-184D-8AF0-CD286F7CB850}"/>
                </a:ext>
              </a:extLst>
            </p:cNvPr>
            <p:cNvCxnSpPr>
              <a:stCxn id="59" idx="0"/>
              <a:endCxn id="61" idx="4"/>
            </p:cNvCxnSpPr>
            <p:nvPr/>
          </p:nvCxnSpPr>
          <p:spPr>
            <a:xfrm flipV="1">
              <a:off x="2481920" y="2423161"/>
              <a:ext cx="0" cy="296592"/>
            </a:xfrm>
            <a:prstGeom prst="straightConnector1">
              <a:avLst/>
            </a:prstGeom>
            <a:noFill/>
            <a:ln w="9525" cap="flat" cmpd="sng" algn="ctr">
              <a:solidFill>
                <a:srgbClr val="FFFFFF"/>
              </a:solidFill>
              <a:prstDash val="solid"/>
              <a:tailEnd type="arrow"/>
            </a:ln>
            <a:effectLst>
              <a:outerShdw blurRad="40000" dist="20000" dir="5400000" rotWithShape="0">
                <a:srgbClr val="000000">
                  <a:alpha val="38000"/>
                </a:srgbClr>
              </a:outerShdw>
            </a:effectLst>
          </p:spPr>
        </p:cxnSp>
        <p:cxnSp>
          <p:nvCxnSpPr>
            <p:cNvPr id="85" name="Straight Arrow Connector 84">
              <a:extLst>
                <a:ext uri="{FF2B5EF4-FFF2-40B4-BE49-F238E27FC236}">
                  <a16:creationId xmlns:a16="http://schemas.microsoft.com/office/drawing/2014/main" id="{5CB8E2E2-0BDF-F945-8F6F-DB129A569293}"/>
                </a:ext>
              </a:extLst>
            </p:cNvPr>
            <p:cNvCxnSpPr>
              <a:stCxn id="60" idx="0"/>
              <a:endCxn id="62" idx="4"/>
            </p:cNvCxnSpPr>
            <p:nvPr/>
          </p:nvCxnSpPr>
          <p:spPr>
            <a:xfrm flipV="1">
              <a:off x="3445393" y="2417070"/>
              <a:ext cx="4853" cy="302262"/>
            </a:xfrm>
            <a:prstGeom prst="straightConnector1">
              <a:avLst/>
            </a:prstGeom>
            <a:noFill/>
            <a:ln w="9525" cap="flat" cmpd="sng" algn="ctr">
              <a:solidFill>
                <a:srgbClr val="FFFFFF"/>
              </a:solidFill>
              <a:prstDash val="solid"/>
              <a:tailEnd type="arrow"/>
            </a:ln>
            <a:effectLst>
              <a:outerShdw blurRad="40000" dist="20000" dir="5400000" rotWithShape="0">
                <a:srgbClr val="000000">
                  <a:alpha val="38000"/>
                </a:srgbClr>
              </a:outerShdw>
            </a:effectLst>
          </p:spPr>
        </p:cxnSp>
      </p:grpSp>
      <p:sp>
        <p:nvSpPr>
          <p:cNvPr id="86" name="Title 1">
            <a:extLst>
              <a:ext uri="{FF2B5EF4-FFF2-40B4-BE49-F238E27FC236}">
                <a16:creationId xmlns:a16="http://schemas.microsoft.com/office/drawing/2014/main" id="{FCEB1D5B-EEDF-3E4B-91A2-6C278D035E9E}"/>
              </a:ext>
            </a:extLst>
          </p:cNvPr>
          <p:cNvSpPr>
            <a:spLocks noGrp="1"/>
          </p:cNvSpPr>
          <p:nvPr>
            <p:ph type="title"/>
          </p:nvPr>
        </p:nvSpPr>
        <p:spPr>
          <a:xfrm>
            <a:off x="1151303" y="391653"/>
            <a:ext cx="12890826" cy="751728"/>
          </a:xfrm>
        </p:spPr>
        <p:txBody>
          <a:bodyPr>
            <a:normAutofit fontScale="90000"/>
          </a:bodyPr>
          <a:lstStyle/>
          <a:p>
            <a:r>
              <a:rPr lang="en-US" sz="4200" dirty="0" err="1">
                <a:latin typeface="Amazon Ember Regular"/>
              </a:rPr>
              <a:t>DeepAR</a:t>
            </a:r>
            <a:r>
              <a:rPr lang="en-US" sz="4200" dirty="0">
                <a:latin typeface="Amazon Ember Regular"/>
              </a:rPr>
              <a:t>: Time Series Forecasting</a:t>
            </a:r>
            <a:br>
              <a:rPr lang="en-US" dirty="0">
                <a:latin typeface="Amazon Ember Regular"/>
              </a:rPr>
            </a:br>
            <a:br>
              <a:rPr lang="en-US" dirty="0">
                <a:latin typeface="Amazon Ember Regular"/>
              </a:rPr>
            </a:br>
            <a:br>
              <a:rPr lang="en-US" dirty="0">
                <a:latin typeface="Amazon Ember Regular"/>
              </a:rPr>
            </a:br>
            <a:endParaRPr lang="en-US" dirty="0">
              <a:latin typeface="Amazon Ember Regular"/>
            </a:endParaRPr>
          </a:p>
        </p:txBody>
      </p:sp>
    </p:spTree>
    <p:extLst>
      <p:ext uri="{BB962C8B-B14F-4D97-AF65-F5344CB8AC3E}">
        <p14:creationId xmlns:p14="http://schemas.microsoft.com/office/powerpoint/2010/main" val="3443789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31C747-AE2B-7843-90F3-C922B7FED495}"/>
              </a:ext>
            </a:extLst>
          </p:cNvPr>
          <p:cNvSpPr txBox="1"/>
          <p:nvPr/>
        </p:nvSpPr>
        <p:spPr>
          <a:xfrm>
            <a:off x="476177" y="2046762"/>
            <a:ext cx="4974718" cy="3637919"/>
          </a:xfrm>
          <a:prstGeom prst="rect">
            <a:avLst/>
          </a:prstGeom>
          <a:noFill/>
        </p:spPr>
        <p:txBody>
          <a:bodyPr wrap="square" rtlCol="0">
            <a:spAutoFit/>
          </a:bodyPr>
          <a:lstStyle/>
          <a:p>
            <a:pPr marL="457200" indent="-457200">
              <a:buFont typeface="Arial" panose="020B0604020202020204" pitchFamily="34" charset="0"/>
              <a:buChar char="•"/>
            </a:pPr>
            <a:r>
              <a:rPr lang="en-US" dirty="0" err="1">
                <a:solidFill>
                  <a:srgbClr val="FFFFFF"/>
                </a:solidFill>
                <a:latin typeface="Amazon Ember Light" charset="0"/>
                <a:ea typeface="Amazon Ember Light" charset="0"/>
                <a:cs typeface="Amazon Ember Light" charset="0"/>
              </a:rPr>
              <a:t>ResNet</a:t>
            </a:r>
            <a:r>
              <a:rPr lang="en-US" dirty="0">
                <a:solidFill>
                  <a:srgbClr val="FFFFFF"/>
                </a:solidFill>
                <a:latin typeface="Amazon Ember Light" charset="0"/>
                <a:ea typeface="Amazon Ember Light" charset="0"/>
                <a:cs typeface="Amazon Ember Light" charset="0"/>
              </a:rPr>
              <a:t> implementation with Apache MXNet.</a:t>
            </a:r>
          </a:p>
          <a:p>
            <a:pPr marL="457200" indent="-457200">
              <a:buFont typeface="Arial" panose="020B0604020202020204" pitchFamily="34" charset="0"/>
              <a:buChar char="•"/>
            </a:pPr>
            <a:endParaRPr lang="en-US" dirty="0">
              <a:solidFill>
                <a:srgbClr val="FFFFFF"/>
              </a:solidFill>
              <a:latin typeface="Amazon Ember Light" charset="0"/>
              <a:ea typeface="Amazon Ember Light" charset="0"/>
              <a:cs typeface="Amazon Ember Light" charset="0"/>
            </a:endParaRPr>
          </a:p>
          <a:p>
            <a:pPr marL="457200" indent="-457200">
              <a:buFont typeface="Arial" panose="020B0604020202020204" pitchFamily="34" charset="0"/>
              <a:buChar char="•"/>
            </a:pPr>
            <a:r>
              <a:rPr lang="en-US" dirty="0">
                <a:solidFill>
                  <a:srgbClr val="FFFFFF"/>
                </a:solidFill>
                <a:latin typeface="Amazon Ember Light" charset="0"/>
                <a:ea typeface="Amazon Ember Light" charset="0"/>
                <a:cs typeface="Amazon Ember Light" charset="0"/>
              </a:rPr>
              <a:t>More networks to come.</a:t>
            </a:r>
          </a:p>
          <a:p>
            <a:pPr marL="457200" indent="-457200">
              <a:buFont typeface="Arial" panose="020B0604020202020204" pitchFamily="34" charset="0"/>
              <a:buChar char="•"/>
            </a:pPr>
            <a:endParaRPr lang="en-US" dirty="0">
              <a:solidFill>
                <a:srgbClr val="FFFFFF"/>
              </a:solidFill>
              <a:latin typeface="Amazon Ember Light" charset="0"/>
              <a:ea typeface="Amazon Ember Light" charset="0"/>
              <a:cs typeface="Amazon Ember Light" charset="0"/>
            </a:endParaRPr>
          </a:p>
          <a:p>
            <a:pPr marL="457200" indent="-457200">
              <a:buFont typeface="Arial" panose="020B0604020202020204" pitchFamily="34" charset="0"/>
              <a:buChar char="•"/>
            </a:pPr>
            <a:r>
              <a:rPr lang="en-US" dirty="0">
                <a:solidFill>
                  <a:srgbClr val="FFFFFF"/>
                </a:solidFill>
                <a:latin typeface="Amazon Ember Light" charset="0"/>
                <a:ea typeface="Amazon Ember Light" charset="0"/>
                <a:cs typeface="Amazon Ember Light" charset="0"/>
              </a:rPr>
              <a:t>Transfer learning: begin with a model already trained on ImageNet!</a:t>
            </a:r>
          </a:p>
        </p:txBody>
      </p:sp>
      <p:graphicFrame>
        <p:nvGraphicFramePr>
          <p:cNvPr id="4" name="Chart 3">
            <a:extLst>
              <a:ext uri="{FF2B5EF4-FFF2-40B4-BE49-F238E27FC236}">
                <a16:creationId xmlns:a16="http://schemas.microsoft.com/office/drawing/2014/main" id="{D0C04EA9-02B0-6445-929D-63D387FBF975}"/>
              </a:ext>
            </a:extLst>
          </p:cNvPr>
          <p:cNvGraphicFramePr>
            <a:graphicFrameLocks/>
          </p:cNvGraphicFramePr>
          <p:nvPr/>
        </p:nvGraphicFramePr>
        <p:xfrm>
          <a:off x="5738707" y="2422412"/>
          <a:ext cx="8069022" cy="513263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AD9DF1D-7052-2549-9B7C-689A2AC8A5ED}"/>
              </a:ext>
            </a:extLst>
          </p:cNvPr>
          <p:cNvSpPr txBox="1"/>
          <p:nvPr/>
        </p:nvSpPr>
        <p:spPr>
          <a:xfrm>
            <a:off x="7226470" y="1838426"/>
            <a:ext cx="6514925" cy="535531"/>
          </a:xfrm>
          <a:prstGeom prst="rect">
            <a:avLst/>
          </a:prstGeom>
          <a:noFill/>
        </p:spPr>
        <p:txBody>
          <a:bodyPr wrap="none" rtlCol="0">
            <a:spAutoFit/>
          </a:bodyPr>
          <a:lstStyle/>
          <a:p>
            <a:r>
              <a:rPr lang="en-US" dirty="0">
                <a:solidFill>
                  <a:srgbClr val="FFFFFF"/>
                </a:solidFill>
                <a:latin typeface="Amazon Ember Light" charset="0"/>
                <a:ea typeface="Amazon Ember Light" charset="0"/>
                <a:cs typeface="Amazon Ember Light" charset="0"/>
              </a:rPr>
              <a:t>Linear Speedup with Horizontal Scaling</a:t>
            </a:r>
          </a:p>
        </p:txBody>
      </p:sp>
      <p:sp>
        <p:nvSpPr>
          <p:cNvPr id="6" name="Title 1">
            <a:extLst>
              <a:ext uri="{FF2B5EF4-FFF2-40B4-BE49-F238E27FC236}">
                <a16:creationId xmlns:a16="http://schemas.microsoft.com/office/drawing/2014/main" id="{74C5C1DE-0276-1244-AEB6-05AED1549F1E}"/>
              </a:ext>
            </a:extLst>
          </p:cNvPr>
          <p:cNvSpPr>
            <a:spLocks noGrp="1"/>
          </p:cNvSpPr>
          <p:nvPr>
            <p:ph type="title"/>
          </p:nvPr>
        </p:nvSpPr>
        <p:spPr>
          <a:xfrm>
            <a:off x="916903" y="391653"/>
            <a:ext cx="12890826" cy="751728"/>
          </a:xfrm>
        </p:spPr>
        <p:txBody>
          <a:bodyPr>
            <a:normAutofit/>
          </a:bodyPr>
          <a:lstStyle/>
          <a:p>
            <a:r>
              <a:rPr lang="en-US" dirty="0">
                <a:latin typeface="Amazon Ember Regular"/>
              </a:rPr>
              <a:t>Image Classification</a:t>
            </a:r>
          </a:p>
        </p:txBody>
      </p:sp>
      <p:pic>
        <p:nvPicPr>
          <p:cNvPr id="7" name="Picture 6">
            <a:extLst>
              <a:ext uri="{FF2B5EF4-FFF2-40B4-BE49-F238E27FC236}">
                <a16:creationId xmlns:a16="http://schemas.microsoft.com/office/drawing/2014/main" id="{5F548BF3-DAE9-C649-A2B1-20FFC8113BB3}"/>
              </a:ext>
            </a:extLst>
          </p:cNvPr>
          <p:cNvPicPr>
            <a:picLocks noChangeAspect="1"/>
          </p:cNvPicPr>
          <p:nvPr/>
        </p:nvPicPr>
        <p:blipFill>
          <a:blip r:embed="rId4"/>
          <a:stretch>
            <a:fillRect/>
          </a:stretch>
        </p:blipFill>
        <p:spPr>
          <a:xfrm>
            <a:off x="4287588" y="5919195"/>
            <a:ext cx="527285" cy="527285"/>
          </a:xfrm>
          <a:prstGeom prst="rect">
            <a:avLst/>
          </a:prstGeom>
        </p:spPr>
      </p:pic>
    </p:spTree>
    <p:extLst>
      <p:ext uri="{BB962C8B-B14F-4D97-AF65-F5344CB8AC3E}">
        <p14:creationId xmlns:p14="http://schemas.microsoft.com/office/powerpoint/2010/main" val="5743022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5A14-D18B-694C-8AFA-E35D5161F628}"/>
              </a:ext>
            </a:extLst>
          </p:cNvPr>
          <p:cNvSpPr>
            <a:spLocks noGrp="1"/>
          </p:cNvSpPr>
          <p:nvPr>
            <p:ph type="title"/>
          </p:nvPr>
        </p:nvSpPr>
        <p:spPr>
          <a:xfrm>
            <a:off x="548640" y="207648"/>
            <a:ext cx="13510260" cy="993392"/>
          </a:xfrm>
        </p:spPr>
        <p:txBody>
          <a:bodyPr/>
          <a:lstStyle/>
          <a:p>
            <a:r>
              <a:rPr lang="en-US" dirty="0" err="1"/>
              <a:t>BlazingText</a:t>
            </a:r>
            <a:r>
              <a:rPr lang="en-US" dirty="0"/>
              <a:t> – Word2Vec</a:t>
            </a:r>
            <a:endParaRPr lang="en-LU" dirty="0"/>
          </a:p>
        </p:txBody>
      </p:sp>
      <p:pic>
        <p:nvPicPr>
          <p:cNvPr id="4" name="Picture 3">
            <a:extLst>
              <a:ext uri="{FF2B5EF4-FFF2-40B4-BE49-F238E27FC236}">
                <a16:creationId xmlns:a16="http://schemas.microsoft.com/office/drawing/2014/main" id="{5BEC9F5B-8231-014F-8B0D-22E6B7E714DF}"/>
              </a:ext>
            </a:extLst>
          </p:cNvPr>
          <p:cNvPicPr>
            <a:picLocks noChangeAspect="1"/>
          </p:cNvPicPr>
          <p:nvPr/>
        </p:nvPicPr>
        <p:blipFill>
          <a:blip r:embed="rId2"/>
          <a:stretch>
            <a:fillRect/>
          </a:stretch>
        </p:blipFill>
        <p:spPr>
          <a:xfrm>
            <a:off x="2512770" y="1439357"/>
            <a:ext cx="9546338" cy="6147842"/>
          </a:xfrm>
          <a:prstGeom prst="rect">
            <a:avLst/>
          </a:prstGeom>
        </p:spPr>
      </p:pic>
    </p:spTree>
    <p:extLst>
      <p:ext uri="{BB962C8B-B14F-4D97-AF65-F5344CB8AC3E}">
        <p14:creationId xmlns:p14="http://schemas.microsoft.com/office/powerpoint/2010/main" val="417222095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2">
            <a:extLst>
              <a:ext uri="{FF2B5EF4-FFF2-40B4-BE49-F238E27FC236}">
                <a16:creationId xmlns:a16="http://schemas.microsoft.com/office/drawing/2014/main" id="{03218B7A-376E-4849-8EB4-B2F259AACDAE}"/>
              </a:ext>
            </a:extLst>
          </p:cNvPr>
          <p:cNvSpPr txBox="1">
            <a:spLocks/>
          </p:cNvSpPr>
          <p:nvPr/>
        </p:nvSpPr>
        <p:spPr>
          <a:xfrm>
            <a:off x="6575291" y="1523151"/>
            <a:ext cx="6918298" cy="1199899"/>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20"/>
            <a:r>
              <a:rPr lang="en-US" sz="2560">
                <a:solidFill>
                  <a:srgbClr val="FFFFFF"/>
                </a:solidFill>
                <a:latin typeface="Amazon Ember Light" charset="0"/>
                <a:ea typeface="Amazon Ember Light" charset="0"/>
                <a:cs typeface="Amazon Ember Light" charset="0"/>
              </a:rPr>
              <a:t>Perplexity vs. </a:t>
            </a:r>
            <a:r>
              <a:rPr lang="en-US" sz="2560" dirty="0">
                <a:solidFill>
                  <a:srgbClr val="FFFFFF"/>
                </a:solidFill>
                <a:latin typeface="Amazon Ember Light" charset="0"/>
                <a:ea typeface="Amazon Ember Light" charset="0"/>
                <a:cs typeface="Amazon Ember Light" charset="0"/>
              </a:rPr>
              <a:t>Number of Topic</a:t>
            </a:r>
          </a:p>
          <a:p>
            <a:pPr algn="ctr" defTabSz="731520"/>
            <a:r>
              <a:rPr lang="en-US" sz="2560" dirty="0">
                <a:solidFill>
                  <a:srgbClr val="FFFFFF">
                    <a:alpha val="50000"/>
                  </a:srgbClr>
                </a:solidFill>
                <a:latin typeface="Amazon Ember Light" charset="0"/>
                <a:ea typeface="Amazon Ember Light" charset="0"/>
                <a:cs typeface="Amazon Ember Light" charset="0"/>
              </a:rPr>
              <a:t>(~200K documents, ~100K vocabulary)</a:t>
            </a:r>
          </a:p>
        </p:txBody>
      </p:sp>
      <p:grpSp>
        <p:nvGrpSpPr>
          <p:cNvPr id="55" name="Group 54">
            <a:extLst>
              <a:ext uri="{FF2B5EF4-FFF2-40B4-BE49-F238E27FC236}">
                <a16:creationId xmlns:a16="http://schemas.microsoft.com/office/drawing/2014/main" id="{49EBDC58-834A-CE4F-B13C-B4CADC30D2C4}"/>
              </a:ext>
            </a:extLst>
          </p:cNvPr>
          <p:cNvGrpSpPr/>
          <p:nvPr/>
        </p:nvGrpSpPr>
        <p:grpSpPr>
          <a:xfrm>
            <a:off x="1389313" y="6411557"/>
            <a:ext cx="3896437" cy="602480"/>
            <a:chOff x="764081" y="3856651"/>
            <a:chExt cx="2744168" cy="436729"/>
          </a:xfrm>
        </p:grpSpPr>
        <p:sp>
          <p:nvSpPr>
            <p:cNvPr id="56" name="Rectangle 55">
              <a:extLst>
                <a:ext uri="{FF2B5EF4-FFF2-40B4-BE49-F238E27FC236}">
                  <a16:creationId xmlns:a16="http://schemas.microsoft.com/office/drawing/2014/main" id="{0F3ED876-1054-3A4F-90D9-21C614D57146}"/>
                </a:ext>
              </a:extLst>
            </p:cNvPr>
            <p:cNvSpPr/>
            <p:nvPr/>
          </p:nvSpPr>
          <p:spPr>
            <a:xfrm>
              <a:off x="764081" y="3856651"/>
              <a:ext cx="2744168" cy="436729"/>
            </a:xfrm>
            <a:prstGeom prst="rect">
              <a:avLst/>
            </a:prstGeom>
            <a:no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57" name="Oval 56">
              <a:extLst>
                <a:ext uri="{FF2B5EF4-FFF2-40B4-BE49-F238E27FC236}">
                  <a16:creationId xmlns:a16="http://schemas.microsoft.com/office/drawing/2014/main" id="{363C7763-8C0A-BC4B-A1D5-D1FDBAEAB544}"/>
                </a:ext>
              </a:extLst>
            </p:cNvPr>
            <p:cNvSpPr/>
            <p:nvPr/>
          </p:nvSpPr>
          <p:spPr>
            <a:xfrm>
              <a:off x="856034" y="3935055"/>
              <a:ext cx="291830" cy="291249"/>
            </a:xfrm>
            <a:prstGeom prst="ellipse">
              <a:avLst/>
            </a:prstGeom>
            <a:no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58" name="Oval 57">
              <a:extLst>
                <a:ext uri="{FF2B5EF4-FFF2-40B4-BE49-F238E27FC236}">
                  <a16:creationId xmlns:a16="http://schemas.microsoft.com/office/drawing/2014/main" id="{46555E6D-5CE9-9848-9F01-23C0865D8E2C}"/>
                </a:ext>
              </a:extLst>
            </p:cNvPr>
            <p:cNvSpPr/>
            <p:nvPr/>
          </p:nvSpPr>
          <p:spPr>
            <a:xfrm>
              <a:off x="1234106" y="3935055"/>
              <a:ext cx="291830" cy="291249"/>
            </a:xfrm>
            <a:prstGeom prst="ellipse">
              <a:avLst/>
            </a:prstGeom>
            <a:solidFill>
              <a:srgbClr val="999A98">
                <a:lumMod val="75000"/>
              </a:srgbClr>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59" name="Oval 58">
              <a:extLst>
                <a:ext uri="{FF2B5EF4-FFF2-40B4-BE49-F238E27FC236}">
                  <a16:creationId xmlns:a16="http://schemas.microsoft.com/office/drawing/2014/main" id="{5E6AB7E6-7E85-C04D-94C6-27FF1CFC7873}"/>
                </a:ext>
              </a:extLst>
            </p:cNvPr>
            <p:cNvSpPr/>
            <p:nvPr/>
          </p:nvSpPr>
          <p:spPr>
            <a:xfrm>
              <a:off x="1612178" y="3929392"/>
              <a:ext cx="291830" cy="291249"/>
            </a:xfrm>
            <a:prstGeom prst="ellipse">
              <a:avLst/>
            </a:prstGeom>
            <a:no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0" name="Oval 59">
              <a:extLst>
                <a:ext uri="{FF2B5EF4-FFF2-40B4-BE49-F238E27FC236}">
                  <a16:creationId xmlns:a16="http://schemas.microsoft.com/office/drawing/2014/main" id="{898445F9-C110-A84D-BA71-EB16BE82973B}"/>
                </a:ext>
              </a:extLst>
            </p:cNvPr>
            <p:cNvSpPr/>
            <p:nvPr/>
          </p:nvSpPr>
          <p:spPr>
            <a:xfrm>
              <a:off x="1990250" y="3929392"/>
              <a:ext cx="291830" cy="291249"/>
            </a:xfrm>
            <a:prstGeom prst="ellipse">
              <a:avLst/>
            </a:prstGeom>
            <a:solidFill>
              <a:srgbClr val="999A98">
                <a:lumMod val="75000"/>
              </a:srgbClr>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1" name="Oval 60">
              <a:extLst>
                <a:ext uri="{FF2B5EF4-FFF2-40B4-BE49-F238E27FC236}">
                  <a16:creationId xmlns:a16="http://schemas.microsoft.com/office/drawing/2014/main" id="{D8AFCA69-9208-B64C-A020-883F81FE3469}"/>
                </a:ext>
              </a:extLst>
            </p:cNvPr>
            <p:cNvSpPr/>
            <p:nvPr/>
          </p:nvSpPr>
          <p:spPr>
            <a:xfrm>
              <a:off x="2368322" y="3929392"/>
              <a:ext cx="291830" cy="291249"/>
            </a:xfrm>
            <a:prstGeom prst="ellipse">
              <a:avLst/>
            </a:prstGeom>
            <a:solidFill>
              <a:srgbClr val="999A98">
                <a:lumMod val="75000"/>
              </a:srgbClr>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2" name="Oval 61">
              <a:extLst>
                <a:ext uri="{FF2B5EF4-FFF2-40B4-BE49-F238E27FC236}">
                  <a16:creationId xmlns:a16="http://schemas.microsoft.com/office/drawing/2014/main" id="{363D645B-CE56-8C41-92C7-FDC1A825CBFF}"/>
                </a:ext>
              </a:extLst>
            </p:cNvPr>
            <p:cNvSpPr/>
            <p:nvPr/>
          </p:nvSpPr>
          <p:spPr>
            <a:xfrm>
              <a:off x="2746394" y="3929392"/>
              <a:ext cx="291830" cy="291249"/>
            </a:xfrm>
            <a:prstGeom prst="ellipse">
              <a:avLst/>
            </a:prstGeom>
            <a:no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3" name="Oval 62">
              <a:extLst>
                <a:ext uri="{FF2B5EF4-FFF2-40B4-BE49-F238E27FC236}">
                  <a16:creationId xmlns:a16="http://schemas.microsoft.com/office/drawing/2014/main" id="{09B41A9B-4F8C-0F40-931C-881355A5D03B}"/>
                </a:ext>
              </a:extLst>
            </p:cNvPr>
            <p:cNvSpPr/>
            <p:nvPr/>
          </p:nvSpPr>
          <p:spPr>
            <a:xfrm>
              <a:off x="3124466" y="3929392"/>
              <a:ext cx="291830" cy="291249"/>
            </a:xfrm>
            <a:prstGeom prst="ellipse">
              <a:avLst/>
            </a:prstGeom>
            <a:no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64" name="Rectangle 63">
            <a:extLst>
              <a:ext uri="{FF2B5EF4-FFF2-40B4-BE49-F238E27FC236}">
                <a16:creationId xmlns:a16="http://schemas.microsoft.com/office/drawing/2014/main" id="{4DCA5432-3477-D04D-BC6C-0C15D89FBA0F}"/>
              </a:ext>
            </a:extLst>
          </p:cNvPr>
          <p:cNvSpPr/>
          <p:nvPr/>
        </p:nvSpPr>
        <p:spPr>
          <a:xfrm>
            <a:off x="1837187" y="5392464"/>
            <a:ext cx="3000683" cy="624758"/>
          </a:xfrm>
          <a:prstGeom prst="rect">
            <a:avLst/>
          </a:prstGeom>
          <a:no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a:ea typeface="Amazon Ember" charset="0"/>
                <a:cs typeface="Amazon Ember" charset="0"/>
              </a:rPr>
              <a:t>Encoder: feedforward net</a:t>
            </a:r>
          </a:p>
        </p:txBody>
      </p:sp>
      <p:grpSp>
        <p:nvGrpSpPr>
          <p:cNvPr id="65" name="Group 64">
            <a:extLst>
              <a:ext uri="{FF2B5EF4-FFF2-40B4-BE49-F238E27FC236}">
                <a16:creationId xmlns:a16="http://schemas.microsoft.com/office/drawing/2014/main" id="{7AF28908-140C-814E-9990-DAF2F11C4310}"/>
              </a:ext>
            </a:extLst>
          </p:cNvPr>
          <p:cNvGrpSpPr/>
          <p:nvPr/>
        </p:nvGrpSpPr>
        <p:grpSpPr>
          <a:xfrm>
            <a:off x="1389306" y="2233846"/>
            <a:ext cx="3896437" cy="602480"/>
            <a:chOff x="764081" y="3856651"/>
            <a:chExt cx="2744168" cy="436729"/>
          </a:xfrm>
        </p:grpSpPr>
        <p:sp>
          <p:nvSpPr>
            <p:cNvPr id="66" name="Rectangle 65">
              <a:extLst>
                <a:ext uri="{FF2B5EF4-FFF2-40B4-BE49-F238E27FC236}">
                  <a16:creationId xmlns:a16="http://schemas.microsoft.com/office/drawing/2014/main" id="{C8562FF9-D961-2541-9304-3C5A5068BD9C}"/>
                </a:ext>
              </a:extLst>
            </p:cNvPr>
            <p:cNvSpPr/>
            <p:nvPr/>
          </p:nvSpPr>
          <p:spPr>
            <a:xfrm>
              <a:off x="764081" y="3856651"/>
              <a:ext cx="2744168" cy="436729"/>
            </a:xfrm>
            <a:prstGeom prst="rect">
              <a:avLst/>
            </a:prstGeom>
            <a:no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7" name="Oval 66">
              <a:extLst>
                <a:ext uri="{FF2B5EF4-FFF2-40B4-BE49-F238E27FC236}">
                  <a16:creationId xmlns:a16="http://schemas.microsoft.com/office/drawing/2014/main" id="{48997B0E-CEC4-0645-A8E1-489C3E5426E2}"/>
                </a:ext>
              </a:extLst>
            </p:cNvPr>
            <p:cNvSpPr/>
            <p:nvPr/>
          </p:nvSpPr>
          <p:spPr>
            <a:xfrm>
              <a:off x="856034" y="3935055"/>
              <a:ext cx="291830" cy="291249"/>
            </a:xfrm>
            <a:prstGeom prst="ellipse">
              <a:avLst/>
            </a:prstGeom>
            <a:no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8" name="Oval 67">
              <a:extLst>
                <a:ext uri="{FF2B5EF4-FFF2-40B4-BE49-F238E27FC236}">
                  <a16:creationId xmlns:a16="http://schemas.microsoft.com/office/drawing/2014/main" id="{F410B1F4-6305-1342-A9F5-29F58F497C25}"/>
                </a:ext>
              </a:extLst>
            </p:cNvPr>
            <p:cNvSpPr/>
            <p:nvPr/>
          </p:nvSpPr>
          <p:spPr>
            <a:xfrm>
              <a:off x="1234106" y="3935055"/>
              <a:ext cx="291830" cy="291249"/>
            </a:xfrm>
            <a:prstGeom prst="ellipse">
              <a:avLst/>
            </a:prstGeom>
            <a:solidFill>
              <a:srgbClr val="999A98">
                <a:lumMod val="75000"/>
              </a:srgbClr>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9" name="Oval 68">
              <a:extLst>
                <a:ext uri="{FF2B5EF4-FFF2-40B4-BE49-F238E27FC236}">
                  <a16:creationId xmlns:a16="http://schemas.microsoft.com/office/drawing/2014/main" id="{C1102196-DEA6-0040-8485-88C11F7DCF90}"/>
                </a:ext>
              </a:extLst>
            </p:cNvPr>
            <p:cNvSpPr/>
            <p:nvPr/>
          </p:nvSpPr>
          <p:spPr>
            <a:xfrm>
              <a:off x="1612178" y="3929392"/>
              <a:ext cx="291830" cy="291249"/>
            </a:xfrm>
            <a:prstGeom prst="ellipse">
              <a:avLst/>
            </a:prstGeom>
            <a:no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70" name="Oval 69">
              <a:extLst>
                <a:ext uri="{FF2B5EF4-FFF2-40B4-BE49-F238E27FC236}">
                  <a16:creationId xmlns:a16="http://schemas.microsoft.com/office/drawing/2014/main" id="{745D3F8B-D3A2-BD44-96A8-7D75E8A0EA48}"/>
                </a:ext>
              </a:extLst>
            </p:cNvPr>
            <p:cNvSpPr/>
            <p:nvPr/>
          </p:nvSpPr>
          <p:spPr>
            <a:xfrm>
              <a:off x="1990250" y="3929392"/>
              <a:ext cx="291830" cy="291249"/>
            </a:xfrm>
            <a:prstGeom prst="ellipse">
              <a:avLst/>
            </a:prstGeom>
            <a:solidFill>
              <a:srgbClr val="999A98">
                <a:lumMod val="75000"/>
              </a:srgbClr>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71" name="Oval 70">
              <a:extLst>
                <a:ext uri="{FF2B5EF4-FFF2-40B4-BE49-F238E27FC236}">
                  <a16:creationId xmlns:a16="http://schemas.microsoft.com/office/drawing/2014/main" id="{B562E1D7-1870-F144-8DBF-130B00A581E9}"/>
                </a:ext>
              </a:extLst>
            </p:cNvPr>
            <p:cNvSpPr/>
            <p:nvPr/>
          </p:nvSpPr>
          <p:spPr>
            <a:xfrm>
              <a:off x="2368322" y="3929392"/>
              <a:ext cx="291830" cy="291249"/>
            </a:xfrm>
            <a:prstGeom prst="ellipse">
              <a:avLst/>
            </a:prstGeom>
            <a:solidFill>
              <a:srgbClr val="999A98">
                <a:lumMod val="75000"/>
              </a:srgbClr>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72" name="Oval 71">
              <a:extLst>
                <a:ext uri="{FF2B5EF4-FFF2-40B4-BE49-F238E27FC236}">
                  <a16:creationId xmlns:a16="http://schemas.microsoft.com/office/drawing/2014/main" id="{4F564C5B-E7EF-254E-8CA9-66ECD821BD20}"/>
                </a:ext>
              </a:extLst>
            </p:cNvPr>
            <p:cNvSpPr/>
            <p:nvPr/>
          </p:nvSpPr>
          <p:spPr>
            <a:xfrm>
              <a:off x="2746394" y="3929392"/>
              <a:ext cx="291830" cy="291249"/>
            </a:xfrm>
            <a:prstGeom prst="ellipse">
              <a:avLst/>
            </a:prstGeom>
            <a:no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73" name="Oval 72">
              <a:extLst>
                <a:ext uri="{FF2B5EF4-FFF2-40B4-BE49-F238E27FC236}">
                  <a16:creationId xmlns:a16="http://schemas.microsoft.com/office/drawing/2014/main" id="{91CE1D38-923A-284C-B1C6-CF00D5131C92}"/>
                </a:ext>
              </a:extLst>
            </p:cNvPr>
            <p:cNvSpPr/>
            <p:nvPr/>
          </p:nvSpPr>
          <p:spPr>
            <a:xfrm>
              <a:off x="3124466" y="3929392"/>
              <a:ext cx="291830" cy="291249"/>
            </a:xfrm>
            <a:prstGeom prst="ellipse">
              <a:avLst/>
            </a:prstGeom>
            <a:no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74" name="Rectangle 73">
            <a:extLst>
              <a:ext uri="{FF2B5EF4-FFF2-40B4-BE49-F238E27FC236}">
                <a16:creationId xmlns:a16="http://schemas.microsoft.com/office/drawing/2014/main" id="{B28AFA55-3A1C-9041-B0A5-C8FAD89FB189}"/>
              </a:ext>
            </a:extLst>
          </p:cNvPr>
          <p:cNvSpPr/>
          <p:nvPr/>
        </p:nvSpPr>
        <p:spPr>
          <a:xfrm>
            <a:off x="2403217" y="4370381"/>
            <a:ext cx="1868619" cy="634854"/>
          </a:xfrm>
          <a:prstGeom prst="rect">
            <a:avLst/>
          </a:prstGeom>
          <a:no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75" name="Oval 74">
            <a:extLst>
              <a:ext uri="{FF2B5EF4-FFF2-40B4-BE49-F238E27FC236}">
                <a16:creationId xmlns:a16="http://schemas.microsoft.com/office/drawing/2014/main" id="{62412FBC-A445-114C-A998-DB96832F8C58}"/>
              </a:ext>
            </a:extLst>
          </p:cNvPr>
          <p:cNvSpPr/>
          <p:nvPr/>
        </p:nvSpPr>
        <p:spPr>
          <a:xfrm>
            <a:off x="2677030" y="4455851"/>
            <a:ext cx="414368" cy="401786"/>
          </a:xfrm>
          <a:prstGeom prst="ellipse">
            <a:avLst/>
          </a:prstGeom>
          <a:no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76" name="Oval 75">
            <a:extLst>
              <a:ext uri="{FF2B5EF4-FFF2-40B4-BE49-F238E27FC236}">
                <a16:creationId xmlns:a16="http://schemas.microsoft.com/office/drawing/2014/main" id="{EF149BEE-B610-184D-946E-42BBE72951B6}"/>
              </a:ext>
            </a:extLst>
          </p:cNvPr>
          <p:cNvSpPr/>
          <p:nvPr/>
        </p:nvSpPr>
        <p:spPr>
          <a:xfrm>
            <a:off x="3551170" y="4455851"/>
            <a:ext cx="414368" cy="401786"/>
          </a:xfrm>
          <a:prstGeom prst="ellipse">
            <a:avLst/>
          </a:prstGeom>
          <a:no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77" name="Oval 76">
            <a:extLst>
              <a:ext uri="{FF2B5EF4-FFF2-40B4-BE49-F238E27FC236}">
                <a16:creationId xmlns:a16="http://schemas.microsoft.com/office/drawing/2014/main" id="{55B53402-461D-DE44-ACF7-C182C872A6B6}"/>
              </a:ext>
            </a:extLst>
          </p:cNvPr>
          <p:cNvSpPr/>
          <p:nvPr/>
        </p:nvSpPr>
        <p:spPr>
          <a:xfrm>
            <a:off x="3130346" y="3600838"/>
            <a:ext cx="414368" cy="401786"/>
          </a:xfrm>
          <a:prstGeom prst="ellipse">
            <a:avLst/>
          </a:prstGeom>
          <a:no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78" name="TextBox 77">
            <a:extLst>
              <a:ext uri="{FF2B5EF4-FFF2-40B4-BE49-F238E27FC236}">
                <a16:creationId xmlns:a16="http://schemas.microsoft.com/office/drawing/2014/main" id="{93A84BBF-3BC3-C844-BE29-2C211FC6FB77}"/>
              </a:ext>
            </a:extLst>
          </p:cNvPr>
          <p:cNvSpPr txBox="1"/>
          <p:nvPr/>
        </p:nvSpPr>
        <p:spPr>
          <a:xfrm>
            <a:off x="1998970" y="6987709"/>
            <a:ext cx="2492990" cy="338554"/>
          </a:xfrm>
          <a:prstGeom prst="rect">
            <a:avLst/>
          </a:prstGeom>
          <a:noFill/>
        </p:spPr>
        <p:txBody>
          <a:bodyPr wrap="none" rtlCol="0">
            <a:spAutoFit/>
          </a:bodyPr>
          <a:lstStyle/>
          <a:p>
            <a:r>
              <a:rPr lang="en-US" sz="1600" dirty="0">
                <a:solidFill>
                  <a:srgbClr val="FFFFFF"/>
                </a:solidFill>
                <a:ea typeface="Amazon Ember" charset="0"/>
                <a:cs typeface="Amazon Ember" charset="0"/>
              </a:rPr>
              <a:t>Input term counts vector</a:t>
            </a:r>
          </a:p>
        </p:txBody>
      </p:sp>
      <p:pic>
        <p:nvPicPr>
          <p:cNvPr id="79" name="Picture 78">
            <a:extLst>
              <a:ext uri="{FF2B5EF4-FFF2-40B4-BE49-F238E27FC236}">
                <a16:creationId xmlns:a16="http://schemas.microsoft.com/office/drawing/2014/main" id="{7EAC301C-3391-A544-A74A-0D244000DEA3}"/>
              </a:ext>
            </a:extLst>
          </p:cNvPr>
          <p:cNvPicPr>
            <a:picLocks noChangeAspect="1"/>
          </p:cNvPicPr>
          <p:nvPr/>
        </p:nvPicPr>
        <p:blipFill>
          <a:blip r:embed="rId3"/>
          <a:stretch>
            <a:fillRect/>
          </a:stretch>
        </p:blipFill>
        <p:spPr>
          <a:xfrm>
            <a:off x="3616114" y="4518306"/>
            <a:ext cx="284480" cy="325120"/>
          </a:xfrm>
          <a:prstGeom prst="rect">
            <a:avLst/>
          </a:prstGeom>
        </p:spPr>
      </p:pic>
      <p:pic>
        <p:nvPicPr>
          <p:cNvPr id="80" name="Picture 79">
            <a:extLst>
              <a:ext uri="{FF2B5EF4-FFF2-40B4-BE49-F238E27FC236}">
                <a16:creationId xmlns:a16="http://schemas.microsoft.com/office/drawing/2014/main" id="{CD246E07-24A3-7545-BBB5-19CD7E3D8ACC}"/>
              </a:ext>
            </a:extLst>
          </p:cNvPr>
          <p:cNvPicPr>
            <a:picLocks noChangeAspect="1"/>
          </p:cNvPicPr>
          <p:nvPr/>
        </p:nvPicPr>
        <p:blipFill>
          <a:blip r:embed="rId4"/>
          <a:stretch>
            <a:fillRect/>
          </a:stretch>
        </p:blipFill>
        <p:spPr>
          <a:xfrm>
            <a:off x="2748674" y="4521222"/>
            <a:ext cx="284480" cy="243840"/>
          </a:xfrm>
          <a:prstGeom prst="rect">
            <a:avLst/>
          </a:prstGeom>
        </p:spPr>
      </p:pic>
      <p:pic>
        <p:nvPicPr>
          <p:cNvPr id="81" name="Picture 80">
            <a:extLst>
              <a:ext uri="{FF2B5EF4-FFF2-40B4-BE49-F238E27FC236}">
                <a16:creationId xmlns:a16="http://schemas.microsoft.com/office/drawing/2014/main" id="{3B6405A9-FD41-9C4D-9D47-A1286EC2AC75}"/>
              </a:ext>
            </a:extLst>
          </p:cNvPr>
          <p:cNvPicPr>
            <a:picLocks noChangeAspect="1"/>
          </p:cNvPicPr>
          <p:nvPr/>
        </p:nvPicPr>
        <p:blipFill>
          <a:blip r:embed="rId5"/>
          <a:stretch>
            <a:fillRect/>
          </a:stretch>
        </p:blipFill>
        <p:spPr>
          <a:xfrm>
            <a:off x="3223811" y="3666278"/>
            <a:ext cx="243840" cy="243840"/>
          </a:xfrm>
          <a:prstGeom prst="rect">
            <a:avLst/>
          </a:prstGeom>
        </p:spPr>
      </p:pic>
      <p:sp>
        <p:nvSpPr>
          <p:cNvPr id="82" name="TextBox 81">
            <a:extLst>
              <a:ext uri="{FF2B5EF4-FFF2-40B4-BE49-F238E27FC236}">
                <a16:creationId xmlns:a16="http://schemas.microsoft.com/office/drawing/2014/main" id="{54128443-511A-0C44-9C5B-AE8B378173C0}"/>
              </a:ext>
            </a:extLst>
          </p:cNvPr>
          <p:cNvSpPr txBox="1"/>
          <p:nvPr/>
        </p:nvSpPr>
        <p:spPr>
          <a:xfrm>
            <a:off x="1148862" y="4350503"/>
            <a:ext cx="1148071" cy="584775"/>
          </a:xfrm>
          <a:prstGeom prst="rect">
            <a:avLst/>
          </a:prstGeom>
          <a:noFill/>
        </p:spPr>
        <p:txBody>
          <a:bodyPr wrap="none" rtlCol="0">
            <a:spAutoFit/>
          </a:bodyPr>
          <a:lstStyle/>
          <a:p>
            <a:pPr algn="ctr"/>
            <a:r>
              <a:rPr lang="en-US" sz="1600" dirty="0">
                <a:solidFill>
                  <a:srgbClr val="FFFFFF"/>
                </a:solidFill>
                <a:ea typeface="Amazon Ember" charset="0"/>
                <a:cs typeface="Amazon Ember" charset="0"/>
              </a:rPr>
              <a:t>Document</a:t>
            </a:r>
          </a:p>
          <a:p>
            <a:pPr algn="ctr"/>
            <a:r>
              <a:rPr lang="en-US" sz="1600" dirty="0">
                <a:solidFill>
                  <a:srgbClr val="FFFFFF"/>
                </a:solidFill>
                <a:ea typeface="Amazon Ember" charset="0"/>
                <a:cs typeface="Amazon Ember" charset="0"/>
              </a:rPr>
              <a:t>Posterior</a:t>
            </a:r>
          </a:p>
        </p:txBody>
      </p:sp>
      <p:sp>
        <p:nvSpPr>
          <p:cNvPr id="83" name="TextBox 82">
            <a:extLst>
              <a:ext uri="{FF2B5EF4-FFF2-40B4-BE49-F238E27FC236}">
                <a16:creationId xmlns:a16="http://schemas.microsoft.com/office/drawing/2014/main" id="{33A76C0C-B7EC-7849-8E9C-A0BD39E0DC14}"/>
              </a:ext>
            </a:extLst>
          </p:cNvPr>
          <p:cNvSpPr txBox="1"/>
          <p:nvPr/>
        </p:nvSpPr>
        <p:spPr>
          <a:xfrm>
            <a:off x="3627914" y="3468111"/>
            <a:ext cx="2020104" cy="584775"/>
          </a:xfrm>
          <a:prstGeom prst="rect">
            <a:avLst/>
          </a:prstGeom>
          <a:noFill/>
        </p:spPr>
        <p:txBody>
          <a:bodyPr wrap="none" rtlCol="0">
            <a:spAutoFit/>
          </a:bodyPr>
          <a:lstStyle/>
          <a:p>
            <a:pPr algn="ctr"/>
            <a:r>
              <a:rPr lang="en-US" sz="1600" dirty="0">
                <a:solidFill>
                  <a:srgbClr val="FFFFFF"/>
                </a:solidFill>
                <a:ea typeface="Amazon Ember" charset="0"/>
                <a:cs typeface="Amazon Ember" charset="0"/>
              </a:rPr>
              <a:t>Sampled Document</a:t>
            </a:r>
          </a:p>
          <a:p>
            <a:pPr algn="ctr"/>
            <a:r>
              <a:rPr lang="en-US" sz="1600" dirty="0">
                <a:solidFill>
                  <a:srgbClr val="FFFFFF"/>
                </a:solidFill>
                <a:ea typeface="Amazon Ember" charset="0"/>
                <a:cs typeface="Amazon Ember" charset="0"/>
              </a:rPr>
              <a:t>Representation</a:t>
            </a:r>
          </a:p>
        </p:txBody>
      </p:sp>
      <p:sp>
        <p:nvSpPr>
          <p:cNvPr id="84" name="TextBox 83">
            <a:extLst>
              <a:ext uri="{FF2B5EF4-FFF2-40B4-BE49-F238E27FC236}">
                <a16:creationId xmlns:a16="http://schemas.microsoft.com/office/drawing/2014/main" id="{419959C2-1730-0A47-A41F-9B0117D145ED}"/>
              </a:ext>
            </a:extLst>
          </p:cNvPr>
          <p:cNvSpPr txBox="1"/>
          <p:nvPr/>
        </p:nvSpPr>
        <p:spPr>
          <a:xfrm>
            <a:off x="1198248" y="3026185"/>
            <a:ext cx="1061508" cy="584775"/>
          </a:xfrm>
          <a:prstGeom prst="rect">
            <a:avLst/>
          </a:prstGeom>
          <a:noFill/>
        </p:spPr>
        <p:txBody>
          <a:bodyPr wrap="none" rtlCol="0">
            <a:spAutoFit/>
          </a:bodyPr>
          <a:lstStyle/>
          <a:p>
            <a:pPr algn="ctr"/>
            <a:r>
              <a:rPr lang="en-US" sz="1600" dirty="0">
                <a:solidFill>
                  <a:srgbClr val="FFFFFF"/>
                </a:solidFill>
                <a:ea typeface="Amazon Ember" charset="0"/>
                <a:cs typeface="Amazon Ember" charset="0"/>
              </a:rPr>
              <a:t>Decoder: </a:t>
            </a:r>
          </a:p>
          <a:p>
            <a:pPr algn="ctr"/>
            <a:r>
              <a:rPr lang="en-US" sz="1600" dirty="0" err="1">
                <a:solidFill>
                  <a:srgbClr val="FFFFFF"/>
                </a:solidFill>
                <a:ea typeface="Amazon Ember" charset="0"/>
                <a:cs typeface="Amazon Ember" charset="0"/>
              </a:rPr>
              <a:t>Softmax</a:t>
            </a:r>
            <a:endParaRPr lang="en-US" sz="1600" dirty="0">
              <a:solidFill>
                <a:srgbClr val="FFFFFF"/>
              </a:solidFill>
              <a:ea typeface="Amazon Ember" charset="0"/>
              <a:cs typeface="Amazon Ember" charset="0"/>
            </a:endParaRPr>
          </a:p>
        </p:txBody>
      </p:sp>
      <p:cxnSp>
        <p:nvCxnSpPr>
          <p:cNvPr id="85" name="Straight Arrow Connector 84">
            <a:extLst>
              <a:ext uri="{FF2B5EF4-FFF2-40B4-BE49-F238E27FC236}">
                <a16:creationId xmlns:a16="http://schemas.microsoft.com/office/drawing/2014/main" id="{0B7F1BB5-8005-B64E-A17E-AD13A4A47628}"/>
              </a:ext>
            </a:extLst>
          </p:cNvPr>
          <p:cNvCxnSpPr>
            <a:stCxn id="60" idx="0"/>
            <a:endCxn id="77" idx="2"/>
          </p:cNvCxnSpPr>
          <p:nvPr/>
        </p:nvCxnSpPr>
        <p:spPr>
          <a:xfrm flipV="1">
            <a:off x="1727060" y="6017223"/>
            <a:ext cx="1610469" cy="502494"/>
          </a:xfrm>
          <a:prstGeom prst="straightConnector1">
            <a:avLst/>
          </a:prstGeom>
          <a:noFill/>
          <a:ln w="12700" cap="flat" cmpd="sng" algn="ctr">
            <a:solidFill>
              <a:srgbClr val="FFFFFF"/>
            </a:solidFill>
            <a:prstDash val="solid"/>
            <a:headEnd type="none"/>
            <a:tailEnd type="none"/>
          </a:ln>
          <a:effectLst/>
        </p:spPr>
      </p:cxnSp>
      <p:cxnSp>
        <p:nvCxnSpPr>
          <p:cNvPr id="86" name="Straight Arrow Connector 85">
            <a:extLst>
              <a:ext uri="{FF2B5EF4-FFF2-40B4-BE49-F238E27FC236}">
                <a16:creationId xmlns:a16="http://schemas.microsoft.com/office/drawing/2014/main" id="{BEC698EF-6E7C-004F-AB60-1B4C4F30DE2C}"/>
              </a:ext>
            </a:extLst>
          </p:cNvPr>
          <p:cNvCxnSpPr>
            <a:stCxn id="61" idx="0"/>
            <a:endCxn id="77" idx="2"/>
          </p:cNvCxnSpPr>
          <p:nvPr/>
        </p:nvCxnSpPr>
        <p:spPr>
          <a:xfrm flipV="1">
            <a:off x="2263883" y="6017223"/>
            <a:ext cx="1073645" cy="502494"/>
          </a:xfrm>
          <a:prstGeom prst="straightConnector1">
            <a:avLst/>
          </a:prstGeom>
          <a:noFill/>
          <a:ln w="12700" cap="flat" cmpd="sng" algn="ctr">
            <a:solidFill>
              <a:srgbClr val="FFFFFF"/>
            </a:solidFill>
            <a:prstDash val="solid"/>
            <a:headEnd type="none"/>
            <a:tailEnd type="none"/>
          </a:ln>
          <a:effectLst/>
        </p:spPr>
      </p:cxnSp>
      <p:cxnSp>
        <p:nvCxnSpPr>
          <p:cNvPr id="87" name="Straight Arrow Connector 86">
            <a:extLst>
              <a:ext uri="{FF2B5EF4-FFF2-40B4-BE49-F238E27FC236}">
                <a16:creationId xmlns:a16="http://schemas.microsoft.com/office/drawing/2014/main" id="{F4B3A616-A18A-E74C-93C2-3346D18C75A6}"/>
              </a:ext>
            </a:extLst>
          </p:cNvPr>
          <p:cNvCxnSpPr>
            <a:stCxn id="62" idx="0"/>
            <a:endCxn id="77" idx="2"/>
          </p:cNvCxnSpPr>
          <p:nvPr/>
        </p:nvCxnSpPr>
        <p:spPr>
          <a:xfrm flipV="1">
            <a:off x="2800708" y="6017223"/>
            <a:ext cx="536821" cy="494683"/>
          </a:xfrm>
          <a:prstGeom prst="straightConnector1">
            <a:avLst/>
          </a:prstGeom>
          <a:noFill/>
          <a:ln w="12700" cap="flat" cmpd="sng" algn="ctr">
            <a:solidFill>
              <a:srgbClr val="FFFFFF"/>
            </a:solidFill>
            <a:prstDash val="solid"/>
            <a:headEnd type="none"/>
            <a:tailEnd type="none"/>
          </a:ln>
          <a:effectLst/>
        </p:spPr>
      </p:cxnSp>
      <p:cxnSp>
        <p:nvCxnSpPr>
          <p:cNvPr id="88" name="Straight Arrow Connector 87">
            <a:extLst>
              <a:ext uri="{FF2B5EF4-FFF2-40B4-BE49-F238E27FC236}">
                <a16:creationId xmlns:a16="http://schemas.microsoft.com/office/drawing/2014/main" id="{E2C1870A-04E1-0F4E-A2A1-CE1E68C41F53}"/>
              </a:ext>
            </a:extLst>
          </p:cNvPr>
          <p:cNvCxnSpPr>
            <a:stCxn id="63" idx="0"/>
            <a:endCxn id="77" idx="2"/>
          </p:cNvCxnSpPr>
          <p:nvPr/>
        </p:nvCxnSpPr>
        <p:spPr>
          <a:xfrm flipH="1" flipV="1">
            <a:off x="3337529" y="6017223"/>
            <a:ext cx="2" cy="494683"/>
          </a:xfrm>
          <a:prstGeom prst="straightConnector1">
            <a:avLst/>
          </a:prstGeom>
          <a:noFill/>
          <a:ln w="12700" cap="flat" cmpd="sng" algn="ctr">
            <a:solidFill>
              <a:srgbClr val="FFFFFF"/>
            </a:solidFill>
            <a:prstDash val="solid"/>
            <a:headEnd type="none"/>
            <a:tailEnd type="none"/>
          </a:ln>
          <a:effectLst/>
        </p:spPr>
      </p:cxnSp>
      <p:cxnSp>
        <p:nvCxnSpPr>
          <p:cNvPr id="89" name="Straight Arrow Connector 88">
            <a:extLst>
              <a:ext uri="{FF2B5EF4-FFF2-40B4-BE49-F238E27FC236}">
                <a16:creationId xmlns:a16="http://schemas.microsoft.com/office/drawing/2014/main" id="{5B01C6C8-2216-5F41-952B-F3119ECFEE20}"/>
              </a:ext>
            </a:extLst>
          </p:cNvPr>
          <p:cNvCxnSpPr>
            <a:stCxn id="64" idx="0"/>
            <a:endCxn id="77" idx="2"/>
          </p:cNvCxnSpPr>
          <p:nvPr/>
        </p:nvCxnSpPr>
        <p:spPr>
          <a:xfrm flipH="1" flipV="1">
            <a:off x="3337528" y="6017223"/>
            <a:ext cx="536826" cy="494683"/>
          </a:xfrm>
          <a:prstGeom prst="straightConnector1">
            <a:avLst/>
          </a:prstGeom>
          <a:noFill/>
          <a:ln w="12700" cap="flat" cmpd="sng" algn="ctr">
            <a:solidFill>
              <a:srgbClr val="FFFFFF"/>
            </a:solidFill>
            <a:prstDash val="solid"/>
            <a:headEnd type="none"/>
            <a:tailEnd type="none"/>
          </a:ln>
          <a:effectLst/>
        </p:spPr>
      </p:cxnSp>
      <p:cxnSp>
        <p:nvCxnSpPr>
          <p:cNvPr id="90" name="Straight Arrow Connector 89">
            <a:extLst>
              <a:ext uri="{FF2B5EF4-FFF2-40B4-BE49-F238E27FC236}">
                <a16:creationId xmlns:a16="http://schemas.microsoft.com/office/drawing/2014/main" id="{10921A2B-208D-4B41-950C-5CC06A583A2B}"/>
              </a:ext>
            </a:extLst>
          </p:cNvPr>
          <p:cNvCxnSpPr>
            <a:endCxn id="77" idx="2"/>
          </p:cNvCxnSpPr>
          <p:nvPr/>
        </p:nvCxnSpPr>
        <p:spPr>
          <a:xfrm flipH="1" flipV="1">
            <a:off x="3337529" y="6017223"/>
            <a:ext cx="1073650" cy="494683"/>
          </a:xfrm>
          <a:prstGeom prst="straightConnector1">
            <a:avLst/>
          </a:prstGeom>
          <a:noFill/>
          <a:ln w="12700" cap="flat" cmpd="sng" algn="ctr">
            <a:solidFill>
              <a:srgbClr val="FFFFFF"/>
            </a:solidFill>
            <a:prstDash val="solid"/>
            <a:headEnd type="none"/>
            <a:tailEnd type="none"/>
          </a:ln>
          <a:effectLst/>
        </p:spPr>
      </p:cxnSp>
      <p:cxnSp>
        <p:nvCxnSpPr>
          <p:cNvPr id="91" name="Straight Arrow Connector 90">
            <a:extLst>
              <a:ext uri="{FF2B5EF4-FFF2-40B4-BE49-F238E27FC236}">
                <a16:creationId xmlns:a16="http://schemas.microsoft.com/office/drawing/2014/main" id="{EE4EE1E1-D086-0141-B282-EF1EC06758AC}"/>
              </a:ext>
            </a:extLst>
          </p:cNvPr>
          <p:cNvCxnSpPr>
            <a:stCxn id="66" idx="0"/>
            <a:endCxn id="77" idx="2"/>
          </p:cNvCxnSpPr>
          <p:nvPr/>
        </p:nvCxnSpPr>
        <p:spPr>
          <a:xfrm flipH="1" flipV="1">
            <a:off x="3337529" y="6017223"/>
            <a:ext cx="1610472" cy="494683"/>
          </a:xfrm>
          <a:prstGeom prst="straightConnector1">
            <a:avLst/>
          </a:prstGeom>
          <a:noFill/>
          <a:ln w="12700" cap="flat" cmpd="sng" algn="ctr">
            <a:solidFill>
              <a:srgbClr val="FFFFFF"/>
            </a:solidFill>
            <a:prstDash val="solid"/>
            <a:headEnd type="none"/>
            <a:tailEnd type="none"/>
          </a:ln>
          <a:effectLst/>
        </p:spPr>
      </p:cxnSp>
      <p:cxnSp>
        <p:nvCxnSpPr>
          <p:cNvPr id="92" name="Straight Arrow Connector 91">
            <a:extLst>
              <a:ext uri="{FF2B5EF4-FFF2-40B4-BE49-F238E27FC236}">
                <a16:creationId xmlns:a16="http://schemas.microsoft.com/office/drawing/2014/main" id="{7FBA53B3-A3C5-0545-A635-0095D3E34AA5}"/>
              </a:ext>
            </a:extLst>
          </p:cNvPr>
          <p:cNvCxnSpPr>
            <a:stCxn id="88" idx="4"/>
            <a:endCxn id="77" idx="0"/>
          </p:cNvCxnSpPr>
          <p:nvPr/>
        </p:nvCxnSpPr>
        <p:spPr>
          <a:xfrm>
            <a:off x="2884215" y="4857638"/>
            <a:ext cx="453314" cy="534827"/>
          </a:xfrm>
          <a:prstGeom prst="straightConnector1">
            <a:avLst/>
          </a:prstGeom>
          <a:noFill/>
          <a:ln w="12700" cap="flat" cmpd="sng" algn="ctr">
            <a:solidFill>
              <a:srgbClr val="FFFFFF"/>
            </a:solidFill>
            <a:prstDash val="solid"/>
            <a:headEnd type="none"/>
            <a:tailEnd type="none"/>
          </a:ln>
          <a:effectLst/>
        </p:spPr>
      </p:cxnSp>
      <p:cxnSp>
        <p:nvCxnSpPr>
          <p:cNvPr id="93" name="Straight Arrow Connector 92">
            <a:extLst>
              <a:ext uri="{FF2B5EF4-FFF2-40B4-BE49-F238E27FC236}">
                <a16:creationId xmlns:a16="http://schemas.microsoft.com/office/drawing/2014/main" id="{BA5F036A-7DC9-E447-9829-BA72A28ECC1F}"/>
              </a:ext>
            </a:extLst>
          </p:cNvPr>
          <p:cNvCxnSpPr>
            <a:stCxn id="87" idx="0"/>
            <a:endCxn id="90" idx="4"/>
          </p:cNvCxnSpPr>
          <p:nvPr/>
        </p:nvCxnSpPr>
        <p:spPr>
          <a:xfrm flipV="1">
            <a:off x="3337527" y="4002624"/>
            <a:ext cx="3" cy="367757"/>
          </a:xfrm>
          <a:prstGeom prst="straightConnector1">
            <a:avLst/>
          </a:prstGeom>
          <a:noFill/>
          <a:ln w="12700" cap="flat" cmpd="sng" algn="ctr">
            <a:solidFill>
              <a:srgbClr val="FFFFFF"/>
            </a:solidFill>
            <a:prstDash val="solid"/>
            <a:headEnd type="none"/>
            <a:tailEnd type="none"/>
          </a:ln>
          <a:effectLst/>
        </p:spPr>
      </p:cxnSp>
      <p:cxnSp>
        <p:nvCxnSpPr>
          <p:cNvPr id="94" name="Straight Arrow Connector 93">
            <a:extLst>
              <a:ext uri="{FF2B5EF4-FFF2-40B4-BE49-F238E27FC236}">
                <a16:creationId xmlns:a16="http://schemas.microsoft.com/office/drawing/2014/main" id="{902B9749-3C5C-E841-9630-EA5DD956944C}"/>
              </a:ext>
            </a:extLst>
          </p:cNvPr>
          <p:cNvCxnSpPr>
            <a:stCxn id="89" idx="4"/>
            <a:endCxn id="77" idx="0"/>
          </p:cNvCxnSpPr>
          <p:nvPr/>
        </p:nvCxnSpPr>
        <p:spPr>
          <a:xfrm flipH="1">
            <a:off x="3337528" y="4857638"/>
            <a:ext cx="420826" cy="534827"/>
          </a:xfrm>
          <a:prstGeom prst="straightConnector1">
            <a:avLst/>
          </a:prstGeom>
          <a:noFill/>
          <a:ln w="12700" cap="flat" cmpd="sng" algn="ctr">
            <a:solidFill>
              <a:srgbClr val="FFFFFF"/>
            </a:solidFill>
            <a:prstDash val="solid"/>
            <a:headEnd type="none"/>
            <a:tailEnd type="none"/>
          </a:ln>
          <a:effectLst/>
        </p:spPr>
      </p:cxnSp>
      <p:cxnSp>
        <p:nvCxnSpPr>
          <p:cNvPr id="95" name="Straight Arrow Connector 94">
            <a:extLst>
              <a:ext uri="{FF2B5EF4-FFF2-40B4-BE49-F238E27FC236}">
                <a16:creationId xmlns:a16="http://schemas.microsoft.com/office/drawing/2014/main" id="{6BFEF687-C0A4-564A-A20D-E02818D1DD98}"/>
              </a:ext>
            </a:extLst>
          </p:cNvPr>
          <p:cNvCxnSpPr>
            <a:stCxn id="90" idx="0"/>
            <a:endCxn id="80" idx="4"/>
          </p:cNvCxnSpPr>
          <p:nvPr/>
        </p:nvCxnSpPr>
        <p:spPr>
          <a:xfrm flipH="1" flipV="1">
            <a:off x="1727053" y="2743792"/>
            <a:ext cx="1610477" cy="857046"/>
          </a:xfrm>
          <a:prstGeom prst="straightConnector1">
            <a:avLst/>
          </a:prstGeom>
          <a:noFill/>
          <a:ln w="12700" cap="flat" cmpd="sng" algn="ctr">
            <a:solidFill>
              <a:srgbClr val="FFFFFF"/>
            </a:solidFill>
            <a:prstDash val="solid"/>
            <a:headEnd type="none"/>
            <a:tailEnd type="none"/>
          </a:ln>
          <a:effectLst/>
        </p:spPr>
      </p:cxnSp>
      <p:cxnSp>
        <p:nvCxnSpPr>
          <p:cNvPr id="96" name="Straight Arrow Connector 95">
            <a:extLst>
              <a:ext uri="{FF2B5EF4-FFF2-40B4-BE49-F238E27FC236}">
                <a16:creationId xmlns:a16="http://schemas.microsoft.com/office/drawing/2014/main" id="{8DE3F443-66E6-6846-AE80-20C6DEAD0A35}"/>
              </a:ext>
            </a:extLst>
          </p:cNvPr>
          <p:cNvCxnSpPr>
            <a:stCxn id="90" idx="0"/>
            <a:endCxn id="81" idx="4"/>
          </p:cNvCxnSpPr>
          <p:nvPr/>
        </p:nvCxnSpPr>
        <p:spPr>
          <a:xfrm flipH="1" flipV="1">
            <a:off x="2263878" y="2743792"/>
            <a:ext cx="1073653" cy="857046"/>
          </a:xfrm>
          <a:prstGeom prst="straightConnector1">
            <a:avLst/>
          </a:prstGeom>
          <a:noFill/>
          <a:ln w="12700" cap="flat" cmpd="sng" algn="ctr">
            <a:solidFill>
              <a:srgbClr val="FFFFFF"/>
            </a:solidFill>
            <a:prstDash val="solid"/>
            <a:headEnd type="none"/>
            <a:tailEnd type="none"/>
          </a:ln>
          <a:effectLst/>
        </p:spPr>
      </p:cxnSp>
      <p:cxnSp>
        <p:nvCxnSpPr>
          <p:cNvPr id="97" name="Straight Arrow Connector 96">
            <a:extLst>
              <a:ext uri="{FF2B5EF4-FFF2-40B4-BE49-F238E27FC236}">
                <a16:creationId xmlns:a16="http://schemas.microsoft.com/office/drawing/2014/main" id="{85BB3219-9E68-0643-A78A-87B99414D0CF}"/>
              </a:ext>
            </a:extLst>
          </p:cNvPr>
          <p:cNvCxnSpPr>
            <a:stCxn id="90" idx="0"/>
            <a:endCxn id="82" idx="4"/>
          </p:cNvCxnSpPr>
          <p:nvPr/>
        </p:nvCxnSpPr>
        <p:spPr>
          <a:xfrm flipH="1" flipV="1">
            <a:off x="2800702" y="2735981"/>
            <a:ext cx="536829" cy="864858"/>
          </a:xfrm>
          <a:prstGeom prst="straightConnector1">
            <a:avLst/>
          </a:prstGeom>
          <a:noFill/>
          <a:ln w="12700" cap="flat" cmpd="sng" algn="ctr">
            <a:solidFill>
              <a:srgbClr val="FFFFFF"/>
            </a:solidFill>
            <a:prstDash val="solid"/>
            <a:headEnd type="none"/>
            <a:tailEnd type="none"/>
          </a:ln>
          <a:effectLst/>
        </p:spPr>
      </p:cxnSp>
      <p:cxnSp>
        <p:nvCxnSpPr>
          <p:cNvPr id="98" name="Straight Arrow Connector 97">
            <a:extLst>
              <a:ext uri="{FF2B5EF4-FFF2-40B4-BE49-F238E27FC236}">
                <a16:creationId xmlns:a16="http://schemas.microsoft.com/office/drawing/2014/main" id="{F741BED9-735E-3D4A-A574-52A5931C7009}"/>
              </a:ext>
            </a:extLst>
          </p:cNvPr>
          <p:cNvCxnSpPr>
            <a:stCxn id="90" idx="0"/>
            <a:endCxn id="83" idx="4"/>
          </p:cNvCxnSpPr>
          <p:nvPr/>
        </p:nvCxnSpPr>
        <p:spPr>
          <a:xfrm flipH="1" flipV="1">
            <a:off x="3337523" y="2735981"/>
            <a:ext cx="6" cy="864858"/>
          </a:xfrm>
          <a:prstGeom prst="straightConnector1">
            <a:avLst/>
          </a:prstGeom>
          <a:noFill/>
          <a:ln w="12700" cap="flat" cmpd="sng" algn="ctr">
            <a:solidFill>
              <a:srgbClr val="FFFFFF"/>
            </a:solidFill>
            <a:prstDash val="solid"/>
            <a:headEnd type="none"/>
            <a:tailEnd type="none"/>
          </a:ln>
          <a:effectLst/>
        </p:spPr>
      </p:cxnSp>
      <p:cxnSp>
        <p:nvCxnSpPr>
          <p:cNvPr id="99" name="Straight Arrow Connector 98">
            <a:extLst>
              <a:ext uri="{FF2B5EF4-FFF2-40B4-BE49-F238E27FC236}">
                <a16:creationId xmlns:a16="http://schemas.microsoft.com/office/drawing/2014/main" id="{C18D32D6-EC55-924C-99A5-75F86220E206}"/>
              </a:ext>
            </a:extLst>
          </p:cNvPr>
          <p:cNvCxnSpPr>
            <a:stCxn id="90" idx="0"/>
            <a:endCxn id="84" idx="4"/>
          </p:cNvCxnSpPr>
          <p:nvPr/>
        </p:nvCxnSpPr>
        <p:spPr>
          <a:xfrm flipV="1">
            <a:off x="3337530" y="2735981"/>
            <a:ext cx="536818" cy="864858"/>
          </a:xfrm>
          <a:prstGeom prst="straightConnector1">
            <a:avLst/>
          </a:prstGeom>
          <a:noFill/>
          <a:ln w="12700" cap="flat" cmpd="sng" algn="ctr">
            <a:solidFill>
              <a:srgbClr val="FFFFFF"/>
            </a:solidFill>
            <a:prstDash val="solid"/>
            <a:headEnd type="none"/>
            <a:tailEnd type="none"/>
          </a:ln>
          <a:effectLst/>
        </p:spPr>
      </p:cxnSp>
      <p:cxnSp>
        <p:nvCxnSpPr>
          <p:cNvPr id="100" name="Straight Arrow Connector 99">
            <a:extLst>
              <a:ext uri="{FF2B5EF4-FFF2-40B4-BE49-F238E27FC236}">
                <a16:creationId xmlns:a16="http://schemas.microsoft.com/office/drawing/2014/main" id="{58625EA7-5B5D-4948-9B44-B57CE8A911AA}"/>
              </a:ext>
            </a:extLst>
          </p:cNvPr>
          <p:cNvCxnSpPr>
            <a:stCxn id="90" idx="0"/>
            <a:endCxn id="85" idx="4"/>
          </p:cNvCxnSpPr>
          <p:nvPr/>
        </p:nvCxnSpPr>
        <p:spPr>
          <a:xfrm flipV="1">
            <a:off x="3337529" y="2735981"/>
            <a:ext cx="1073642" cy="864858"/>
          </a:xfrm>
          <a:prstGeom prst="straightConnector1">
            <a:avLst/>
          </a:prstGeom>
          <a:noFill/>
          <a:ln w="12700" cap="flat" cmpd="sng" algn="ctr">
            <a:solidFill>
              <a:srgbClr val="FFFFFF"/>
            </a:solidFill>
            <a:prstDash val="solid"/>
            <a:headEnd type="none"/>
            <a:tailEnd type="none"/>
          </a:ln>
          <a:effectLst/>
        </p:spPr>
      </p:cxnSp>
      <p:cxnSp>
        <p:nvCxnSpPr>
          <p:cNvPr id="101" name="Straight Arrow Connector 100">
            <a:extLst>
              <a:ext uri="{FF2B5EF4-FFF2-40B4-BE49-F238E27FC236}">
                <a16:creationId xmlns:a16="http://schemas.microsoft.com/office/drawing/2014/main" id="{7583A7FE-044C-7046-B689-1CBC80BC8C0A}"/>
              </a:ext>
            </a:extLst>
          </p:cNvPr>
          <p:cNvCxnSpPr>
            <a:stCxn id="90" idx="0"/>
            <a:endCxn id="86" idx="4"/>
          </p:cNvCxnSpPr>
          <p:nvPr/>
        </p:nvCxnSpPr>
        <p:spPr>
          <a:xfrm flipV="1">
            <a:off x="3337530" y="2735981"/>
            <a:ext cx="1610464" cy="864858"/>
          </a:xfrm>
          <a:prstGeom prst="straightConnector1">
            <a:avLst/>
          </a:prstGeom>
          <a:noFill/>
          <a:ln w="12700" cap="flat" cmpd="sng" algn="ctr">
            <a:solidFill>
              <a:srgbClr val="FFFFFF"/>
            </a:solidFill>
            <a:prstDash val="solid"/>
            <a:headEnd type="none"/>
            <a:tailEnd type="none"/>
          </a:ln>
          <a:effectLst/>
        </p:spPr>
      </p:cxnSp>
      <p:sp>
        <p:nvSpPr>
          <p:cNvPr id="102" name="TextBox 101">
            <a:extLst>
              <a:ext uri="{FF2B5EF4-FFF2-40B4-BE49-F238E27FC236}">
                <a16:creationId xmlns:a16="http://schemas.microsoft.com/office/drawing/2014/main" id="{258B3DFF-4CA9-B745-AA48-50120AA93F80}"/>
              </a:ext>
            </a:extLst>
          </p:cNvPr>
          <p:cNvSpPr txBox="1"/>
          <p:nvPr/>
        </p:nvSpPr>
        <p:spPr>
          <a:xfrm>
            <a:off x="2032242" y="1742007"/>
            <a:ext cx="2670924" cy="338554"/>
          </a:xfrm>
          <a:prstGeom prst="rect">
            <a:avLst/>
          </a:prstGeom>
          <a:noFill/>
        </p:spPr>
        <p:txBody>
          <a:bodyPr wrap="none" rtlCol="0">
            <a:spAutoFit/>
          </a:bodyPr>
          <a:lstStyle/>
          <a:p>
            <a:r>
              <a:rPr lang="en-US" sz="1600" dirty="0">
                <a:solidFill>
                  <a:srgbClr val="FFFFFF"/>
                </a:solidFill>
                <a:ea typeface="Amazon Ember" charset="0"/>
                <a:cs typeface="Amazon Ember" charset="0"/>
              </a:rPr>
              <a:t>Output term counts vector</a:t>
            </a:r>
          </a:p>
        </p:txBody>
      </p:sp>
      <p:graphicFrame>
        <p:nvGraphicFramePr>
          <p:cNvPr id="103" name="Chart 102">
            <a:extLst>
              <a:ext uri="{FF2B5EF4-FFF2-40B4-BE49-F238E27FC236}">
                <a16:creationId xmlns:a16="http://schemas.microsoft.com/office/drawing/2014/main" id="{44FD83E3-DF1C-8C45-8B31-9839952D241D}"/>
              </a:ext>
            </a:extLst>
          </p:cNvPr>
          <p:cNvGraphicFramePr>
            <a:graphicFrameLocks/>
          </p:cNvGraphicFramePr>
          <p:nvPr/>
        </p:nvGraphicFramePr>
        <p:xfrm>
          <a:off x="5938400" y="2744839"/>
          <a:ext cx="8410656" cy="5203416"/>
        </p:xfrm>
        <a:graphic>
          <a:graphicData uri="http://schemas.openxmlformats.org/drawingml/2006/chart">
            <c:chart xmlns:c="http://schemas.openxmlformats.org/drawingml/2006/chart" xmlns:r="http://schemas.openxmlformats.org/officeDocument/2006/relationships" r:id="rId6"/>
          </a:graphicData>
        </a:graphic>
      </p:graphicFrame>
      <p:sp>
        <p:nvSpPr>
          <p:cNvPr id="104" name="Title 1">
            <a:extLst>
              <a:ext uri="{FF2B5EF4-FFF2-40B4-BE49-F238E27FC236}">
                <a16:creationId xmlns:a16="http://schemas.microsoft.com/office/drawing/2014/main" id="{5CF3DD95-C011-A240-A9B9-B6D9CD6E1FFC}"/>
              </a:ext>
            </a:extLst>
          </p:cNvPr>
          <p:cNvSpPr>
            <a:spLocks noGrp="1"/>
          </p:cNvSpPr>
          <p:nvPr>
            <p:ph type="title"/>
          </p:nvPr>
        </p:nvSpPr>
        <p:spPr>
          <a:xfrm>
            <a:off x="1151303" y="391653"/>
            <a:ext cx="12890826" cy="751728"/>
          </a:xfrm>
        </p:spPr>
        <p:txBody>
          <a:bodyPr>
            <a:normAutofit fontScale="90000"/>
          </a:bodyPr>
          <a:lstStyle/>
          <a:p>
            <a:r>
              <a:rPr lang="en-US" sz="4200" dirty="0">
                <a:latin typeface="Amazon Ember Regular"/>
              </a:rPr>
              <a:t>Neural Topic Modeling</a:t>
            </a:r>
            <a:br>
              <a:rPr lang="en-US" dirty="0">
                <a:latin typeface="Amazon Ember Regular"/>
              </a:rPr>
            </a:br>
            <a:endParaRPr lang="en-US" dirty="0">
              <a:latin typeface="Amazon Ember Regular"/>
            </a:endParaRPr>
          </a:p>
        </p:txBody>
      </p:sp>
    </p:spTree>
    <p:extLst>
      <p:ext uri="{BB962C8B-B14F-4D97-AF65-F5344CB8AC3E}">
        <p14:creationId xmlns:p14="http://schemas.microsoft.com/office/powerpoint/2010/main" val="94678942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E695989-36AD-9347-9A57-1B0C0CD392D1}"/>
              </a:ext>
            </a:extLst>
          </p:cNvPr>
          <p:cNvSpPr txBox="1"/>
          <p:nvPr/>
        </p:nvSpPr>
        <p:spPr>
          <a:xfrm>
            <a:off x="7133424" y="2000383"/>
            <a:ext cx="5875326" cy="535531"/>
          </a:xfrm>
          <a:prstGeom prst="rect">
            <a:avLst/>
          </a:prstGeom>
          <a:noFill/>
        </p:spPr>
        <p:txBody>
          <a:bodyPr wrap="none" rtlCol="0">
            <a:spAutoFit/>
          </a:bodyPr>
          <a:lstStyle/>
          <a:p>
            <a:r>
              <a:rPr lang="en-US" dirty="0">
                <a:solidFill>
                  <a:srgbClr val="FFFFFF"/>
                </a:solidFill>
                <a:latin typeface="Amazon Ember Light" charset="0"/>
                <a:ea typeface="Amazon Ember Light" charset="0"/>
                <a:cs typeface="Amazon Ember Light" charset="0"/>
              </a:rPr>
              <a:t>Training Time vs. Number of Topics</a:t>
            </a:r>
          </a:p>
        </p:txBody>
      </p:sp>
      <p:pic>
        <p:nvPicPr>
          <p:cNvPr id="12" name="Content Placeholder 9">
            <a:extLst>
              <a:ext uri="{FF2B5EF4-FFF2-40B4-BE49-F238E27FC236}">
                <a16:creationId xmlns:a16="http://schemas.microsoft.com/office/drawing/2014/main" id="{961E1B92-ADC5-DF4C-BC13-0A87998E0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852" y="2295849"/>
            <a:ext cx="4315608" cy="4299083"/>
          </a:xfrm>
          <a:prstGeom prst="rect">
            <a:avLst/>
          </a:prstGeom>
        </p:spPr>
      </p:pic>
      <p:graphicFrame>
        <p:nvGraphicFramePr>
          <p:cNvPr id="13" name="Chart 12">
            <a:extLst>
              <a:ext uri="{FF2B5EF4-FFF2-40B4-BE49-F238E27FC236}">
                <a16:creationId xmlns:a16="http://schemas.microsoft.com/office/drawing/2014/main" id="{87D09DDE-F97B-5249-A524-4C9548B01A4D}"/>
              </a:ext>
            </a:extLst>
          </p:cNvPr>
          <p:cNvGraphicFramePr>
            <a:graphicFrameLocks/>
          </p:cNvGraphicFramePr>
          <p:nvPr/>
        </p:nvGraphicFramePr>
        <p:xfrm>
          <a:off x="5750872" y="2520930"/>
          <a:ext cx="8114246" cy="4771763"/>
        </p:xfrm>
        <a:graphic>
          <a:graphicData uri="http://schemas.openxmlformats.org/drawingml/2006/chart">
            <c:chart xmlns:c="http://schemas.openxmlformats.org/drawingml/2006/chart" xmlns:r="http://schemas.openxmlformats.org/officeDocument/2006/relationships" r:id="rId4"/>
          </a:graphicData>
        </a:graphic>
      </p:graphicFrame>
      <p:sp>
        <p:nvSpPr>
          <p:cNvPr id="6" name="Title 1">
            <a:extLst>
              <a:ext uri="{FF2B5EF4-FFF2-40B4-BE49-F238E27FC236}">
                <a16:creationId xmlns:a16="http://schemas.microsoft.com/office/drawing/2014/main" id="{AFBC5613-662E-C940-84B1-C7C88FE26E5F}"/>
              </a:ext>
            </a:extLst>
          </p:cNvPr>
          <p:cNvSpPr>
            <a:spLocks noGrp="1"/>
          </p:cNvSpPr>
          <p:nvPr>
            <p:ph type="title"/>
          </p:nvPr>
        </p:nvSpPr>
        <p:spPr>
          <a:xfrm>
            <a:off x="1151303" y="391653"/>
            <a:ext cx="12890826" cy="751728"/>
          </a:xfrm>
        </p:spPr>
        <p:txBody>
          <a:bodyPr>
            <a:normAutofit fontScale="90000"/>
          </a:bodyPr>
          <a:lstStyle/>
          <a:p>
            <a:r>
              <a:rPr lang="en-US" sz="4200" dirty="0">
                <a:latin typeface="Amazon Ember Regular"/>
              </a:rPr>
              <a:t>Spectral LDA</a:t>
            </a:r>
            <a:br>
              <a:rPr lang="en-US" sz="4200" dirty="0">
                <a:latin typeface="Amazon Ember Regular"/>
              </a:rPr>
            </a:br>
            <a:br>
              <a:rPr lang="en-US" dirty="0">
                <a:latin typeface="Amazon Ember Regular"/>
              </a:rPr>
            </a:br>
            <a:endParaRPr lang="en-US" dirty="0">
              <a:latin typeface="Amazon Ember Regular"/>
            </a:endParaRPr>
          </a:p>
        </p:txBody>
      </p:sp>
      <p:pic>
        <p:nvPicPr>
          <p:cNvPr id="7" name="Picture 6">
            <a:extLst>
              <a:ext uri="{FF2B5EF4-FFF2-40B4-BE49-F238E27FC236}">
                <a16:creationId xmlns:a16="http://schemas.microsoft.com/office/drawing/2014/main" id="{A1545F16-1A00-A545-AB7C-861AA2DFD72E}"/>
              </a:ext>
            </a:extLst>
          </p:cNvPr>
          <p:cNvPicPr>
            <a:picLocks noChangeAspect="1"/>
          </p:cNvPicPr>
          <p:nvPr/>
        </p:nvPicPr>
        <p:blipFill>
          <a:blip r:embed="rId5"/>
          <a:stretch>
            <a:fillRect/>
          </a:stretch>
        </p:blipFill>
        <p:spPr>
          <a:xfrm>
            <a:off x="4453820" y="6846783"/>
            <a:ext cx="802640" cy="445910"/>
          </a:xfrm>
          <a:prstGeom prst="rect">
            <a:avLst/>
          </a:prstGeom>
        </p:spPr>
      </p:pic>
    </p:spTree>
    <p:extLst>
      <p:ext uri="{BB962C8B-B14F-4D97-AF65-F5344CB8AC3E}">
        <p14:creationId xmlns:p14="http://schemas.microsoft.com/office/powerpoint/2010/main" val="21993225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0D4F7B4-8358-41AF-A0C3-FEB080261CFE}"/>
              </a:ext>
            </a:extLst>
          </p:cNvPr>
          <p:cNvSpPr/>
          <p:nvPr/>
        </p:nvSpPr>
        <p:spPr>
          <a:xfrm>
            <a:off x="731521" y="1495218"/>
            <a:ext cx="13167358" cy="5463443"/>
          </a:xfrm>
          <a:prstGeom prst="rect">
            <a:avLst/>
          </a:prstGeom>
          <a:pattFill prst="pct5">
            <a:fgClr>
              <a:schemeClr val="bg2">
                <a:lumMod val="90000"/>
                <a:lumOff val="10000"/>
              </a:schemeClr>
            </a:fgClr>
            <a:bgClr>
              <a:schemeClr val="bg1"/>
            </a:bgClr>
          </a:pattFill>
          <a:ln w="28575" cap="rnd">
            <a:solidFill>
              <a:schemeClr val="accent4"/>
            </a:solidFill>
            <a:prstDash val="sysDot"/>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1097280"/>
            <a:endParaRPr lang="en-US" sz="2160" dirty="0" err="1">
              <a:solidFill>
                <a:srgbClr val="FFFFFF"/>
              </a:solidFill>
              <a:latin typeface="Amazon Ember"/>
            </a:endParaRPr>
          </a:p>
        </p:txBody>
      </p:sp>
      <p:sp>
        <p:nvSpPr>
          <p:cNvPr id="2" name="Title 1">
            <a:extLst>
              <a:ext uri="{FF2B5EF4-FFF2-40B4-BE49-F238E27FC236}">
                <a16:creationId xmlns:a16="http://schemas.microsoft.com/office/drawing/2014/main" id="{A30F97FF-8088-5745-A052-F0E7596D134E}"/>
              </a:ext>
            </a:extLst>
          </p:cNvPr>
          <p:cNvSpPr>
            <a:spLocks noGrp="1"/>
          </p:cNvSpPr>
          <p:nvPr>
            <p:ph type="title"/>
          </p:nvPr>
        </p:nvSpPr>
        <p:spPr/>
        <p:txBody>
          <a:bodyPr/>
          <a:lstStyle/>
          <a:p>
            <a:r>
              <a:rPr lang="en-US" b="1" dirty="0">
                <a:solidFill>
                  <a:schemeClr val="accent1"/>
                </a:solidFill>
              </a:rPr>
              <a:t>In this section - Build</a:t>
            </a:r>
            <a:endParaRPr lang="en-US" dirty="0"/>
          </a:p>
        </p:txBody>
      </p:sp>
      <p:sp>
        <p:nvSpPr>
          <p:cNvPr id="11" name="TextBox 10">
            <a:extLst>
              <a:ext uri="{FF2B5EF4-FFF2-40B4-BE49-F238E27FC236}">
                <a16:creationId xmlns:a16="http://schemas.microsoft.com/office/drawing/2014/main" id="{C4733DC6-D939-4444-819D-40CFFE955866}"/>
              </a:ext>
            </a:extLst>
          </p:cNvPr>
          <p:cNvSpPr txBox="1"/>
          <p:nvPr/>
        </p:nvSpPr>
        <p:spPr>
          <a:xfrm>
            <a:off x="1009256" y="1802258"/>
            <a:ext cx="2779926" cy="3462807"/>
          </a:xfrm>
          <a:prstGeom prst="rect">
            <a:avLst/>
          </a:prstGeom>
          <a:noFill/>
        </p:spPr>
        <p:txBody>
          <a:bodyPr wrap="square" lIns="0" tIns="0" rIns="0" bIns="0">
            <a:spAutoFit/>
          </a:bodyPr>
          <a:lstStyle/>
          <a:p>
            <a:pPr defTabSz="731502">
              <a:lnSpc>
                <a:spcPct val="90000"/>
              </a:lnSpc>
              <a:spcBef>
                <a:spcPct val="20000"/>
              </a:spcBef>
              <a:spcAft>
                <a:spcPts val="960"/>
              </a:spcAft>
            </a:pPr>
            <a:r>
              <a:rPr lang="en-US" sz="1440" b="1" dirty="0">
                <a:solidFill>
                  <a:srgbClr val="FF9900"/>
                </a:solidFill>
                <a:latin typeface="Amazon Ember"/>
              </a:rPr>
              <a:t>PREPARE</a:t>
            </a:r>
          </a:p>
          <a:p>
            <a:pPr defTabSz="731502">
              <a:lnSpc>
                <a:spcPct val="90000"/>
              </a:lnSpc>
              <a:spcBef>
                <a:spcPct val="20000"/>
              </a:spcBef>
              <a:spcAft>
                <a:spcPts val="960"/>
              </a:spcAft>
            </a:pPr>
            <a:r>
              <a:rPr lang="en-US" sz="1440" b="1" dirty="0">
                <a:solidFill>
                  <a:srgbClr val="FFFFFF"/>
                </a:solidFill>
                <a:latin typeface="Amazon Ember"/>
              </a:rPr>
              <a:t>SageMaker Ground Truth</a:t>
            </a:r>
            <a:br>
              <a:rPr lang="en-US" sz="2560" b="1" dirty="0">
                <a:solidFill>
                  <a:srgbClr val="FFFFFF"/>
                </a:solidFill>
                <a:latin typeface="Amazon Ember"/>
              </a:rPr>
            </a:br>
            <a:r>
              <a:rPr lang="en-US" sz="1120" dirty="0">
                <a:solidFill>
                  <a:srgbClr val="FFFFFF">
                    <a:lumMod val="65000"/>
                  </a:srgbClr>
                </a:solidFill>
                <a:latin typeface="Amazon Ember"/>
              </a:rPr>
              <a:t>Label training data for machine learning </a:t>
            </a:r>
          </a:p>
          <a:p>
            <a:pPr defTabSz="731502">
              <a:lnSpc>
                <a:spcPct val="90000"/>
              </a:lnSpc>
              <a:spcBef>
                <a:spcPct val="20000"/>
              </a:spcBef>
              <a:spcAft>
                <a:spcPts val="960"/>
              </a:spcAft>
            </a:pPr>
            <a:r>
              <a:rPr lang="en-US" sz="1440" b="1" dirty="0">
                <a:solidFill>
                  <a:srgbClr val="FFFFFF"/>
                </a:solidFill>
                <a:latin typeface="Amazon Ember"/>
              </a:rPr>
              <a:t>SageMaker Data Wrangler </a:t>
            </a:r>
            <a:r>
              <a:rPr lang="en-US" sz="1440" b="1" dirty="0">
                <a:solidFill>
                  <a:srgbClr val="00E9AA"/>
                </a:solidFill>
                <a:latin typeface="Amazon Ember"/>
              </a:rPr>
              <a:t>NEW</a:t>
            </a:r>
            <a:br>
              <a:rPr lang="en-US" sz="1600" b="1" dirty="0">
                <a:solidFill>
                  <a:srgbClr val="FFFFFF"/>
                </a:solidFill>
                <a:latin typeface="Amazon Ember"/>
              </a:rPr>
            </a:br>
            <a:r>
              <a:rPr lang="en-US" sz="1120" dirty="0">
                <a:solidFill>
                  <a:srgbClr val="FFFFFF">
                    <a:lumMod val="65000"/>
                  </a:srgbClr>
                </a:solidFill>
                <a:latin typeface="Amazon Ember"/>
              </a:rPr>
              <a:t>Aggregate and prepare data for </a:t>
            </a:r>
            <a:br>
              <a:rPr lang="en-US" sz="1120" dirty="0">
                <a:solidFill>
                  <a:srgbClr val="FFFFFF">
                    <a:lumMod val="65000"/>
                  </a:srgbClr>
                </a:solidFill>
                <a:latin typeface="Amazon Ember"/>
              </a:rPr>
            </a:br>
            <a:r>
              <a:rPr lang="en-US" sz="1120" dirty="0">
                <a:solidFill>
                  <a:srgbClr val="FFFFFF">
                    <a:lumMod val="65000"/>
                  </a:srgbClr>
                </a:solidFill>
                <a:latin typeface="Amazon Ember"/>
              </a:rPr>
              <a:t>machine learning</a:t>
            </a:r>
          </a:p>
          <a:p>
            <a:pPr defTabSz="731502">
              <a:lnSpc>
                <a:spcPct val="90000"/>
              </a:lnSpc>
              <a:spcBef>
                <a:spcPct val="20000"/>
              </a:spcBef>
              <a:spcAft>
                <a:spcPts val="960"/>
              </a:spcAft>
            </a:pPr>
            <a:r>
              <a:rPr lang="en-US" sz="1440" b="1" dirty="0">
                <a:solidFill>
                  <a:srgbClr val="FFFFFF"/>
                </a:solidFill>
                <a:latin typeface="Amazon Ember"/>
              </a:rPr>
              <a:t>SageMaker Processing</a:t>
            </a:r>
            <a:br>
              <a:rPr lang="en-US" sz="1600" b="1" dirty="0">
                <a:solidFill>
                  <a:srgbClr val="FFFFFF"/>
                </a:solidFill>
                <a:latin typeface="Amazon Ember"/>
              </a:rPr>
            </a:br>
            <a:r>
              <a:rPr lang="en-US" sz="1120" dirty="0">
                <a:solidFill>
                  <a:srgbClr val="FFFFFF">
                    <a:lumMod val="65000"/>
                  </a:srgbClr>
                </a:solidFill>
                <a:latin typeface="Amazon Ember"/>
              </a:rPr>
              <a:t>Built-in Python, BYO R/Spark</a:t>
            </a:r>
          </a:p>
          <a:p>
            <a:pPr defTabSz="731502">
              <a:lnSpc>
                <a:spcPct val="90000"/>
              </a:lnSpc>
              <a:spcBef>
                <a:spcPct val="20000"/>
              </a:spcBef>
              <a:spcAft>
                <a:spcPts val="960"/>
              </a:spcAft>
            </a:pPr>
            <a:r>
              <a:rPr lang="en-US" sz="1440" b="1" dirty="0">
                <a:solidFill>
                  <a:srgbClr val="FFFFFF"/>
                </a:solidFill>
                <a:latin typeface="Amazon Ember"/>
              </a:rPr>
              <a:t>SageMaker Feature Store </a:t>
            </a:r>
            <a:r>
              <a:rPr lang="en-US" sz="1440" b="1" dirty="0">
                <a:solidFill>
                  <a:srgbClr val="00E9AA"/>
                </a:solidFill>
                <a:latin typeface="Amazon Ember"/>
              </a:rPr>
              <a:t>NEW</a:t>
            </a:r>
            <a:br>
              <a:rPr lang="en-US" sz="1440" b="1" dirty="0">
                <a:solidFill>
                  <a:srgbClr val="FFFFFF"/>
                </a:solidFill>
                <a:latin typeface="Amazon Ember"/>
              </a:rPr>
            </a:br>
            <a:r>
              <a:rPr lang="en-US" sz="1120" dirty="0">
                <a:solidFill>
                  <a:srgbClr val="FFFFFF">
                    <a:lumMod val="65000"/>
                  </a:srgbClr>
                </a:solidFill>
                <a:latin typeface="Amazon Ember"/>
              </a:rPr>
              <a:t>Store, update, retrieve, and share features</a:t>
            </a:r>
          </a:p>
          <a:p>
            <a:pPr defTabSz="731502">
              <a:lnSpc>
                <a:spcPct val="90000"/>
              </a:lnSpc>
              <a:spcBef>
                <a:spcPct val="20000"/>
              </a:spcBef>
              <a:spcAft>
                <a:spcPts val="960"/>
              </a:spcAft>
            </a:pPr>
            <a:r>
              <a:rPr lang="en-US" sz="1440" b="1" dirty="0">
                <a:solidFill>
                  <a:srgbClr val="FFFFFF"/>
                </a:solidFill>
                <a:latin typeface="Amazon Ember"/>
              </a:rPr>
              <a:t>SageMaker Clarify </a:t>
            </a:r>
            <a:r>
              <a:rPr lang="en-US" sz="1440" b="1" dirty="0">
                <a:solidFill>
                  <a:srgbClr val="00E9AA"/>
                </a:solidFill>
                <a:latin typeface="Amazon Ember"/>
              </a:rPr>
              <a:t>NEW</a:t>
            </a:r>
            <a:br>
              <a:rPr lang="en-US" sz="1440" b="1" dirty="0">
                <a:solidFill>
                  <a:srgbClr val="FFFFFF"/>
                </a:solidFill>
                <a:latin typeface="Amazon Ember"/>
              </a:rPr>
            </a:br>
            <a:r>
              <a:rPr lang="en-US" sz="1120" dirty="0">
                <a:solidFill>
                  <a:srgbClr val="FFFFFF">
                    <a:lumMod val="65000"/>
                  </a:srgbClr>
                </a:solidFill>
                <a:latin typeface="Amazon Ember"/>
              </a:rPr>
              <a:t>Detect bias and understand </a:t>
            </a:r>
            <a:br>
              <a:rPr lang="en-US" sz="1120" dirty="0">
                <a:solidFill>
                  <a:srgbClr val="FFFFFF">
                    <a:lumMod val="65000"/>
                  </a:srgbClr>
                </a:solidFill>
                <a:latin typeface="Amazon Ember"/>
              </a:rPr>
            </a:br>
            <a:r>
              <a:rPr lang="en-US" sz="1120" dirty="0">
                <a:solidFill>
                  <a:srgbClr val="FFFFFF">
                    <a:lumMod val="65000"/>
                  </a:srgbClr>
                </a:solidFill>
                <a:latin typeface="Amazon Ember"/>
              </a:rPr>
              <a:t>model predictions</a:t>
            </a:r>
          </a:p>
          <a:p>
            <a:pPr defTabSz="731502">
              <a:lnSpc>
                <a:spcPct val="90000"/>
              </a:lnSpc>
              <a:spcBef>
                <a:spcPct val="20000"/>
              </a:spcBef>
              <a:spcAft>
                <a:spcPts val="960"/>
              </a:spcAft>
            </a:pPr>
            <a:endParaRPr lang="en-US" sz="1120" dirty="0">
              <a:solidFill>
                <a:srgbClr val="FFFFFF">
                  <a:lumMod val="65000"/>
                </a:srgbClr>
              </a:solidFill>
              <a:latin typeface="Amazon Ember"/>
            </a:endParaRPr>
          </a:p>
        </p:txBody>
      </p:sp>
      <p:sp>
        <p:nvSpPr>
          <p:cNvPr id="13" name="Rectangle 12">
            <a:extLst>
              <a:ext uri="{FF2B5EF4-FFF2-40B4-BE49-F238E27FC236}">
                <a16:creationId xmlns:a16="http://schemas.microsoft.com/office/drawing/2014/main" id="{8631CC94-5F3E-4CA7-97BB-2AA97EA7A0CE}"/>
              </a:ext>
            </a:extLst>
          </p:cNvPr>
          <p:cNvSpPr/>
          <p:nvPr/>
        </p:nvSpPr>
        <p:spPr>
          <a:xfrm>
            <a:off x="4256112" y="1826815"/>
            <a:ext cx="2779926" cy="3603406"/>
          </a:xfrm>
          <a:prstGeom prst="rect">
            <a:avLst/>
          </a:prstGeom>
          <a:noFill/>
          <a:ln>
            <a:solidFill>
              <a:schemeClr val="accent4"/>
            </a:solidFill>
          </a:ln>
        </p:spPr>
        <p:txBody>
          <a:bodyPr vert="horz" lIns="0" tIns="0" rIns="0" bIns="0" rtlCol="0" anchor="t" anchorCtr="0">
            <a:noAutofit/>
          </a:bodyPr>
          <a:lstStyle/>
          <a:p>
            <a:pPr defTabSz="731502">
              <a:lnSpc>
                <a:spcPct val="90000"/>
              </a:lnSpc>
              <a:spcBef>
                <a:spcPct val="20000"/>
              </a:spcBef>
              <a:spcAft>
                <a:spcPts val="960"/>
              </a:spcAft>
            </a:pPr>
            <a:r>
              <a:rPr lang="en-US" sz="1440" b="1" dirty="0">
                <a:solidFill>
                  <a:srgbClr val="FF9900"/>
                </a:solidFill>
                <a:latin typeface="Amazon Ember"/>
              </a:rPr>
              <a:t>BUILD</a:t>
            </a:r>
          </a:p>
          <a:p>
            <a:pPr defTabSz="731502">
              <a:lnSpc>
                <a:spcPct val="90000"/>
              </a:lnSpc>
              <a:spcBef>
                <a:spcPct val="20000"/>
              </a:spcBef>
              <a:spcAft>
                <a:spcPts val="960"/>
              </a:spcAft>
            </a:pPr>
            <a:r>
              <a:rPr lang="en-US" sz="1440" b="1" dirty="0">
                <a:solidFill>
                  <a:srgbClr val="FFFFFF"/>
                </a:solidFill>
                <a:latin typeface="Amazon Ember"/>
              </a:rPr>
              <a:t>SageMaker Studio Notebooks</a:t>
            </a:r>
            <a:br>
              <a:rPr lang="en-US" sz="1280" b="1" dirty="0">
                <a:solidFill>
                  <a:srgbClr val="FFFFFF"/>
                </a:solidFill>
                <a:latin typeface="Amazon Ember"/>
              </a:rPr>
            </a:br>
            <a:r>
              <a:rPr lang="en-US" sz="1120" dirty="0">
                <a:solidFill>
                  <a:srgbClr val="FFFFFF">
                    <a:lumMod val="65000"/>
                  </a:srgbClr>
                </a:solidFill>
                <a:latin typeface="Amazon Ember"/>
              </a:rPr>
              <a:t>Jupyter notebooks with elastic compute and sharing</a:t>
            </a:r>
          </a:p>
          <a:p>
            <a:pPr defTabSz="731502">
              <a:lnSpc>
                <a:spcPct val="90000"/>
              </a:lnSpc>
              <a:spcBef>
                <a:spcPct val="20000"/>
              </a:spcBef>
              <a:spcAft>
                <a:spcPts val="960"/>
              </a:spcAft>
            </a:pPr>
            <a:r>
              <a:rPr lang="en-US" sz="1440" b="1" dirty="0">
                <a:solidFill>
                  <a:srgbClr val="FFFFFF"/>
                </a:solidFill>
                <a:latin typeface="Amazon Ember"/>
              </a:rPr>
              <a:t>Built-in and Bring</a:t>
            </a:r>
            <a:br>
              <a:rPr lang="en-US" sz="1440" b="1" dirty="0">
                <a:solidFill>
                  <a:srgbClr val="FFFFFF"/>
                </a:solidFill>
                <a:latin typeface="Amazon Ember"/>
              </a:rPr>
            </a:br>
            <a:r>
              <a:rPr lang="en-US" sz="1440" b="1" dirty="0">
                <a:solidFill>
                  <a:srgbClr val="FFFFFF"/>
                </a:solidFill>
                <a:latin typeface="Amazon Ember"/>
              </a:rPr>
              <a:t>your-own Algorithms</a:t>
            </a:r>
            <a:br>
              <a:rPr lang="en-US" sz="1440" b="1" dirty="0">
                <a:solidFill>
                  <a:srgbClr val="FFFFFF"/>
                </a:solidFill>
                <a:latin typeface="Amazon Ember"/>
              </a:rPr>
            </a:br>
            <a:r>
              <a:rPr lang="en-US" sz="1120" dirty="0">
                <a:solidFill>
                  <a:srgbClr val="FFFFFF">
                    <a:lumMod val="65000"/>
                  </a:srgbClr>
                </a:solidFill>
                <a:latin typeface="Amazon Ember"/>
              </a:rPr>
              <a:t>Dozens of optimized algorithms or bring your own</a:t>
            </a:r>
          </a:p>
          <a:p>
            <a:pPr defTabSz="731502">
              <a:lnSpc>
                <a:spcPct val="90000"/>
              </a:lnSpc>
              <a:spcBef>
                <a:spcPct val="20000"/>
              </a:spcBef>
              <a:spcAft>
                <a:spcPts val="960"/>
              </a:spcAft>
            </a:pPr>
            <a:r>
              <a:rPr lang="en-US" sz="1440" b="1" dirty="0">
                <a:solidFill>
                  <a:srgbClr val="FFFFFF"/>
                </a:solidFill>
                <a:latin typeface="Amazon Ember"/>
              </a:rPr>
              <a:t>Local Mode</a:t>
            </a:r>
            <a:br>
              <a:rPr lang="en-US" sz="1440" b="1" dirty="0">
                <a:solidFill>
                  <a:srgbClr val="FFFFFF"/>
                </a:solidFill>
                <a:latin typeface="Amazon Ember"/>
              </a:rPr>
            </a:br>
            <a:r>
              <a:rPr lang="en-US" sz="1120" dirty="0">
                <a:solidFill>
                  <a:srgbClr val="FFFFFF">
                    <a:lumMod val="65000"/>
                  </a:srgbClr>
                </a:solidFill>
                <a:latin typeface="Amazon Ember"/>
              </a:rPr>
              <a:t>Test and prototype on your local machine</a:t>
            </a:r>
          </a:p>
          <a:p>
            <a:pPr defTabSz="731502">
              <a:lnSpc>
                <a:spcPct val="90000"/>
              </a:lnSpc>
              <a:spcBef>
                <a:spcPct val="20000"/>
              </a:spcBef>
              <a:spcAft>
                <a:spcPts val="960"/>
              </a:spcAft>
            </a:pPr>
            <a:r>
              <a:rPr lang="en-US" sz="1440" b="1" dirty="0">
                <a:solidFill>
                  <a:srgbClr val="FFFFFF"/>
                </a:solidFill>
                <a:latin typeface="Amazon Ember"/>
              </a:rPr>
              <a:t>SageMaker Autopilot</a:t>
            </a:r>
            <a:br>
              <a:rPr lang="en-US" sz="1280" b="1" dirty="0">
                <a:solidFill>
                  <a:srgbClr val="FFFFFF"/>
                </a:solidFill>
                <a:latin typeface="Amazon Ember"/>
              </a:rPr>
            </a:br>
            <a:r>
              <a:rPr lang="en-US" sz="1120" dirty="0">
                <a:solidFill>
                  <a:srgbClr val="FFFFFF">
                    <a:lumMod val="65000"/>
                  </a:srgbClr>
                </a:solidFill>
                <a:latin typeface="Amazon Ember"/>
              </a:rPr>
              <a:t>Automatically create machine learning models with full visibility</a:t>
            </a:r>
          </a:p>
          <a:p>
            <a:pPr defTabSz="731502">
              <a:lnSpc>
                <a:spcPct val="90000"/>
              </a:lnSpc>
              <a:spcBef>
                <a:spcPct val="20000"/>
              </a:spcBef>
              <a:spcAft>
                <a:spcPts val="960"/>
              </a:spcAft>
            </a:pPr>
            <a:r>
              <a:rPr lang="en-US" sz="1440" b="1" dirty="0">
                <a:solidFill>
                  <a:srgbClr val="FFFFFF"/>
                </a:solidFill>
                <a:latin typeface="Amazon Ember"/>
              </a:rPr>
              <a:t>SageMaker JumpStart </a:t>
            </a:r>
            <a:r>
              <a:rPr lang="en-US" sz="1440" b="1" dirty="0">
                <a:solidFill>
                  <a:srgbClr val="00E9AA"/>
                </a:solidFill>
                <a:latin typeface="Amazon Ember"/>
              </a:rPr>
              <a:t>NEW</a:t>
            </a:r>
            <a:br>
              <a:rPr lang="en-US" sz="1280" b="1" dirty="0">
                <a:solidFill>
                  <a:srgbClr val="FFFFFF"/>
                </a:solidFill>
                <a:latin typeface="Amazon Ember"/>
              </a:rPr>
            </a:br>
            <a:r>
              <a:rPr lang="en-US" sz="1120" dirty="0">
                <a:solidFill>
                  <a:srgbClr val="FFFFFF">
                    <a:lumMod val="65000"/>
                  </a:srgbClr>
                </a:solidFill>
                <a:latin typeface="Amazon Ember"/>
              </a:rPr>
              <a:t>Pre-built solutions for common use cases</a:t>
            </a:r>
          </a:p>
          <a:p>
            <a:pPr defTabSz="731502">
              <a:lnSpc>
                <a:spcPct val="90000"/>
              </a:lnSpc>
              <a:spcBef>
                <a:spcPct val="20000"/>
              </a:spcBef>
              <a:spcAft>
                <a:spcPts val="960"/>
              </a:spcAft>
            </a:pPr>
            <a:endParaRPr lang="en-US" sz="960" dirty="0">
              <a:solidFill>
                <a:srgbClr val="FFFFFF">
                  <a:lumMod val="65000"/>
                </a:srgbClr>
              </a:solidFill>
              <a:latin typeface="Amazon Ember"/>
            </a:endParaRPr>
          </a:p>
        </p:txBody>
      </p:sp>
      <p:sp>
        <p:nvSpPr>
          <p:cNvPr id="17" name="Rectangle 16">
            <a:extLst>
              <a:ext uri="{FF2B5EF4-FFF2-40B4-BE49-F238E27FC236}">
                <a16:creationId xmlns:a16="http://schemas.microsoft.com/office/drawing/2014/main" id="{18594AE3-FCB1-4012-8673-C463930C8488}"/>
              </a:ext>
            </a:extLst>
          </p:cNvPr>
          <p:cNvSpPr/>
          <p:nvPr/>
        </p:nvSpPr>
        <p:spPr>
          <a:xfrm>
            <a:off x="7502968" y="1802259"/>
            <a:ext cx="2779926" cy="4054683"/>
          </a:xfrm>
          <a:prstGeom prst="rect">
            <a:avLst/>
          </a:prstGeom>
          <a:noFill/>
          <a:ln>
            <a:noFill/>
          </a:ln>
        </p:spPr>
        <p:txBody>
          <a:bodyPr vert="horz" lIns="0" tIns="0" rIns="292608" bIns="0" rtlCol="0" anchor="t" anchorCtr="0">
            <a:noAutofit/>
          </a:bodyPr>
          <a:lstStyle/>
          <a:p>
            <a:pPr defTabSz="731502">
              <a:lnSpc>
                <a:spcPct val="90000"/>
              </a:lnSpc>
              <a:spcBef>
                <a:spcPct val="20000"/>
              </a:spcBef>
              <a:spcAft>
                <a:spcPts val="960"/>
              </a:spcAft>
            </a:pPr>
            <a:r>
              <a:rPr lang="en-US" sz="1440" b="1" dirty="0">
                <a:solidFill>
                  <a:srgbClr val="FF9900"/>
                </a:solidFill>
                <a:latin typeface="Amazon Ember"/>
              </a:rPr>
              <a:t>TRAIN &amp; TUNE</a:t>
            </a:r>
          </a:p>
          <a:p>
            <a:pPr defTabSz="731502">
              <a:lnSpc>
                <a:spcPct val="90000"/>
              </a:lnSpc>
              <a:spcBef>
                <a:spcPct val="20000"/>
              </a:spcBef>
              <a:spcAft>
                <a:spcPts val="960"/>
              </a:spcAft>
            </a:pPr>
            <a:r>
              <a:rPr lang="en-US" sz="1440" b="1" dirty="0">
                <a:solidFill>
                  <a:srgbClr val="FFFFFF"/>
                </a:solidFill>
                <a:latin typeface="Amazon Ember"/>
              </a:rPr>
              <a:t>Managed Training</a:t>
            </a:r>
            <a:br>
              <a:rPr lang="en-US" sz="1280" b="1" dirty="0">
                <a:solidFill>
                  <a:srgbClr val="FFFFFF"/>
                </a:solidFill>
                <a:latin typeface="Amazon Ember"/>
              </a:rPr>
            </a:br>
            <a:r>
              <a:rPr lang="en-US" sz="1120" dirty="0">
                <a:solidFill>
                  <a:srgbClr val="FFFFFF">
                    <a:lumMod val="65000"/>
                  </a:srgbClr>
                </a:solidFill>
                <a:latin typeface="Amazon Ember"/>
              </a:rPr>
              <a:t>Distributed infrastructure management</a:t>
            </a:r>
          </a:p>
          <a:p>
            <a:pPr defTabSz="731502">
              <a:lnSpc>
                <a:spcPct val="90000"/>
              </a:lnSpc>
              <a:spcBef>
                <a:spcPct val="20000"/>
              </a:spcBef>
              <a:spcAft>
                <a:spcPts val="960"/>
              </a:spcAft>
            </a:pPr>
            <a:r>
              <a:rPr lang="en-US" sz="1440" b="1" dirty="0">
                <a:solidFill>
                  <a:srgbClr val="FFFFFF"/>
                </a:solidFill>
                <a:latin typeface="Amazon Ember"/>
              </a:rPr>
              <a:t>SageMaker Experiments</a:t>
            </a:r>
            <a:br>
              <a:rPr lang="en-US" sz="1280" b="1" dirty="0">
                <a:solidFill>
                  <a:srgbClr val="FFFFFF"/>
                </a:solidFill>
                <a:latin typeface="Amazon Ember"/>
              </a:rPr>
            </a:br>
            <a:r>
              <a:rPr lang="en-US" sz="1120" dirty="0">
                <a:solidFill>
                  <a:srgbClr val="FFFFFF">
                    <a:lumMod val="65000"/>
                  </a:srgbClr>
                </a:solidFill>
                <a:latin typeface="Amazon Ember"/>
              </a:rPr>
              <a:t>Capture, organize, and compare </a:t>
            </a:r>
            <a:br>
              <a:rPr lang="en-US" sz="1120" dirty="0">
                <a:solidFill>
                  <a:srgbClr val="FFFFFF">
                    <a:lumMod val="65000"/>
                  </a:srgbClr>
                </a:solidFill>
                <a:latin typeface="Amazon Ember"/>
              </a:rPr>
            </a:br>
            <a:r>
              <a:rPr lang="en-US" sz="1120" dirty="0">
                <a:solidFill>
                  <a:srgbClr val="FFFFFF">
                    <a:lumMod val="65000"/>
                  </a:srgbClr>
                </a:solidFill>
                <a:latin typeface="Amazon Ember"/>
              </a:rPr>
              <a:t>every step</a:t>
            </a:r>
          </a:p>
          <a:p>
            <a:pPr defTabSz="731502">
              <a:lnSpc>
                <a:spcPct val="90000"/>
              </a:lnSpc>
              <a:spcBef>
                <a:spcPct val="20000"/>
              </a:spcBef>
              <a:spcAft>
                <a:spcPts val="960"/>
              </a:spcAft>
            </a:pPr>
            <a:r>
              <a:rPr lang="en-US" sz="1440" b="1" dirty="0">
                <a:solidFill>
                  <a:srgbClr val="FFFFFF"/>
                </a:solidFill>
                <a:latin typeface="Amazon Ember"/>
              </a:rPr>
              <a:t>Automatic </a:t>
            </a:r>
            <a:br>
              <a:rPr lang="en-US" sz="1440" b="1" dirty="0">
                <a:solidFill>
                  <a:srgbClr val="FFFFFF"/>
                </a:solidFill>
                <a:latin typeface="Amazon Ember"/>
              </a:rPr>
            </a:br>
            <a:r>
              <a:rPr lang="en-US" sz="1440" b="1" dirty="0">
                <a:solidFill>
                  <a:srgbClr val="FFFFFF"/>
                </a:solidFill>
                <a:latin typeface="Amazon Ember"/>
              </a:rPr>
              <a:t>Model Tuning</a:t>
            </a:r>
            <a:br>
              <a:rPr lang="en-US" sz="1280" b="1" dirty="0">
                <a:solidFill>
                  <a:srgbClr val="FFFFFF"/>
                </a:solidFill>
                <a:latin typeface="Amazon Ember"/>
              </a:rPr>
            </a:br>
            <a:r>
              <a:rPr lang="en-US" sz="1120" dirty="0">
                <a:solidFill>
                  <a:srgbClr val="FFFFFF">
                    <a:lumMod val="65000"/>
                  </a:srgbClr>
                </a:solidFill>
                <a:latin typeface="Amazon Ember"/>
              </a:rPr>
              <a:t>Hyperparameter optimization</a:t>
            </a:r>
          </a:p>
          <a:p>
            <a:pPr defTabSz="731502">
              <a:lnSpc>
                <a:spcPct val="90000"/>
              </a:lnSpc>
              <a:spcBef>
                <a:spcPct val="20000"/>
              </a:spcBef>
              <a:spcAft>
                <a:spcPts val="960"/>
              </a:spcAft>
            </a:pPr>
            <a:r>
              <a:rPr lang="en-US" sz="1440" b="1" dirty="0">
                <a:solidFill>
                  <a:srgbClr val="FFFFFF"/>
                </a:solidFill>
                <a:latin typeface="Amazon Ember"/>
              </a:rPr>
              <a:t>Distributed Training </a:t>
            </a:r>
            <a:r>
              <a:rPr lang="en-US" sz="1440" b="1" dirty="0">
                <a:solidFill>
                  <a:srgbClr val="00E9AA"/>
                </a:solidFill>
                <a:latin typeface="Amazon Ember"/>
              </a:rPr>
              <a:t>NEW</a:t>
            </a:r>
            <a:br>
              <a:rPr lang="en-US" sz="1280" b="1" dirty="0">
                <a:solidFill>
                  <a:srgbClr val="FFFFFF"/>
                </a:solidFill>
                <a:latin typeface="Amazon Ember"/>
              </a:rPr>
            </a:br>
            <a:r>
              <a:rPr lang="en-US" sz="1120" dirty="0">
                <a:solidFill>
                  <a:srgbClr val="FFFFFF">
                    <a:lumMod val="65000"/>
                  </a:srgbClr>
                </a:solidFill>
                <a:latin typeface="Amazon Ember"/>
              </a:rPr>
              <a:t>Training for large datasets </a:t>
            </a:r>
            <a:br>
              <a:rPr lang="en-US" sz="1120" dirty="0">
                <a:solidFill>
                  <a:srgbClr val="FFFFFF">
                    <a:lumMod val="65000"/>
                  </a:srgbClr>
                </a:solidFill>
                <a:latin typeface="Amazon Ember"/>
              </a:rPr>
            </a:br>
            <a:r>
              <a:rPr lang="en-US" sz="1120" dirty="0">
                <a:solidFill>
                  <a:srgbClr val="FFFFFF">
                    <a:lumMod val="65000"/>
                  </a:srgbClr>
                </a:solidFill>
                <a:latin typeface="Amazon Ember"/>
              </a:rPr>
              <a:t>and models</a:t>
            </a:r>
          </a:p>
          <a:p>
            <a:pPr defTabSz="731502">
              <a:lnSpc>
                <a:spcPct val="90000"/>
              </a:lnSpc>
              <a:spcBef>
                <a:spcPct val="20000"/>
              </a:spcBef>
              <a:spcAft>
                <a:spcPts val="960"/>
              </a:spcAft>
            </a:pPr>
            <a:r>
              <a:rPr lang="en-US" sz="1440" b="1" dirty="0">
                <a:solidFill>
                  <a:srgbClr val="FFFFFF"/>
                </a:solidFill>
                <a:latin typeface="Amazon Ember"/>
              </a:rPr>
              <a:t>SageMaker Debugger </a:t>
            </a:r>
            <a:r>
              <a:rPr lang="en-US" sz="1440" b="1" dirty="0">
                <a:solidFill>
                  <a:srgbClr val="00E9AA"/>
                </a:solidFill>
                <a:latin typeface="Amazon Ember"/>
              </a:rPr>
              <a:t>NEW</a:t>
            </a:r>
            <a:br>
              <a:rPr lang="en-US" sz="1280" b="1" dirty="0">
                <a:solidFill>
                  <a:srgbClr val="FFFFFF"/>
                </a:solidFill>
                <a:latin typeface="Amazon Ember"/>
              </a:rPr>
            </a:br>
            <a:r>
              <a:rPr lang="en-US" sz="1120" dirty="0">
                <a:solidFill>
                  <a:srgbClr val="FFFFFF">
                    <a:lumMod val="65000"/>
                  </a:srgbClr>
                </a:solidFill>
                <a:latin typeface="Amazon Ember"/>
              </a:rPr>
              <a:t>Debug and profile training runs</a:t>
            </a:r>
          </a:p>
          <a:p>
            <a:pPr defTabSz="731502">
              <a:lnSpc>
                <a:spcPct val="90000"/>
              </a:lnSpc>
              <a:spcBef>
                <a:spcPct val="20000"/>
              </a:spcBef>
              <a:spcAft>
                <a:spcPts val="960"/>
              </a:spcAft>
            </a:pPr>
            <a:r>
              <a:rPr lang="en-US" sz="1440" b="1" dirty="0">
                <a:solidFill>
                  <a:srgbClr val="FFFFFF"/>
                </a:solidFill>
                <a:latin typeface="Amazon Ember"/>
              </a:rPr>
              <a:t>Managed Spot Training</a:t>
            </a:r>
            <a:br>
              <a:rPr lang="en-US" sz="1280" b="1" dirty="0">
                <a:solidFill>
                  <a:srgbClr val="FFFFFF"/>
                </a:solidFill>
                <a:latin typeface="Amazon Ember"/>
              </a:rPr>
            </a:br>
            <a:r>
              <a:rPr lang="en-US" sz="1120" dirty="0">
                <a:solidFill>
                  <a:srgbClr val="FFFFFF">
                    <a:lumMod val="65000"/>
                  </a:srgbClr>
                </a:solidFill>
                <a:latin typeface="Amazon Ember"/>
              </a:rPr>
              <a:t>Reduce training cost by 90%</a:t>
            </a:r>
          </a:p>
        </p:txBody>
      </p:sp>
      <p:sp>
        <p:nvSpPr>
          <p:cNvPr id="29" name="TextBox 28">
            <a:extLst>
              <a:ext uri="{FF2B5EF4-FFF2-40B4-BE49-F238E27FC236}">
                <a16:creationId xmlns:a16="http://schemas.microsoft.com/office/drawing/2014/main" id="{81706736-AE4D-4E2B-8617-ED5F2044D5AC}"/>
              </a:ext>
            </a:extLst>
          </p:cNvPr>
          <p:cNvSpPr txBox="1"/>
          <p:nvPr/>
        </p:nvSpPr>
        <p:spPr>
          <a:xfrm>
            <a:off x="10749823" y="1802258"/>
            <a:ext cx="2779926" cy="4972451"/>
          </a:xfrm>
          <a:prstGeom prst="rect">
            <a:avLst/>
          </a:prstGeom>
          <a:noFill/>
        </p:spPr>
        <p:txBody>
          <a:bodyPr wrap="square" lIns="0" tIns="0" rIns="0" bIns="0">
            <a:spAutoFit/>
          </a:bodyPr>
          <a:lstStyle/>
          <a:p>
            <a:pPr defTabSz="731502">
              <a:lnSpc>
                <a:spcPct val="90000"/>
              </a:lnSpc>
              <a:spcBef>
                <a:spcPct val="20000"/>
              </a:spcBef>
              <a:spcAft>
                <a:spcPts val="960"/>
              </a:spcAft>
            </a:pPr>
            <a:r>
              <a:rPr lang="en-US" sz="1440" b="1" dirty="0">
                <a:solidFill>
                  <a:srgbClr val="FF9900"/>
                </a:solidFill>
                <a:latin typeface="Amazon Ember"/>
              </a:rPr>
              <a:t>DEPLOY &amp; MANAGE</a:t>
            </a:r>
          </a:p>
          <a:p>
            <a:pPr defTabSz="731502">
              <a:lnSpc>
                <a:spcPct val="90000"/>
              </a:lnSpc>
              <a:spcBef>
                <a:spcPct val="20000"/>
              </a:spcBef>
              <a:spcAft>
                <a:spcPts val="960"/>
              </a:spcAft>
            </a:pPr>
            <a:r>
              <a:rPr lang="en-US" sz="1440" b="1" dirty="0">
                <a:solidFill>
                  <a:srgbClr val="FFFFFF"/>
                </a:solidFill>
                <a:latin typeface="Amazon Ember"/>
              </a:rPr>
              <a:t>Managed Deployment</a:t>
            </a:r>
            <a:br>
              <a:rPr lang="en-US" sz="2560" b="1" dirty="0">
                <a:solidFill>
                  <a:srgbClr val="FFFFFF"/>
                </a:solidFill>
                <a:latin typeface="Amazon Ember"/>
              </a:rPr>
            </a:br>
            <a:r>
              <a:rPr lang="en-US" sz="1120" dirty="0">
                <a:solidFill>
                  <a:srgbClr val="FFFFFF">
                    <a:lumMod val="65000"/>
                  </a:srgbClr>
                </a:solidFill>
                <a:latin typeface="Amazon Ember"/>
              </a:rPr>
              <a:t>Fully managed, ultra low latency, </a:t>
            </a:r>
            <a:br>
              <a:rPr lang="en-US" sz="1120" dirty="0">
                <a:solidFill>
                  <a:srgbClr val="FFFFFF">
                    <a:lumMod val="65000"/>
                  </a:srgbClr>
                </a:solidFill>
                <a:latin typeface="Amazon Ember"/>
              </a:rPr>
            </a:br>
            <a:r>
              <a:rPr lang="en-US" sz="1120" dirty="0">
                <a:solidFill>
                  <a:srgbClr val="FFFFFF">
                    <a:lumMod val="65000"/>
                  </a:srgbClr>
                </a:solidFill>
                <a:latin typeface="Amazon Ember"/>
              </a:rPr>
              <a:t>high throughput</a:t>
            </a:r>
          </a:p>
          <a:p>
            <a:pPr defTabSz="731502">
              <a:lnSpc>
                <a:spcPct val="90000"/>
              </a:lnSpc>
              <a:spcBef>
                <a:spcPct val="20000"/>
              </a:spcBef>
              <a:spcAft>
                <a:spcPts val="960"/>
              </a:spcAft>
            </a:pPr>
            <a:r>
              <a:rPr lang="en-US" sz="1440" b="1" dirty="0">
                <a:solidFill>
                  <a:srgbClr val="FFFFFF"/>
                </a:solidFill>
                <a:latin typeface="Amazon Ember"/>
              </a:rPr>
              <a:t>Kubernetes &amp; Kubeflow Integration</a:t>
            </a:r>
            <a:br>
              <a:rPr lang="en-US" sz="1440" b="1" dirty="0">
                <a:solidFill>
                  <a:srgbClr val="FFFFFF"/>
                </a:solidFill>
                <a:latin typeface="Amazon Ember"/>
              </a:rPr>
            </a:br>
            <a:r>
              <a:rPr lang="en-US" sz="1120" dirty="0">
                <a:solidFill>
                  <a:srgbClr val="FFFFFF">
                    <a:lumMod val="65000"/>
                  </a:srgbClr>
                </a:solidFill>
                <a:latin typeface="Amazon Ember"/>
              </a:rPr>
              <a:t>Simplify Kubernetes-based </a:t>
            </a:r>
            <a:br>
              <a:rPr lang="en-US" sz="1120" dirty="0">
                <a:solidFill>
                  <a:srgbClr val="FFFFFF">
                    <a:lumMod val="65000"/>
                  </a:srgbClr>
                </a:solidFill>
                <a:latin typeface="Amazon Ember"/>
              </a:rPr>
            </a:br>
            <a:r>
              <a:rPr lang="en-US" sz="1120" dirty="0">
                <a:solidFill>
                  <a:srgbClr val="FFFFFF">
                    <a:lumMod val="65000"/>
                  </a:srgbClr>
                </a:solidFill>
                <a:latin typeface="Amazon Ember"/>
              </a:rPr>
              <a:t>machine learning</a:t>
            </a:r>
          </a:p>
          <a:p>
            <a:pPr defTabSz="731502">
              <a:lnSpc>
                <a:spcPct val="90000"/>
              </a:lnSpc>
              <a:spcBef>
                <a:spcPct val="20000"/>
              </a:spcBef>
              <a:spcAft>
                <a:spcPts val="960"/>
              </a:spcAft>
            </a:pPr>
            <a:r>
              <a:rPr lang="en-US" sz="1440" b="1" dirty="0">
                <a:solidFill>
                  <a:srgbClr val="FFFFFF"/>
                </a:solidFill>
                <a:latin typeface="Amazon Ember"/>
              </a:rPr>
              <a:t>Multi-Model Endpoints</a:t>
            </a:r>
            <a:br>
              <a:rPr lang="en-US" sz="1600" b="1" dirty="0">
                <a:solidFill>
                  <a:srgbClr val="FFFFFF"/>
                </a:solidFill>
                <a:latin typeface="Amazon Ember"/>
              </a:rPr>
            </a:br>
            <a:r>
              <a:rPr lang="en-US" sz="1120" dirty="0">
                <a:solidFill>
                  <a:srgbClr val="FFFFFF">
                    <a:lumMod val="65000"/>
                  </a:srgbClr>
                </a:solidFill>
                <a:latin typeface="Amazon Ember"/>
              </a:rPr>
              <a:t>Reduce cost by hosting multiple models per instance</a:t>
            </a:r>
          </a:p>
          <a:p>
            <a:pPr defTabSz="731502">
              <a:lnSpc>
                <a:spcPct val="90000"/>
              </a:lnSpc>
              <a:spcBef>
                <a:spcPct val="20000"/>
              </a:spcBef>
              <a:spcAft>
                <a:spcPts val="960"/>
              </a:spcAft>
            </a:pPr>
            <a:r>
              <a:rPr lang="en-US" sz="1440" b="1" dirty="0">
                <a:solidFill>
                  <a:srgbClr val="FFFFFF"/>
                </a:solidFill>
                <a:latin typeface="Amazon Ember"/>
              </a:rPr>
              <a:t>SageMaker Model Monitor</a:t>
            </a:r>
            <a:br>
              <a:rPr lang="en-US" sz="1440" b="1" dirty="0">
                <a:solidFill>
                  <a:srgbClr val="FFFFFF"/>
                </a:solidFill>
                <a:latin typeface="Amazon Ember"/>
              </a:rPr>
            </a:br>
            <a:r>
              <a:rPr lang="en-US" sz="1120" dirty="0">
                <a:solidFill>
                  <a:srgbClr val="FFFFFF">
                    <a:lumMod val="65000"/>
                  </a:srgbClr>
                </a:solidFill>
                <a:latin typeface="Amazon Ember"/>
              </a:rPr>
              <a:t>Maintain accuracy of deployed models</a:t>
            </a:r>
          </a:p>
          <a:p>
            <a:pPr defTabSz="731502">
              <a:lnSpc>
                <a:spcPct val="90000"/>
              </a:lnSpc>
              <a:spcBef>
                <a:spcPct val="20000"/>
              </a:spcBef>
              <a:spcAft>
                <a:spcPts val="960"/>
              </a:spcAft>
            </a:pPr>
            <a:r>
              <a:rPr lang="en-US" sz="1440" b="1" dirty="0">
                <a:solidFill>
                  <a:srgbClr val="FFFFFF"/>
                </a:solidFill>
                <a:latin typeface="Amazon Ember"/>
              </a:rPr>
              <a:t>SageMaker Edge Manager </a:t>
            </a:r>
            <a:r>
              <a:rPr lang="en-US" sz="1440" b="1" dirty="0">
                <a:solidFill>
                  <a:srgbClr val="00E9AA"/>
                </a:solidFill>
                <a:latin typeface="Amazon Ember"/>
              </a:rPr>
              <a:t>NEW</a:t>
            </a:r>
            <a:br>
              <a:rPr lang="en-US" sz="1600" b="1" dirty="0">
                <a:solidFill>
                  <a:srgbClr val="FFFFFF"/>
                </a:solidFill>
                <a:latin typeface="Amazon Ember"/>
              </a:rPr>
            </a:br>
            <a:r>
              <a:rPr lang="en-US" sz="1120" dirty="0">
                <a:solidFill>
                  <a:srgbClr val="FFFFFF">
                    <a:lumMod val="65000"/>
                  </a:srgbClr>
                </a:solidFill>
                <a:latin typeface="Amazon Ember"/>
              </a:rPr>
              <a:t>Manage and monitor models on </a:t>
            </a:r>
            <a:br>
              <a:rPr lang="en-US" sz="1120" dirty="0">
                <a:solidFill>
                  <a:srgbClr val="FFFFFF">
                    <a:lumMod val="65000"/>
                  </a:srgbClr>
                </a:solidFill>
                <a:latin typeface="Amazon Ember"/>
              </a:rPr>
            </a:br>
            <a:r>
              <a:rPr lang="en-US" sz="1120" dirty="0">
                <a:solidFill>
                  <a:srgbClr val="FFFFFF">
                    <a:lumMod val="65000"/>
                  </a:srgbClr>
                </a:solidFill>
                <a:latin typeface="Amazon Ember"/>
              </a:rPr>
              <a:t>edge devices</a:t>
            </a:r>
          </a:p>
          <a:p>
            <a:pPr defTabSz="731502">
              <a:lnSpc>
                <a:spcPct val="90000"/>
              </a:lnSpc>
              <a:spcBef>
                <a:spcPct val="20000"/>
              </a:spcBef>
              <a:spcAft>
                <a:spcPts val="960"/>
              </a:spcAft>
            </a:pPr>
            <a:r>
              <a:rPr lang="en-US" sz="1440" b="1" dirty="0">
                <a:solidFill>
                  <a:srgbClr val="FFFFFF"/>
                </a:solidFill>
                <a:latin typeface="Amazon Ember"/>
              </a:rPr>
              <a:t>SageMaker Pipelines </a:t>
            </a:r>
            <a:r>
              <a:rPr lang="en-US" sz="1440" b="1" dirty="0">
                <a:solidFill>
                  <a:srgbClr val="00E9AA"/>
                </a:solidFill>
                <a:latin typeface="Amazon Ember"/>
              </a:rPr>
              <a:t>NEW</a:t>
            </a:r>
            <a:br>
              <a:rPr lang="en-US" sz="1120" dirty="0">
                <a:solidFill>
                  <a:srgbClr val="FFFFFF">
                    <a:lumMod val="65000"/>
                  </a:srgbClr>
                </a:solidFill>
                <a:latin typeface="Amazon Ember"/>
              </a:rPr>
            </a:br>
            <a:r>
              <a:rPr lang="en-US" sz="1120" dirty="0">
                <a:solidFill>
                  <a:srgbClr val="FFFFFF">
                    <a:lumMod val="65000"/>
                  </a:srgbClr>
                </a:solidFill>
                <a:latin typeface="Amazon Ember"/>
              </a:rPr>
              <a:t>Workflow orchestration and automation</a:t>
            </a:r>
          </a:p>
          <a:p>
            <a:pPr defTabSz="731502">
              <a:lnSpc>
                <a:spcPct val="90000"/>
              </a:lnSpc>
              <a:spcBef>
                <a:spcPct val="20000"/>
              </a:spcBef>
              <a:spcAft>
                <a:spcPts val="960"/>
              </a:spcAft>
            </a:pPr>
            <a:endParaRPr lang="en-US" sz="1120" dirty="0">
              <a:solidFill>
                <a:srgbClr val="FFFFFF">
                  <a:lumMod val="65000"/>
                </a:srgbClr>
              </a:solidFill>
              <a:latin typeface="Amazon Ember"/>
            </a:endParaRPr>
          </a:p>
          <a:p>
            <a:pPr defTabSz="731502">
              <a:lnSpc>
                <a:spcPct val="90000"/>
              </a:lnSpc>
              <a:spcBef>
                <a:spcPct val="20000"/>
              </a:spcBef>
              <a:spcAft>
                <a:spcPts val="960"/>
              </a:spcAft>
            </a:pPr>
            <a:br>
              <a:rPr lang="en-US" sz="1120" dirty="0">
                <a:solidFill>
                  <a:srgbClr val="FFFFFF">
                    <a:lumMod val="65000"/>
                  </a:srgbClr>
                </a:solidFill>
                <a:latin typeface="Amazon Ember"/>
              </a:rPr>
            </a:br>
            <a:endParaRPr lang="en-US" sz="1120" dirty="0">
              <a:solidFill>
                <a:srgbClr val="FFFFFF">
                  <a:lumMod val="65000"/>
                </a:srgbClr>
              </a:solidFill>
              <a:latin typeface="Amazon Ember"/>
            </a:endParaRPr>
          </a:p>
        </p:txBody>
      </p:sp>
      <p:sp>
        <p:nvSpPr>
          <p:cNvPr id="32" name="TextBox 31">
            <a:extLst>
              <a:ext uri="{FF2B5EF4-FFF2-40B4-BE49-F238E27FC236}">
                <a16:creationId xmlns:a16="http://schemas.microsoft.com/office/drawing/2014/main" id="{2C76BB5F-803A-41D4-8507-FDC73C738867}"/>
              </a:ext>
            </a:extLst>
          </p:cNvPr>
          <p:cNvSpPr txBox="1"/>
          <p:nvPr/>
        </p:nvSpPr>
        <p:spPr>
          <a:xfrm>
            <a:off x="6006834" y="1341127"/>
            <a:ext cx="2776486" cy="332399"/>
          </a:xfrm>
          <a:prstGeom prst="rect">
            <a:avLst/>
          </a:prstGeom>
          <a:solidFill>
            <a:srgbClr val="1C232F"/>
          </a:solidFill>
        </p:spPr>
        <p:txBody>
          <a:bodyPr wrap="square" lIns="0" tIns="0" rIns="0" bIns="0">
            <a:spAutoFit/>
          </a:bodyPr>
          <a:lstStyle/>
          <a:p>
            <a:pPr algn="ctr" defTabSz="1097280"/>
            <a:r>
              <a:rPr lang="en-US" sz="2160" b="1" dirty="0">
                <a:solidFill>
                  <a:srgbClr val="00E9AA"/>
                </a:solidFill>
                <a:latin typeface="Amazon Ember"/>
              </a:rPr>
              <a:t>Amazon SageMaker </a:t>
            </a:r>
            <a:endParaRPr lang="en-US" sz="2160" dirty="0">
              <a:solidFill>
                <a:srgbClr val="00E9AA"/>
              </a:solidFill>
              <a:latin typeface="Amazon Ember"/>
            </a:endParaRPr>
          </a:p>
        </p:txBody>
      </p:sp>
      <p:sp>
        <p:nvSpPr>
          <p:cNvPr id="28" name="Right Bracket 27">
            <a:extLst>
              <a:ext uri="{FF2B5EF4-FFF2-40B4-BE49-F238E27FC236}">
                <a16:creationId xmlns:a16="http://schemas.microsoft.com/office/drawing/2014/main" id="{46438827-7DB8-4D9A-B02E-AF86BFFFDAB4}"/>
              </a:ext>
            </a:extLst>
          </p:cNvPr>
          <p:cNvSpPr/>
          <p:nvPr/>
        </p:nvSpPr>
        <p:spPr>
          <a:xfrm rot="5400000">
            <a:off x="7204251" y="1877718"/>
            <a:ext cx="221902" cy="8921498"/>
          </a:xfrm>
          <a:prstGeom prst="rightBracket">
            <a:avLst>
              <a:gd name="adj" fmla="val 0"/>
            </a:avLst>
          </a:prstGeom>
          <a:ln w="19050" cap="rnd">
            <a:solidFill>
              <a:schemeClr val="tx1"/>
            </a:solidFill>
            <a:prstDash val="sysDot"/>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97280"/>
            <a:endParaRPr lang="en-US" sz="2160">
              <a:solidFill>
                <a:srgbClr val="FFFFFF"/>
              </a:solidFill>
              <a:latin typeface="Amazon Ember"/>
            </a:endParaRPr>
          </a:p>
        </p:txBody>
      </p:sp>
      <p:sp>
        <p:nvSpPr>
          <p:cNvPr id="30" name="Rectangle 29">
            <a:extLst>
              <a:ext uri="{FF2B5EF4-FFF2-40B4-BE49-F238E27FC236}">
                <a16:creationId xmlns:a16="http://schemas.microsoft.com/office/drawing/2014/main" id="{E6F69EFB-7F73-409C-96FF-05AF8B251416}"/>
              </a:ext>
            </a:extLst>
          </p:cNvPr>
          <p:cNvSpPr/>
          <p:nvPr/>
        </p:nvSpPr>
        <p:spPr>
          <a:xfrm>
            <a:off x="5678807" y="6328478"/>
            <a:ext cx="3272787" cy="327224"/>
          </a:xfrm>
          <a:prstGeom prst="rect">
            <a:avLst/>
          </a:prstGeom>
          <a:solidFill>
            <a:schemeClr val="bg2"/>
          </a:solidFill>
          <a:ln>
            <a:noFill/>
          </a:ln>
        </p:spPr>
        <p:txBody>
          <a:bodyPr vert="horz" lIns="0" tIns="0" rIns="0" bIns="0" rtlCol="0" anchor="t" anchorCtr="0">
            <a:noAutofit/>
          </a:bodyPr>
          <a:lstStyle/>
          <a:p>
            <a:pPr algn="ctr" defTabSz="731502">
              <a:lnSpc>
                <a:spcPct val="90000"/>
              </a:lnSpc>
              <a:spcBef>
                <a:spcPct val="20000"/>
              </a:spcBef>
              <a:spcAft>
                <a:spcPts val="960"/>
              </a:spcAft>
            </a:pPr>
            <a:r>
              <a:rPr lang="en-US" sz="1440" b="1" dirty="0">
                <a:solidFill>
                  <a:srgbClr val="FFFFFF"/>
                </a:solidFill>
                <a:latin typeface="Amazon Ember"/>
              </a:rPr>
              <a:t>SageMaker Studio </a:t>
            </a:r>
            <a:br>
              <a:rPr lang="en-US" sz="1440" b="1" dirty="0">
                <a:solidFill>
                  <a:srgbClr val="FFFFFF"/>
                </a:solidFill>
                <a:latin typeface="Amazon Ember"/>
              </a:rPr>
            </a:br>
            <a:r>
              <a:rPr lang="en-US" sz="1120" dirty="0">
                <a:solidFill>
                  <a:srgbClr val="FFFFFF">
                    <a:lumMod val="65000"/>
                  </a:srgbClr>
                </a:solidFill>
                <a:latin typeface="Amazon Ember"/>
              </a:rPr>
              <a:t>Integrated development environment (IDE) for ML</a:t>
            </a:r>
            <a:br>
              <a:rPr lang="en-US" sz="1120" dirty="0">
                <a:solidFill>
                  <a:srgbClr val="FFFFFF">
                    <a:lumMod val="65000"/>
                  </a:srgbClr>
                </a:solidFill>
                <a:latin typeface="Amazon Ember"/>
              </a:rPr>
            </a:br>
            <a:br>
              <a:rPr lang="en-US" sz="1120" dirty="0">
                <a:solidFill>
                  <a:srgbClr val="FFFFFF"/>
                </a:solidFill>
                <a:latin typeface="Amazon Ember"/>
              </a:rPr>
            </a:br>
            <a:endParaRPr lang="en-US" sz="1120" dirty="0">
              <a:solidFill>
                <a:srgbClr val="FFFFFF"/>
              </a:solidFill>
              <a:latin typeface="Amazon Ember"/>
            </a:endParaRPr>
          </a:p>
        </p:txBody>
      </p:sp>
      <p:cxnSp>
        <p:nvCxnSpPr>
          <p:cNvPr id="34" name="Straight Connector 33">
            <a:extLst>
              <a:ext uri="{FF2B5EF4-FFF2-40B4-BE49-F238E27FC236}">
                <a16:creationId xmlns:a16="http://schemas.microsoft.com/office/drawing/2014/main" id="{7E392838-CD20-4190-8732-1A96F8CBD112}"/>
              </a:ext>
            </a:extLst>
          </p:cNvPr>
          <p:cNvCxnSpPr>
            <a:cxnSpLocks/>
          </p:cNvCxnSpPr>
          <p:nvPr/>
        </p:nvCxnSpPr>
        <p:spPr>
          <a:xfrm>
            <a:off x="1889949" y="1906504"/>
            <a:ext cx="2023683" cy="0"/>
          </a:xfrm>
          <a:prstGeom prst="line">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3269BE10-7457-4AF8-B78E-9533ED4A1C28}"/>
              </a:ext>
            </a:extLst>
          </p:cNvPr>
          <p:cNvCxnSpPr>
            <a:cxnSpLocks/>
          </p:cNvCxnSpPr>
          <p:nvPr/>
        </p:nvCxnSpPr>
        <p:spPr>
          <a:xfrm>
            <a:off x="4915661" y="1906504"/>
            <a:ext cx="2253235" cy="0"/>
          </a:xfrm>
          <a:prstGeom prst="line">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D701595-CF50-4F23-AD40-7C42AD2D9619}"/>
              </a:ext>
            </a:extLst>
          </p:cNvPr>
          <p:cNvCxnSpPr>
            <a:cxnSpLocks/>
          </p:cNvCxnSpPr>
          <p:nvPr/>
        </p:nvCxnSpPr>
        <p:spPr>
          <a:xfrm>
            <a:off x="8868547" y="1906504"/>
            <a:ext cx="1545453" cy="0"/>
          </a:xfrm>
          <a:prstGeom prst="line">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BBDBD430-1780-4401-8649-65CBC71E3B51}"/>
              </a:ext>
            </a:extLst>
          </p:cNvPr>
          <p:cNvCxnSpPr>
            <a:cxnSpLocks/>
          </p:cNvCxnSpPr>
          <p:nvPr/>
        </p:nvCxnSpPr>
        <p:spPr>
          <a:xfrm>
            <a:off x="12574915" y="1906504"/>
            <a:ext cx="1067933" cy="0"/>
          </a:xfrm>
          <a:prstGeom prst="line">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3C3099D-A54D-4986-869A-99FB29B98E66}"/>
              </a:ext>
            </a:extLst>
          </p:cNvPr>
          <p:cNvCxnSpPr>
            <a:cxnSpLocks/>
          </p:cNvCxnSpPr>
          <p:nvPr/>
        </p:nvCxnSpPr>
        <p:spPr>
          <a:xfrm>
            <a:off x="10607859" y="1777061"/>
            <a:ext cx="0" cy="4370166"/>
          </a:xfrm>
          <a:prstGeom prst="line">
            <a:avLst/>
          </a:prstGeom>
          <a:ln w="19050" cap="rnd">
            <a:solidFill>
              <a:schemeClr val="bg2">
                <a:lumMod val="75000"/>
                <a:lumOff val="25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4E99512-922B-4D89-913C-6AE2E3B611ED}"/>
              </a:ext>
            </a:extLst>
          </p:cNvPr>
          <p:cNvCxnSpPr>
            <a:cxnSpLocks/>
          </p:cNvCxnSpPr>
          <p:nvPr/>
        </p:nvCxnSpPr>
        <p:spPr>
          <a:xfrm>
            <a:off x="7370165" y="1777061"/>
            <a:ext cx="0" cy="4370166"/>
          </a:xfrm>
          <a:prstGeom prst="line">
            <a:avLst/>
          </a:prstGeom>
          <a:ln w="19050" cap="rnd">
            <a:solidFill>
              <a:schemeClr val="bg2">
                <a:lumMod val="75000"/>
                <a:lumOff val="25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CC5A339F-3742-47D9-9D1A-530591594806}"/>
              </a:ext>
            </a:extLst>
          </p:cNvPr>
          <p:cNvCxnSpPr>
            <a:cxnSpLocks/>
          </p:cNvCxnSpPr>
          <p:nvPr/>
        </p:nvCxnSpPr>
        <p:spPr>
          <a:xfrm>
            <a:off x="4112134" y="1777061"/>
            <a:ext cx="0" cy="4370166"/>
          </a:xfrm>
          <a:prstGeom prst="line">
            <a:avLst/>
          </a:prstGeom>
          <a:ln w="19050" cap="rnd">
            <a:solidFill>
              <a:schemeClr val="bg2">
                <a:lumMod val="75000"/>
                <a:lumOff val="25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090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3AD3978A-397E-494A-A71B-C5F2067A79AA}"/>
              </a:ext>
            </a:extLst>
          </p:cNvPr>
          <p:cNvSpPr txBox="1"/>
          <p:nvPr/>
        </p:nvSpPr>
        <p:spPr>
          <a:xfrm>
            <a:off x="7925136" y="2046762"/>
            <a:ext cx="4669868" cy="535531"/>
          </a:xfrm>
          <a:prstGeom prst="rect">
            <a:avLst/>
          </a:prstGeom>
          <a:noFill/>
        </p:spPr>
        <p:txBody>
          <a:bodyPr wrap="none" rtlCol="0">
            <a:spAutoFit/>
          </a:bodyPr>
          <a:lstStyle/>
          <a:p>
            <a:r>
              <a:rPr lang="en-US" dirty="0">
                <a:solidFill>
                  <a:srgbClr val="FFFFFF"/>
                </a:solidFill>
                <a:latin typeface="Amazon Ember Light" charset="0"/>
                <a:ea typeface="Amazon Ember Light" charset="0"/>
                <a:cs typeface="Amazon Ember Light" charset="0"/>
              </a:rPr>
              <a:t>English-German Translation</a:t>
            </a:r>
          </a:p>
        </p:txBody>
      </p:sp>
      <p:grpSp>
        <p:nvGrpSpPr>
          <p:cNvPr id="20" name="Group 19">
            <a:extLst>
              <a:ext uri="{FF2B5EF4-FFF2-40B4-BE49-F238E27FC236}">
                <a16:creationId xmlns:a16="http://schemas.microsoft.com/office/drawing/2014/main" id="{300F0C41-2E25-684D-80C3-4D9500FC54E3}"/>
              </a:ext>
            </a:extLst>
          </p:cNvPr>
          <p:cNvGrpSpPr/>
          <p:nvPr/>
        </p:nvGrpSpPr>
        <p:grpSpPr>
          <a:xfrm>
            <a:off x="5588334" y="2577635"/>
            <a:ext cx="8764584" cy="5265219"/>
            <a:chOff x="4002373" y="1962714"/>
            <a:chExt cx="5066675" cy="3036506"/>
          </a:xfrm>
        </p:grpSpPr>
        <p:graphicFrame>
          <p:nvGraphicFramePr>
            <p:cNvPr id="21" name="Chart 20">
              <a:extLst>
                <a:ext uri="{FF2B5EF4-FFF2-40B4-BE49-F238E27FC236}">
                  <a16:creationId xmlns:a16="http://schemas.microsoft.com/office/drawing/2014/main" id="{435883CF-F08A-D64E-9254-C45FECD2FF5E}"/>
                </a:ext>
              </a:extLst>
            </p:cNvPr>
            <p:cNvGraphicFramePr>
              <a:graphicFrameLocks/>
            </p:cNvGraphicFramePr>
            <p:nvPr/>
          </p:nvGraphicFramePr>
          <p:xfrm>
            <a:off x="4002373" y="1962714"/>
            <a:ext cx="5066675" cy="3036506"/>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a:extLst>
                <a:ext uri="{FF2B5EF4-FFF2-40B4-BE49-F238E27FC236}">
                  <a16:creationId xmlns:a16="http://schemas.microsoft.com/office/drawing/2014/main" id="{747A5B2E-3384-1A46-9A6C-63836D055FDF}"/>
                </a:ext>
              </a:extLst>
            </p:cNvPr>
            <p:cNvSpPr txBox="1"/>
            <p:nvPr/>
          </p:nvSpPr>
          <p:spPr>
            <a:xfrm>
              <a:off x="6545386" y="3145662"/>
              <a:ext cx="2260285" cy="30884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Amazon Ember Light" charset="0"/>
                  <a:ea typeface="Amazon Ember Light" charset="0"/>
                  <a:cs typeface="Amazon Ember Light" charset="0"/>
                </a:rPr>
                <a:t>Best known result</a:t>
              </a:r>
              <a:r>
                <a:rPr kumimoji="0" lang="en-US" sz="1800" b="0" i="0" u="none" strike="noStrike" kern="0" cap="none" spc="0" normalizeH="0" baseline="0" noProof="0" dirty="0">
                  <a:ln>
                    <a:noFill/>
                  </a:ln>
                  <a:solidFill>
                    <a:srgbClr val="FFFFFF"/>
                  </a:solidFill>
                  <a:effectLst/>
                  <a:uLnTx/>
                  <a:uFillTx/>
                  <a:latin typeface="Amazon Ember Light" charset="0"/>
                  <a:ea typeface="Amazon Ember Light" charset="0"/>
                  <a:cs typeface="Amazon Ember Light" charset="0"/>
                </a:rPr>
                <a:t>!</a:t>
              </a:r>
            </a:p>
          </p:txBody>
        </p:sp>
        <p:cxnSp>
          <p:nvCxnSpPr>
            <p:cNvPr id="23" name="Straight Connector 22">
              <a:extLst>
                <a:ext uri="{FF2B5EF4-FFF2-40B4-BE49-F238E27FC236}">
                  <a16:creationId xmlns:a16="http://schemas.microsoft.com/office/drawing/2014/main" id="{A55282E1-84C7-C247-B63B-101338061D87}"/>
                </a:ext>
              </a:extLst>
            </p:cNvPr>
            <p:cNvCxnSpPr/>
            <p:nvPr/>
          </p:nvCxnSpPr>
          <p:spPr>
            <a:xfrm>
              <a:off x="4712678" y="2247639"/>
              <a:ext cx="4009292" cy="0"/>
            </a:xfrm>
            <a:prstGeom prst="line">
              <a:avLst/>
            </a:prstGeom>
            <a:noFill/>
            <a:ln w="25400" cap="flat" cmpd="sng" algn="ctr">
              <a:solidFill>
                <a:srgbClr val="FF0080"/>
              </a:solidFill>
              <a:prstDash val="solid"/>
            </a:ln>
            <a:effectLst>
              <a:outerShdw blurRad="40000" dist="20000" dir="5400000" rotWithShape="0">
                <a:srgbClr val="000000">
                  <a:alpha val="38000"/>
                </a:srgbClr>
              </a:outerShdw>
            </a:effectLst>
          </p:spPr>
        </p:cxnSp>
        <p:cxnSp>
          <p:nvCxnSpPr>
            <p:cNvPr id="24" name="Curved Connector 23">
              <a:extLst>
                <a:ext uri="{FF2B5EF4-FFF2-40B4-BE49-F238E27FC236}">
                  <a16:creationId xmlns:a16="http://schemas.microsoft.com/office/drawing/2014/main" id="{A350FEF3-017F-F44F-8BFD-FD5AC4F6DFCC}"/>
                </a:ext>
              </a:extLst>
            </p:cNvPr>
            <p:cNvCxnSpPr/>
            <p:nvPr/>
          </p:nvCxnSpPr>
          <p:spPr>
            <a:xfrm rot="5400000" flipH="1" flipV="1">
              <a:off x="7550660" y="2251331"/>
              <a:ext cx="898023" cy="890640"/>
            </a:xfrm>
            <a:prstGeom prst="curvedConnector3">
              <a:avLst/>
            </a:prstGeom>
            <a:noFill/>
            <a:ln w="25400" cap="flat" cmpd="sng" algn="ctr">
              <a:solidFill>
                <a:srgbClr val="FF0080"/>
              </a:solidFill>
              <a:prstDash val="solid"/>
              <a:tailEnd type="triangle"/>
            </a:ln>
            <a:effectLst>
              <a:outerShdw blurRad="40000" dist="20000" dir="5400000" rotWithShape="0">
                <a:srgbClr val="000000">
                  <a:alpha val="38000"/>
                </a:srgbClr>
              </a:outerShdw>
            </a:effectLst>
          </p:spPr>
        </p:cxnSp>
      </p:grpSp>
      <p:sp>
        <p:nvSpPr>
          <p:cNvPr id="25" name="TextBox 24">
            <a:extLst>
              <a:ext uri="{FF2B5EF4-FFF2-40B4-BE49-F238E27FC236}">
                <a16:creationId xmlns:a16="http://schemas.microsoft.com/office/drawing/2014/main" id="{C60BE479-4B65-9D40-95FB-E23A9B3548B6}"/>
              </a:ext>
            </a:extLst>
          </p:cNvPr>
          <p:cNvSpPr txBox="1"/>
          <p:nvPr/>
        </p:nvSpPr>
        <p:spPr>
          <a:xfrm>
            <a:off x="558742" y="2656149"/>
            <a:ext cx="5178789" cy="3194721"/>
          </a:xfrm>
          <a:prstGeom prst="rect">
            <a:avLst/>
          </a:prstGeom>
          <a:noFill/>
        </p:spPr>
        <p:txBody>
          <a:bodyPr wrap="square" rtlCol="0">
            <a:spAutoFit/>
          </a:bodyPr>
          <a:lstStyle/>
          <a:p>
            <a:pPr marL="457200" indent="-457200">
              <a:buFont typeface="Arial" panose="020B0604020202020204" pitchFamily="34" charset="0"/>
              <a:buChar char="•"/>
            </a:pPr>
            <a:r>
              <a:rPr lang="en-US" dirty="0">
                <a:solidFill>
                  <a:srgbClr val="FFFFFF"/>
                </a:solidFill>
                <a:latin typeface="Amazon Ember Light" charset="0"/>
                <a:ea typeface="Amazon Ember Light" charset="0"/>
                <a:cs typeface="Amazon Ember Light" charset="0"/>
              </a:rPr>
              <a:t>Based on Sockeye and Apache MXNet.</a:t>
            </a:r>
          </a:p>
          <a:p>
            <a:pPr marL="457200" indent="-457200">
              <a:buFont typeface="Arial" panose="020B0604020202020204" pitchFamily="34" charset="0"/>
              <a:buChar char="•"/>
            </a:pPr>
            <a:r>
              <a:rPr lang="en-US" dirty="0">
                <a:solidFill>
                  <a:srgbClr val="FFFFFF"/>
                </a:solidFill>
                <a:latin typeface="Amazon Ember Light" charset="0"/>
                <a:ea typeface="Amazon Ember Light" charset="0"/>
                <a:cs typeface="Amazon Ember Light" charset="0"/>
              </a:rPr>
              <a:t>Multi-GPU.</a:t>
            </a:r>
          </a:p>
          <a:p>
            <a:pPr marL="457200" indent="-457200">
              <a:buFont typeface="Arial" panose="020B0604020202020204" pitchFamily="34" charset="0"/>
              <a:buChar char="•"/>
            </a:pPr>
            <a:r>
              <a:rPr lang="en-US" dirty="0">
                <a:solidFill>
                  <a:srgbClr val="FFFFFF"/>
                </a:solidFill>
                <a:latin typeface="Amazon Ember Light" charset="0"/>
                <a:ea typeface="Amazon Ember Light" charset="0"/>
                <a:cs typeface="Amazon Ember Light" charset="0"/>
              </a:rPr>
              <a:t>Can be used for Neural Machine Translation.</a:t>
            </a:r>
          </a:p>
          <a:p>
            <a:pPr marL="457200" indent="-457200">
              <a:buFont typeface="Arial" panose="020B0604020202020204" pitchFamily="34" charset="0"/>
              <a:buChar char="•"/>
            </a:pPr>
            <a:r>
              <a:rPr lang="en-US" dirty="0">
                <a:solidFill>
                  <a:srgbClr val="FFFFFF"/>
                </a:solidFill>
                <a:latin typeface="Amazon Ember Light" charset="0"/>
                <a:ea typeface="Amazon Ember Light" charset="0"/>
                <a:cs typeface="Amazon Ember Light" charset="0"/>
              </a:rPr>
              <a:t>Supports both RNN/CNN as encoder/decoder</a:t>
            </a:r>
          </a:p>
        </p:txBody>
      </p:sp>
      <p:sp>
        <p:nvSpPr>
          <p:cNvPr id="10" name="Title 1">
            <a:extLst>
              <a:ext uri="{FF2B5EF4-FFF2-40B4-BE49-F238E27FC236}">
                <a16:creationId xmlns:a16="http://schemas.microsoft.com/office/drawing/2014/main" id="{16261792-9194-1A4B-B1A3-EE874F40A6C4}"/>
              </a:ext>
            </a:extLst>
          </p:cNvPr>
          <p:cNvSpPr>
            <a:spLocks noGrp="1"/>
          </p:cNvSpPr>
          <p:nvPr>
            <p:ph type="title"/>
          </p:nvPr>
        </p:nvSpPr>
        <p:spPr>
          <a:xfrm>
            <a:off x="1151303" y="391653"/>
            <a:ext cx="12890826" cy="751728"/>
          </a:xfrm>
        </p:spPr>
        <p:txBody>
          <a:bodyPr>
            <a:normAutofit/>
          </a:bodyPr>
          <a:lstStyle/>
          <a:p>
            <a:r>
              <a:rPr lang="en-US" dirty="0">
                <a:latin typeface="Amazon Ember Regular"/>
              </a:rPr>
              <a:t>Sequence to Sequence</a:t>
            </a:r>
          </a:p>
        </p:txBody>
      </p:sp>
      <p:pic>
        <p:nvPicPr>
          <p:cNvPr id="11" name="Picture 10">
            <a:extLst>
              <a:ext uri="{FF2B5EF4-FFF2-40B4-BE49-F238E27FC236}">
                <a16:creationId xmlns:a16="http://schemas.microsoft.com/office/drawing/2014/main" id="{4367D272-A1B0-794F-8C77-BBD3218831B2}"/>
              </a:ext>
            </a:extLst>
          </p:cNvPr>
          <p:cNvPicPr>
            <a:picLocks noChangeAspect="1"/>
          </p:cNvPicPr>
          <p:nvPr/>
        </p:nvPicPr>
        <p:blipFill>
          <a:blip r:embed="rId4"/>
          <a:stretch>
            <a:fillRect/>
          </a:stretch>
        </p:blipFill>
        <p:spPr>
          <a:xfrm>
            <a:off x="4464519" y="6055934"/>
            <a:ext cx="527285" cy="527285"/>
          </a:xfrm>
          <a:prstGeom prst="rect">
            <a:avLst/>
          </a:prstGeom>
        </p:spPr>
      </p:pic>
    </p:spTree>
    <p:extLst>
      <p:ext uri="{BB962C8B-B14F-4D97-AF65-F5344CB8AC3E}">
        <p14:creationId xmlns:p14="http://schemas.microsoft.com/office/powerpoint/2010/main" val="40325388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21DBB2-38DB-234F-9B1C-4D8492737F5D}"/>
              </a:ext>
            </a:extLst>
          </p:cNvPr>
          <p:cNvSpPr txBox="1">
            <a:spLocks/>
          </p:cNvSpPr>
          <p:nvPr/>
        </p:nvSpPr>
        <p:spPr>
          <a:xfrm>
            <a:off x="323850" y="347413"/>
            <a:ext cx="13982827" cy="1079598"/>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1097278"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20" normalizeH="0" baseline="0" noProof="0">
                <a:ln w="3175">
                  <a:noFill/>
                </a:ln>
                <a:solidFill>
                  <a:srgbClr val="F0F0F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SageMaker built-in algorithms</a:t>
            </a:r>
            <a:endParaRPr kumimoji="0" lang="en-GB" sz="4800" b="0" i="0" u="none" strike="noStrike" kern="1200" cap="none" spc="-120" normalizeH="0" baseline="0" noProof="0" dirty="0">
              <a:ln w="3175">
                <a:noFill/>
              </a:ln>
              <a:solidFill>
                <a:srgbClr val="F0F0F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5" name="Table 4">
            <a:extLst>
              <a:ext uri="{FF2B5EF4-FFF2-40B4-BE49-F238E27FC236}">
                <a16:creationId xmlns:a16="http://schemas.microsoft.com/office/drawing/2014/main" id="{97CF6296-8FFD-E24E-A7C2-2F003B11C8A0}"/>
              </a:ext>
            </a:extLst>
          </p:cNvPr>
          <p:cNvGraphicFramePr>
            <a:graphicFrameLocks noGrp="1"/>
          </p:cNvGraphicFramePr>
          <p:nvPr/>
        </p:nvGraphicFramePr>
        <p:xfrm>
          <a:off x="538225" y="1905606"/>
          <a:ext cx="13554075" cy="5753002"/>
        </p:xfrm>
        <a:graphic>
          <a:graphicData uri="http://schemas.openxmlformats.org/drawingml/2006/table">
            <a:tbl>
              <a:tblPr firstRow="1" bandRow="1"/>
              <a:tblGrid>
                <a:gridCol w="2887209">
                  <a:extLst>
                    <a:ext uri="{9D8B030D-6E8A-4147-A177-3AD203B41FA5}">
                      <a16:colId xmlns:a16="http://schemas.microsoft.com/office/drawing/2014/main" val="3005986539"/>
                    </a:ext>
                  </a:extLst>
                </a:gridCol>
                <a:gridCol w="5333433">
                  <a:extLst>
                    <a:ext uri="{9D8B030D-6E8A-4147-A177-3AD203B41FA5}">
                      <a16:colId xmlns:a16="http://schemas.microsoft.com/office/drawing/2014/main" val="62459987"/>
                    </a:ext>
                  </a:extLst>
                </a:gridCol>
                <a:gridCol w="5333433">
                  <a:extLst>
                    <a:ext uri="{9D8B030D-6E8A-4147-A177-3AD203B41FA5}">
                      <a16:colId xmlns:a16="http://schemas.microsoft.com/office/drawing/2014/main" val="4041369776"/>
                    </a:ext>
                  </a:extLst>
                </a:gridCol>
              </a:tblGrid>
              <a:tr h="723802">
                <a:tc>
                  <a:txBody>
                    <a:bodyPr/>
                    <a:lstStyle>
                      <a:lvl1pPr marL="0" algn="l" defTabSz="731520" rtl="0" eaLnBrk="1" latinLnBrk="0" hangingPunct="1">
                        <a:defRPr sz="2880" b="1" kern="1200">
                          <a:solidFill>
                            <a:schemeClr val="lt1"/>
                          </a:solidFill>
                          <a:latin typeface="Amazon Ember"/>
                        </a:defRPr>
                      </a:lvl1pPr>
                      <a:lvl2pPr marL="731520" algn="l" defTabSz="731520" rtl="0" eaLnBrk="1" latinLnBrk="0" hangingPunct="1">
                        <a:defRPr sz="2880" b="1" kern="1200">
                          <a:solidFill>
                            <a:schemeClr val="lt1"/>
                          </a:solidFill>
                          <a:latin typeface="Amazon Ember"/>
                        </a:defRPr>
                      </a:lvl2pPr>
                      <a:lvl3pPr marL="1463040" algn="l" defTabSz="731520" rtl="0" eaLnBrk="1" latinLnBrk="0" hangingPunct="1">
                        <a:defRPr sz="2880" b="1" kern="1200">
                          <a:solidFill>
                            <a:schemeClr val="lt1"/>
                          </a:solidFill>
                          <a:latin typeface="Amazon Ember"/>
                        </a:defRPr>
                      </a:lvl3pPr>
                      <a:lvl4pPr marL="2194560" algn="l" defTabSz="731520" rtl="0" eaLnBrk="1" latinLnBrk="0" hangingPunct="1">
                        <a:defRPr sz="2880" b="1" kern="1200">
                          <a:solidFill>
                            <a:schemeClr val="lt1"/>
                          </a:solidFill>
                          <a:latin typeface="Amazon Ember"/>
                        </a:defRPr>
                      </a:lvl4pPr>
                      <a:lvl5pPr marL="2926080" algn="l" defTabSz="731520" rtl="0" eaLnBrk="1" latinLnBrk="0" hangingPunct="1">
                        <a:defRPr sz="2880" b="1" kern="1200">
                          <a:solidFill>
                            <a:schemeClr val="lt1"/>
                          </a:solidFill>
                          <a:latin typeface="Amazon Ember"/>
                        </a:defRPr>
                      </a:lvl5pPr>
                      <a:lvl6pPr marL="3657600" algn="l" defTabSz="731520" rtl="0" eaLnBrk="1" latinLnBrk="0" hangingPunct="1">
                        <a:defRPr sz="2880" b="1" kern="1200">
                          <a:solidFill>
                            <a:schemeClr val="lt1"/>
                          </a:solidFill>
                          <a:latin typeface="Amazon Ember"/>
                        </a:defRPr>
                      </a:lvl6pPr>
                      <a:lvl7pPr marL="4389120" algn="l" defTabSz="731520" rtl="0" eaLnBrk="1" latinLnBrk="0" hangingPunct="1">
                        <a:defRPr sz="2880" b="1" kern="1200">
                          <a:solidFill>
                            <a:schemeClr val="lt1"/>
                          </a:solidFill>
                          <a:latin typeface="Amazon Ember"/>
                        </a:defRPr>
                      </a:lvl7pPr>
                      <a:lvl8pPr marL="5120640" algn="l" defTabSz="731520" rtl="0" eaLnBrk="1" latinLnBrk="0" hangingPunct="1">
                        <a:defRPr sz="2880" b="1" kern="1200">
                          <a:solidFill>
                            <a:schemeClr val="lt1"/>
                          </a:solidFill>
                          <a:latin typeface="Amazon Ember"/>
                        </a:defRPr>
                      </a:lvl8pPr>
                      <a:lvl9pPr marL="5852160" algn="l" defTabSz="731520" rtl="0" eaLnBrk="1" latinLnBrk="0" hangingPunct="1">
                        <a:defRPr sz="2880" b="1" kern="1200">
                          <a:solidFill>
                            <a:schemeClr val="lt1"/>
                          </a:solidFill>
                          <a:latin typeface="Amazon Ember"/>
                        </a:defRPr>
                      </a:lvl9pPr>
                    </a:lstStyle>
                    <a:p>
                      <a:endParaRPr lang="en-US" sz="2800" b="0" dirty="0">
                        <a:solidFill>
                          <a:schemeClr val="bg1"/>
                        </a:solidFill>
                      </a:endParaRP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82828"/>
                    </a:solidFill>
                  </a:tcPr>
                </a:tc>
                <a:tc>
                  <a:txBody>
                    <a:bodyPr/>
                    <a:lstStyle>
                      <a:lvl1pPr marL="0" algn="l" defTabSz="731520" rtl="0" eaLnBrk="1" latinLnBrk="0" hangingPunct="1">
                        <a:defRPr sz="2880" b="1" kern="1200">
                          <a:solidFill>
                            <a:schemeClr val="lt1"/>
                          </a:solidFill>
                          <a:latin typeface="Amazon Ember"/>
                        </a:defRPr>
                      </a:lvl1pPr>
                      <a:lvl2pPr marL="731520" algn="l" defTabSz="731520" rtl="0" eaLnBrk="1" latinLnBrk="0" hangingPunct="1">
                        <a:defRPr sz="2880" b="1" kern="1200">
                          <a:solidFill>
                            <a:schemeClr val="lt1"/>
                          </a:solidFill>
                          <a:latin typeface="Amazon Ember"/>
                        </a:defRPr>
                      </a:lvl2pPr>
                      <a:lvl3pPr marL="1463040" algn="l" defTabSz="731520" rtl="0" eaLnBrk="1" latinLnBrk="0" hangingPunct="1">
                        <a:defRPr sz="2880" b="1" kern="1200">
                          <a:solidFill>
                            <a:schemeClr val="lt1"/>
                          </a:solidFill>
                          <a:latin typeface="Amazon Ember"/>
                        </a:defRPr>
                      </a:lvl3pPr>
                      <a:lvl4pPr marL="2194560" algn="l" defTabSz="731520" rtl="0" eaLnBrk="1" latinLnBrk="0" hangingPunct="1">
                        <a:defRPr sz="2880" b="1" kern="1200">
                          <a:solidFill>
                            <a:schemeClr val="lt1"/>
                          </a:solidFill>
                          <a:latin typeface="Amazon Ember"/>
                        </a:defRPr>
                      </a:lvl4pPr>
                      <a:lvl5pPr marL="2926080" algn="l" defTabSz="731520" rtl="0" eaLnBrk="1" latinLnBrk="0" hangingPunct="1">
                        <a:defRPr sz="2880" b="1" kern="1200">
                          <a:solidFill>
                            <a:schemeClr val="lt1"/>
                          </a:solidFill>
                          <a:latin typeface="Amazon Ember"/>
                        </a:defRPr>
                      </a:lvl5pPr>
                      <a:lvl6pPr marL="3657600" algn="l" defTabSz="731520" rtl="0" eaLnBrk="1" latinLnBrk="0" hangingPunct="1">
                        <a:defRPr sz="2880" b="1" kern="1200">
                          <a:solidFill>
                            <a:schemeClr val="lt1"/>
                          </a:solidFill>
                          <a:latin typeface="Amazon Ember"/>
                        </a:defRPr>
                      </a:lvl6pPr>
                      <a:lvl7pPr marL="4389120" algn="l" defTabSz="731520" rtl="0" eaLnBrk="1" latinLnBrk="0" hangingPunct="1">
                        <a:defRPr sz="2880" b="1" kern="1200">
                          <a:solidFill>
                            <a:schemeClr val="lt1"/>
                          </a:solidFill>
                          <a:latin typeface="Amazon Ember"/>
                        </a:defRPr>
                      </a:lvl7pPr>
                      <a:lvl8pPr marL="5120640" algn="l" defTabSz="731520" rtl="0" eaLnBrk="1" latinLnBrk="0" hangingPunct="1">
                        <a:defRPr sz="2880" b="1" kern="1200">
                          <a:solidFill>
                            <a:schemeClr val="lt1"/>
                          </a:solidFill>
                          <a:latin typeface="Amazon Ember"/>
                        </a:defRPr>
                      </a:lvl8pPr>
                      <a:lvl9pPr marL="5852160" algn="l" defTabSz="731520" rtl="0" eaLnBrk="1" latinLnBrk="0" hangingPunct="1">
                        <a:defRPr sz="2880" b="1" kern="1200">
                          <a:solidFill>
                            <a:schemeClr val="lt1"/>
                          </a:solidFill>
                          <a:latin typeface="Amazon Ember"/>
                        </a:defRPr>
                      </a:lvl9pPr>
                    </a:lstStyle>
                    <a:p>
                      <a:r>
                        <a:rPr lang="en-US" sz="2800" b="0" kern="1200" dirty="0"/>
                        <a:t>Algorithms</a:t>
                      </a:r>
                      <a:endParaRPr lang="en-US" sz="2800" b="0" kern="1200" dirty="0">
                        <a:solidFill>
                          <a:schemeClr val="tx1"/>
                        </a:solidFill>
                        <a:latin typeface="+mn-lt"/>
                        <a:ea typeface="+mn-ea"/>
                        <a:cs typeface="+mn-cs"/>
                      </a:endParaRPr>
                    </a:p>
                  </a:txBody>
                  <a:tcPr marL="182880" anchor="ctr">
                    <a:lnL w="12700" cap="flat" cmpd="sng" algn="ctr">
                      <a:noFill/>
                      <a:prstDash val="solid"/>
                      <a:round/>
                      <a:headEnd type="none" w="med" len="med"/>
                      <a:tailEnd type="none" w="med" len="med"/>
                    </a:lnL>
                    <a:lnR w="19050" cap="flat" cmpd="sng" algn="ctr">
                      <a:solidFill>
                        <a:srgbClr val="282828"/>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4861AD"/>
                    </a:solidFill>
                  </a:tcPr>
                </a:tc>
                <a:tc>
                  <a:txBody>
                    <a:bodyPr/>
                    <a:lstStyle>
                      <a:lvl1pPr marL="0" algn="l" defTabSz="731520" rtl="0" eaLnBrk="1" latinLnBrk="0" hangingPunct="1">
                        <a:defRPr sz="2880" b="1" kern="1200">
                          <a:solidFill>
                            <a:schemeClr val="lt1"/>
                          </a:solidFill>
                          <a:latin typeface="Amazon Ember"/>
                        </a:defRPr>
                      </a:lvl1pPr>
                      <a:lvl2pPr marL="731520" algn="l" defTabSz="731520" rtl="0" eaLnBrk="1" latinLnBrk="0" hangingPunct="1">
                        <a:defRPr sz="2880" b="1" kern="1200">
                          <a:solidFill>
                            <a:schemeClr val="lt1"/>
                          </a:solidFill>
                          <a:latin typeface="Amazon Ember"/>
                        </a:defRPr>
                      </a:lvl2pPr>
                      <a:lvl3pPr marL="1463040" algn="l" defTabSz="731520" rtl="0" eaLnBrk="1" latinLnBrk="0" hangingPunct="1">
                        <a:defRPr sz="2880" b="1" kern="1200">
                          <a:solidFill>
                            <a:schemeClr val="lt1"/>
                          </a:solidFill>
                          <a:latin typeface="Amazon Ember"/>
                        </a:defRPr>
                      </a:lvl3pPr>
                      <a:lvl4pPr marL="2194560" algn="l" defTabSz="731520" rtl="0" eaLnBrk="1" latinLnBrk="0" hangingPunct="1">
                        <a:defRPr sz="2880" b="1" kern="1200">
                          <a:solidFill>
                            <a:schemeClr val="lt1"/>
                          </a:solidFill>
                          <a:latin typeface="Amazon Ember"/>
                        </a:defRPr>
                      </a:lvl4pPr>
                      <a:lvl5pPr marL="2926080" algn="l" defTabSz="731520" rtl="0" eaLnBrk="1" latinLnBrk="0" hangingPunct="1">
                        <a:defRPr sz="2880" b="1" kern="1200">
                          <a:solidFill>
                            <a:schemeClr val="lt1"/>
                          </a:solidFill>
                          <a:latin typeface="Amazon Ember"/>
                        </a:defRPr>
                      </a:lvl5pPr>
                      <a:lvl6pPr marL="3657600" algn="l" defTabSz="731520" rtl="0" eaLnBrk="1" latinLnBrk="0" hangingPunct="1">
                        <a:defRPr sz="2880" b="1" kern="1200">
                          <a:solidFill>
                            <a:schemeClr val="lt1"/>
                          </a:solidFill>
                          <a:latin typeface="Amazon Ember"/>
                        </a:defRPr>
                      </a:lvl6pPr>
                      <a:lvl7pPr marL="4389120" algn="l" defTabSz="731520" rtl="0" eaLnBrk="1" latinLnBrk="0" hangingPunct="1">
                        <a:defRPr sz="2880" b="1" kern="1200">
                          <a:solidFill>
                            <a:schemeClr val="lt1"/>
                          </a:solidFill>
                          <a:latin typeface="Amazon Ember"/>
                        </a:defRPr>
                      </a:lvl7pPr>
                      <a:lvl8pPr marL="5120640" algn="l" defTabSz="731520" rtl="0" eaLnBrk="1" latinLnBrk="0" hangingPunct="1">
                        <a:defRPr sz="2880" b="1" kern="1200">
                          <a:solidFill>
                            <a:schemeClr val="lt1"/>
                          </a:solidFill>
                          <a:latin typeface="Amazon Ember"/>
                        </a:defRPr>
                      </a:lvl8pPr>
                      <a:lvl9pPr marL="5852160" algn="l" defTabSz="731520" rtl="0" eaLnBrk="1" latinLnBrk="0" hangingPunct="1">
                        <a:defRPr sz="2880" b="1" kern="1200">
                          <a:solidFill>
                            <a:schemeClr val="lt1"/>
                          </a:solidFill>
                          <a:latin typeface="Amazon Ember"/>
                        </a:defRPr>
                      </a:lvl9pPr>
                    </a:lstStyle>
                    <a:p>
                      <a:r>
                        <a:rPr lang="en-US" sz="2800" b="0" kern="1200" dirty="0"/>
                        <a:t>Description</a:t>
                      </a:r>
                      <a:endParaRPr lang="en-US" sz="2800" b="0" kern="1200" dirty="0">
                        <a:solidFill>
                          <a:schemeClr val="tx1"/>
                        </a:solidFill>
                        <a:latin typeface="+mn-lt"/>
                        <a:ea typeface="+mn-ea"/>
                        <a:cs typeface="+mn-cs"/>
                      </a:endParaRPr>
                    </a:p>
                  </a:txBody>
                  <a:tcPr marL="182880" anchor="ctr">
                    <a:lnL w="19050" cap="flat" cmpd="sng" algn="ctr">
                      <a:solidFill>
                        <a:srgbClr val="28282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4861AD"/>
                    </a:solidFill>
                  </a:tcPr>
                </a:tc>
                <a:extLst>
                  <a:ext uri="{0D108BD9-81ED-4DB2-BD59-A6C34878D82A}">
                    <a16:rowId xmlns:a16="http://schemas.microsoft.com/office/drawing/2014/main" val="1736250437"/>
                  </a:ext>
                </a:extLst>
              </a:tr>
              <a:tr h="1070372">
                <a:tc>
                  <a:txBody>
                    <a:bodyPr/>
                    <a:lstStyle>
                      <a:lvl1pPr marL="0" algn="l" defTabSz="731520" rtl="0" eaLnBrk="1" latinLnBrk="0" hangingPunct="1">
                        <a:defRPr sz="2880" kern="1200">
                          <a:solidFill>
                            <a:schemeClr val="lt1"/>
                          </a:solidFill>
                          <a:latin typeface="Amazon Ember"/>
                        </a:defRPr>
                      </a:lvl1pPr>
                      <a:lvl2pPr marL="731520" algn="l" defTabSz="731520" rtl="0" eaLnBrk="1" latinLnBrk="0" hangingPunct="1">
                        <a:defRPr sz="2880" kern="1200">
                          <a:solidFill>
                            <a:schemeClr val="lt1"/>
                          </a:solidFill>
                          <a:latin typeface="Amazon Ember"/>
                        </a:defRPr>
                      </a:lvl2pPr>
                      <a:lvl3pPr marL="1463040" algn="l" defTabSz="731520" rtl="0" eaLnBrk="1" latinLnBrk="0" hangingPunct="1">
                        <a:defRPr sz="2880" kern="1200">
                          <a:solidFill>
                            <a:schemeClr val="lt1"/>
                          </a:solidFill>
                          <a:latin typeface="Amazon Ember"/>
                        </a:defRPr>
                      </a:lvl3pPr>
                      <a:lvl4pPr marL="2194560" algn="l" defTabSz="731520" rtl="0" eaLnBrk="1" latinLnBrk="0" hangingPunct="1">
                        <a:defRPr sz="2880" kern="1200">
                          <a:solidFill>
                            <a:schemeClr val="lt1"/>
                          </a:solidFill>
                          <a:latin typeface="Amazon Ember"/>
                        </a:defRPr>
                      </a:lvl4pPr>
                      <a:lvl5pPr marL="2926080" algn="l" defTabSz="731520" rtl="0" eaLnBrk="1" latinLnBrk="0" hangingPunct="1">
                        <a:defRPr sz="2880" kern="1200">
                          <a:solidFill>
                            <a:schemeClr val="lt1"/>
                          </a:solidFill>
                          <a:latin typeface="Amazon Ember"/>
                        </a:defRPr>
                      </a:lvl5pPr>
                      <a:lvl6pPr marL="3657600" algn="l" defTabSz="731520" rtl="0" eaLnBrk="1" latinLnBrk="0" hangingPunct="1">
                        <a:defRPr sz="2880" kern="1200">
                          <a:solidFill>
                            <a:schemeClr val="lt1"/>
                          </a:solidFill>
                          <a:latin typeface="Amazon Ember"/>
                        </a:defRPr>
                      </a:lvl6pPr>
                      <a:lvl7pPr marL="4389120" algn="l" defTabSz="731520" rtl="0" eaLnBrk="1" latinLnBrk="0" hangingPunct="1">
                        <a:defRPr sz="2880" kern="1200">
                          <a:solidFill>
                            <a:schemeClr val="lt1"/>
                          </a:solidFill>
                          <a:latin typeface="Amazon Ember"/>
                        </a:defRPr>
                      </a:lvl7pPr>
                      <a:lvl8pPr marL="5120640" algn="l" defTabSz="731520" rtl="0" eaLnBrk="1" latinLnBrk="0" hangingPunct="1">
                        <a:defRPr sz="2880" kern="1200">
                          <a:solidFill>
                            <a:schemeClr val="lt1"/>
                          </a:solidFill>
                          <a:latin typeface="Amazon Ember"/>
                        </a:defRPr>
                      </a:lvl8pPr>
                      <a:lvl9pPr marL="5852160" algn="l" defTabSz="731520" rtl="0" eaLnBrk="1" latinLnBrk="0" hangingPunct="1">
                        <a:defRPr sz="2880" kern="1200">
                          <a:solidFill>
                            <a:schemeClr val="lt1"/>
                          </a:solidFill>
                          <a:latin typeface="Amazon Ember"/>
                        </a:defRPr>
                      </a:lvl9pPr>
                    </a:lstStyle>
                    <a:p>
                      <a:pPr marL="0" algn="l" defTabSz="1097278" rtl="0" eaLnBrk="1" latinLnBrk="0" hangingPunct="1"/>
                      <a:r>
                        <a:rPr lang="en-US" sz="2400" kern="1200" dirty="0">
                          <a:solidFill>
                            <a:schemeClr val="bg1"/>
                          </a:solidFill>
                          <a:latin typeface="+mn-lt"/>
                          <a:ea typeface="+mn-ea"/>
                          <a:cs typeface="+mn-cs"/>
                        </a:rPr>
                        <a:t>Tabular Classification &amp; Regression</a:t>
                      </a:r>
                    </a:p>
                  </a:txBody>
                  <a:tcPr marL="182880" anchor="ctr">
                    <a:lnL w="12700" cap="flat" cmpd="sng" algn="ctr">
                      <a:noFill/>
                      <a:prstDash val="solid"/>
                      <a:round/>
                      <a:headEnd type="none" w="med" len="med"/>
                      <a:tailEnd type="none" w="med" len="med"/>
                    </a:lnL>
                    <a:lnR w="19050" cap="flat" cmpd="sng" algn="ctr">
                      <a:solidFill>
                        <a:srgbClr val="282828"/>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0F0F0">
                        <a:lumMod val="90000"/>
                      </a:srgbClr>
                    </a:solidFill>
                  </a:tcPr>
                </a:tc>
                <a:tc>
                  <a:txBody>
                    <a:bodyPr/>
                    <a:lstStyle>
                      <a:lvl1pPr marL="0" algn="l" defTabSz="731520" rtl="0" eaLnBrk="1" latinLnBrk="0" hangingPunct="1">
                        <a:defRPr sz="2880" kern="1200">
                          <a:solidFill>
                            <a:schemeClr val="lt1"/>
                          </a:solidFill>
                          <a:latin typeface="Amazon Ember"/>
                        </a:defRPr>
                      </a:lvl1pPr>
                      <a:lvl2pPr marL="731520" algn="l" defTabSz="731520" rtl="0" eaLnBrk="1" latinLnBrk="0" hangingPunct="1">
                        <a:defRPr sz="2880" kern="1200">
                          <a:solidFill>
                            <a:schemeClr val="lt1"/>
                          </a:solidFill>
                          <a:latin typeface="Amazon Ember"/>
                        </a:defRPr>
                      </a:lvl2pPr>
                      <a:lvl3pPr marL="1463040" algn="l" defTabSz="731520" rtl="0" eaLnBrk="1" latinLnBrk="0" hangingPunct="1">
                        <a:defRPr sz="2880" kern="1200">
                          <a:solidFill>
                            <a:schemeClr val="lt1"/>
                          </a:solidFill>
                          <a:latin typeface="Amazon Ember"/>
                        </a:defRPr>
                      </a:lvl3pPr>
                      <a:lvl4pPr marL="2194560" algn="l" defTabSz="731520" rtl="0" eaLnBrk="1" latinLnBrk="0" hangingPunct="1">
                        <a:defRPr sz="2880" kern="1200">
                          <a:solidFill>
                            <a:schemeClr val="lt1"/>
                          </a:solidFill>
                          <a:latin typeface="Amazon Ember"/>
                        </a:defRPr>
                      </a:lvl4pPr>
                      <a:lvl5pPr marL="2926080" algn="l" defTabSz="731520" rtl="0" eaLnBrk="1" latinLnBrk="0" hangingPunct="1">
                        <a:defRPr sz="2880" kern="1200">
                          <a:solidFill>
                            <a:schemeClr val="lt1"/>
                          </a:solidFill>
                          <a:latin typeface="Amazon Ember"/>
                        </a:defRPr>
                      </a:lvl5pPr>
                      <a:lvl6pPr marL="3657600" algn="l" defTabSz="731520" rtl="0" eaLnBrk="1" latinLnBrk="0" hangingPunct="1">
                        <a:defRPr sz="2880" kern="1200">
                          <a:solidFill>
                            <a:schemeClr val="lt1"/>
                          </a:solidFill>
                          <a:latin typeface="Amazon Ember"/>
                        </a:defRPr>
                      </a:lvl6pPr>
                      <a:lvl7pPr marL="4389120" algn="l" defTabSz="731520" rtl="0" eaLnBrk="1" latinLnBrk="0" hangingPunct="1">
                        <a:defRPr sz="2880" kern="1200">
                          <a:solidFill>
                            <a:schemeClr val="lt1"/>
                          </a:solidFill>
                          <a:latin typeface="Amazon Ember"/>
                        </a:defRPr>
                      </a:lvl7pPr>
                      <a:lvl8pPr marL="5120640" algn="l" defTabSz="731520" rtl="0" eaLnBrk="1" latinLnBrk="0" hangingPunct="1">
                        <a:defRPr sz="2880" kern="1200">
                          <a:solidFill>
                            <a:schemeClr val="lt1"/>
                          </a:solidFill>
                          <a:latin typeface="Amazon Ember"/>
                        </a:defRPr>
                      </a:lvl8pPr>
                      <a:lvl9pPr marL="5852160" algn="l" defTabSz="731520" rtl="0" eaLnBrk="1" latinLnBrk="0" hangingPunct="1">
                        <a:defRPr sz="2880" kern="1200">
                          <a:solidFill>
                            <a:schemeClr val="lt1"/>
                          </a:solidFill>
                          <a:latin typeface="Amazon Ember"/>
                        </a:defRPr>
                      </a:lvl9pPr>
                    </a:lstStyle>
                    <a:p>
                      <a:r>
                        <a:rPr lang="en-US" sz="2400" dirty="0">
                          <a:solidFill>
                            <a:schemeClr val="bg1"/>
                          </a:solidFill>
                        </a:rPr>
                        <a:t>Linear Learner</a:t>
                      </a:r>
                    </a:p>
                    <a:p>
                      <a:r>
                        <a:rPr lang="en-US" sz="2400" dirty="0">
                          <a:solidFill>
                            <a:schemeClr val="bg1"/>
                          </a:solidFill>
                        </a:rPr>
                        <a:t>XGBoost</a:t>
                      </a:r>
                    </a:p>
                    <a:p>
                      <a:r>
                        <a:rPr lang="en-US" sz="2400" dirty="0">
                          <a:solidFill>
                            <a:schemeClr val="bg1"/>
                          </a:solidFill>
                        </a:rPr>
                        <a:t>K-nearest neighbors</a:t>
                      </a:r>
                    </a:p>
                    <a:p>
                      <a:r>
                        <a:rPr lang="en-US" sz="2400" dirty="0">
                          <a:solidFill>
                            <a:schemeClr val="bg1"/>
                          </a:solidFill>
                        </a:rPr>
                        <a:t>Factorization Machines</a:t>
                      </a:r>
                    </a:p>
                  </a:txBody>
                  <a:tcPr marL="182880" anchor="ctr">
                    <a:lnL w="19050" cap="flat" cmpd="sng" algn="ctr">
                      <a:solidFill>
                        <a:srgbClr val="282828"/>
                      </a:solidFill>
                      <a:prstDash val="solid"/>
                      <a:round/>
                      <a:headEnd type="none" w="med" len="med"/>
                      <a:tailEnd type="none" w="med" len="med"/>
                    </a:lnL>
                    <a:lnR w="19050" cap="flat" cmpd="sng" algn="ctr">
                      <a:solidFill>
                        <a:srgbClr val="282828"/>
                      </a:solidFill>
                      <a:prstDash val="solid"/>
                      <a:round/>
                      <a:headEnd type="none" w="med" len="med"/>
                      <a:tailEnd type="none" w="med" len="med"/>
                    </a:lnR>
                    <a:lnT w="19050" cap="flat" cmpd="sng" algn="ctr">
                      <a:solidFill>
                        <a:srgbClr val="282828"/>
                      </a:solidFill>
                      <a:prstDash val="solid"/>
                      <a:round/>
                      <a:headEnd type="none" w="med" len="med"/>
                      <a:tailEnd type="none" w="med" len="med"/>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731520" rtl="0" eaLnBrk="1" latinLnBrk="0" hangingPunct="1">
                        <a:defRPr sz="2880" kern="1200">
                          <a:solidFill>
                            <a:schemeClr val="lt1"/>
                          </a:solidFill>
                          <a:latin typeface="Amazon Ember"/>
                        </a:defRPr>
                      </a:lvl1pPr>
                      <a:lvl2pPr marL="731520" algn="l" defTabSz="731520" rtl="0" eaLnBrk="1" latinLnBrk="0" hangingPunct="1">
                        <a:defRPr sz="2880" kern="1200">
                          <a:solidFill>
                            <a:schemeClr val="lt1"/>
                          </a:solidFill>
                          <a:latin typeface="Amazon Ember"/>
                        </a:defRPr>
                      </a:lvl2pPr>
                      <a:lvl3pPr marL="1463040" algn="l" defTabSz="731520" rtl="0" eaLnBrk="1" latinLnBrk="0" hangingPunct="1">
                        <a:defRPr sz="2880" kern="1200">
                          <a:solidFill>
                            <a:schemeClr val="lt1"/>
                          </a:solidFill>
                          <a:latin typeface="Amazon Ember"/>
                        </a:defRPr>
                      </a:lvl3pPr>
                      <a:lvl4pPr marL="2194560" algn="l" defTabSz="731520" rtl="0" eaLnBrk="1" latinLnBrk="0" hangingPunct="1">
                        <a:defRPr sz="2880" kern="1200">
                          <a:solidFill>
                            <a:schemeClr val="lt1"/>
                          </a:solidFill>
                          <a:latin typeface="Amazon Ember"/>
                        </a:defRPr>
                      </a:lvl4pPr>
                      <a:lvl5pPr marL="2926080" algn="l" defTabSz="731520" rtl="0" eaLnBrk="1" latinLnBrk="0" hangingPunct="1">
                        <a:defRPr sz="2880" kern="1200">
                          <a:solidFill>
                            <a:schemeClr val="lt1"/>
                          </a:solidFill>
                          <a:latin typeface="Amazon Ember"/>
                        </a:defRPr>
                      </a:lvl5pPr>
                      <a:lvl6pPr marL="3657600" algn="l" defTabSz="731520" rtl="0" eaLnBrk="1" latinLnBrk="0" hangingPunct="1">
                        <a:defRPr sz="2880" kern="1200">
                          <a:solidFill>
                            <a:schemeClr val="lt1"/>
                          </a:solidFill>
                          <a:latin typeface="Amazon Ember"/>
                        </a:defRPr>
                      </a:lvl6pPr>
                      <a:lvl7pPr marL="4389120" algn="l" defTabSz="731520" rtl="0" eaLnBrk="1" latinLnBrk="0" hangingPunct="1">
                        <a:defRPr sz="2880" kern="1200">
                          <a:solidFill>
                            <a:schemeClr val="lt1"/>
                          </a:solidFill>
                          <a:latin typeface="Amazon Ember"/>
                        </a:defRPr>
                      </a:lvl7pPr>
                      <a:lvl8pPr marL="5120640" algn="l" defTabSz="731520" rtl="0" eaLnBrk="1" latinLnBrk="0" hangingPunct="1">
                        <a:defRPr sz="2880" kern="1200">
                          <a:solidFill>
                            <a:schemeClr val="lt1"/>
                          </a:solidFill>
                          <a:latin typeface="Amazon Ember"/>
                        </a:defRPr>
                      </a:lvl8pPr>
                      <a:lvl9pPr marL="5852160" algn="l" defTabSz="731520" rtl="0" eaLnBrk="1" latinLnBrk="0" hangingPunct="1">
                        <a:defRPr sz="2880" kern="1200">
                          <a:solidFill>
                            <a:schemeClr val="lt1"/>
                          </a:solidFill>
                          <a:latin typeface="Amazon Ember"/>
                        </a:defRPr>
                      </a:lvl9pPr>
                    </a:lstStyle>
                    <a:p>
                      <a:r>
                        <a:rPr lang="en-US" sz="2400" dirty="0">
                          <a:solidFill>
                            <a:schemeClr val="bg1"/>
                          </a:solidFill>
                        </a:rPr>
                        <a:t>Supervised algorithms used for regression and classification problems on tabular data</a:t>
                      </a:r>
                    </a:p>
                  </a:txBody>
                  <a:tcPr marL="182880" anchor="ctr">
                    <a:lnL w="19050" cap="flat" cmpd="sng" algn="ctr">
                      <a:solidFill>
                        <a:srgbClr val="282828"/>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82828"/>
                      </a:solidFill>
                      <a:prstDash val="solid"/>
                      <a:round/>
                      <a:headEnd type="none" w="med" len="med"/>
                      <a:tailEnd type="none" w="med" len="med"/>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46983266"/>
                  </a:ext>
                </a:extLst>
              </a:tr>
              <a:tr h="1070372">
                <a:tc>
                  <a:txBody>
                    <a:bodyPr/>
                    <a:lstStyle>
                      <a:lvl1pPr marL="0" algn="l" defTabSz="731520" rtl="0" eaLnBrk="1" latinLnBrk="0" hangingPunct="1">
                        <a:defRPr sz="2880" kern="1200">
                          <a:solidFill>
                            <a:schemeClr val="lt1"/>
                          </a:solidFill>
                          <a:latin typeface="Amazon Ember"/>
                        </a:defRPr>
                      </a:lvl1pPr>
                      <a:lvl2pPr marL="731520" algn="l" defTabSz="731520" rtl="0" eaLnBrk="1" latinLnBrk="0" hangingPunct="1">
                        <a:defRPr sz="2880" kern="1200">
                          <a:solidFill>
                            <a:schemeClr val="lt1"/>
                          </a:solidFill>
                          <a:latin typeface="Amazon Ember"/>
                        </a:defRPr>
                      </a:lvl2pPr>
                      <a:lvl3pPr marL="1463040" algn="l" defTabSz="731520" rtl="0" eaLnBrk="1" latinLnBrk="0" hangingPunct="1">
                        <a:defRPr sz="2880" kern="1200">
                          <a:solidFill>
                            <a:schemeClr val="lt1"/>
                          </a:solidFill>
                          <a:latin typeface="Amazon Ember"/>
                        </a:defRPr>
                      </a:lvl3pPr>
                      <a:lvl4pPr marL="2194560" algn="l" defTabSz="731520" rtl="0" eaLnBrk="1" latinLnBrk="0" hangingPunct="1">
                        <a:defRPr sz="2880" kern="1200">
                          <a:solidFill>
                            <a:schemeClr val="lt1"/>
                          </a:solidFill>
                          <a:latin typeface="Amazon Ember"/>
                        </a:defRPr>
                      </a:lvl4pPr>
                      <a:lvl5pPr marL="2926080" algn="l" defTabSz="731520" rtl="0" eaLnBrk="1" latinLnBrk="0" hangingPunct="1">
                        <a:defRPr sz="2880" kern="1200">
                          <a:solidFill>
                            <a:schemeClr val="lt1"/>
                          </a:solidFill>
                          <a:latin typeface="Amazon Ember"/>
                        </a:defRPr>
                      </a:lvl5pPr>
                      <a:lvl6pPr marL="3657600" algn="l" defTabSz="731520" rtl="0" eaLnBrk="1" latinLnBrk="0" hangingPunct="1">
                        <a:defRPr sz="2880" kern="1200">
                          <a:solidFill>
                            <a:schemeClr val="lt1"/>
                          </a:solidFill>
                          <a:latin typeface="Amazon Ember"/>
                        </a:defRPr>
                      </a:lvl6pPr>
                      <a:lvl7pPr marL="4389120" algn="l" defTabSz="731520" rtl="0" eaLnBrk="1" latinLnBrk="0" hangingPunct="1">
                        <a:defRPr sz="2880" kern="1200">
                          <a:solidFill>
                            <a:schemeClr val="lt1"/>
                          </a:solidFill>
                          <a:latin typeface="Amazon Ember"/>
                        </a:defRPr>
                      </a:lvl7pPr>
                      <a:lvl8pPr marL="5120640" algn="l" defTabSz="731520" rtl="0" eaLnBrk="1" latinLnBrk="0" hangingPunct="1">
                        <a:defRPr sz="2880" kern="1200">
                          <a:solidFill>
                            <a:schemeClr val="lt1"/>
                          </a:solidFill>
                          <a:latin typeface="Amazon Ember"/>
                        </a:defRPr>
                      </a:lvl8pPr>
                      <a:lvl9pPr marL="5852160" algn="l" defTabSz="731520" rtl="0" eaLnBrk="1" latinLnBrk="0" hangingPunct="1">
                        <a:defRPr sz="2880" kern="1200">
                          <a:solidFill>
                            <a:schemeClr val="lt1"/>
                          </a:solidFill>
                          <a:latin typeface="Amazon Ember"/>
                        </a:defRPr>
                      </a:lvl9pPr>
                    </a:lstStyle>
                    <a:p>
                      <a:pPr marL="0" algn="l" defTabSz="1097278" rtl="0" eaLnBrk="1" latinLnBrk="0" hangingPunct="1"/>
                      <a:r>
                        <a:rPr lang="en-US" sz="2400" kern="1200" dirty="0">
                          <a:solidFill>
                            <a:schemeClr val="bg1"/>
                          </a:solidFill>
                          <a:latin typeface="+mn-lt"/>
                          <a:ea typeface="+mn-ea"/>
                          <a:cs typeface="+mn-cs"/>
                        </a:rPr>
                        <a:t>Computer Vision</a:t>
                      </a:r>
                    </a:p>
                  </a:txBody>
                  <a:tcPr marL="182880" anchor="ctr">
                    <a:lnL w="12700" cap="flat" cmpd="sng" algn="ctr">
                      <a:noFill/>
                      <a:prstDash val="solid"/>
                      <a:round/>
                      <a:headEnd type="none" w="med" len="med"/>
                      <a:tailEnd type="none" w="med" len="med"/>
                    </a:lnL>
                    <a:lnR w="19050" cap="flat" cmpd="sng" algn="ctr">
                      <a:solidFill>
                        <a:srgbClr val="282828"/>
                      </a:solidFill>
                      <a:prstDash val="solid"/>
                      <a:round/>
                      <a:headEnd type="none" w="med" len="med"/>
                      <a:tailEnd type="none" w="med" len="med"/>
                    </a:lnR>
                    <a:lnT w="19050" cap="flat" cmpd="sng" algn="ctr">
                      <a:solidFill>
                        <a:srgbClr val="282828"/>
                      </a:solidFill>
                      <a:prstDash val="solid"/>
                      <a:round/>
                      <a:headEnd type="none" w="med" len="med"/>
                      <a:tailEnd type="none" w="med" len="med"/>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0F0F0">
                        <a:lumMod val="90000"/>
                      </a:srgbClr>
                    </a:solidFill>
                  </a:tcPr>
                </a:tc>
                <a:tc>
                  <a:txBody>
                    <a:bodyPr/>
                    <a:lstStyle>
                      <a:lvl1pPr marL="0" algn="l" defTabSz="731520" rtl="0" eaLnBrk="1" latinLnBrk="0" hangingPunct="1">
                        <a:defRPr sz="2880" kern="1200">
                          <a:solidFill>
                            <a:schemeClr val="lt1"/>
                          </a:solidFill>
                          <a:latin typeface="Amazon Ember"/>
                        </a:defRPr>
                      </a:lvl1pPr>
                      <a:lvl2pPr marL="731520" algn="l" defTabSz="731520" rtl="0" eaLnBrk="1" latinLnBrk="0" hangingPunct="1">
                        <a:defRPr sz="2880" kern="1200">
                          <a:solidFill>
                            <a:schemeClr val="lt1"/>
                          </a:solidFill>
                          <a:latin typeface="Amazon Ember"/>
                        </a:defRPr>
                      </a:lvl2pPr>
                      <a:lvl3pPr marL="1463040" algn="l" defTabSz="731520" rtl="0" eaLnBrk="1" latinLnBrk="0" hangingPunct="1">
                        <a:defRPr sz="2880" kern="1200">
                          <a:solidFill>
                            <a:schemeClr val="lt1"/>
                          </a:solidFill>
                          <a:latin typeface="Amazon Ember"/>
                        </a:defRPr>
                      </a:lvl3pPr>
                      <a:lvl4pPr marL="2194560" algn="l" defTabSz="731520" rtl="0" eaLnBrk="1" latinLnBrk="0" hangingPunct="1">
                        <a:defRPr sz="2880" kern="1200">
                          <a:solidFill>
                            <a:schemeClr val="lt1"/>
                          </a:solidFill>
                          <a:latin typeface="Amazon Ember"/>
                        </a:defRPr>
                      </a:lvl4pPr>
                      <a:lvl5pPr marL="2926080" algn="l" defTabSz="731520" rtl="0" eaLnBrk="1" latinLnBrk="0" hangingPunct="1">
                        <a:defRPr sz="2880" kern="1200">
                          <a:solidFill>
                            <a:schemeClr val="lt1"/>
                          </a:solidFill>
                          <a:latin typeface="Amazon Ember"/>
                        </a:defRPr>
                      </a:lvl5pPr>
                      <a:lvl6pPr marL="3657600" algn="l" defTabSz="731520" rtl="0" eaLnBrk="1" latinLnBrk="0" hangingPunct="1">
                        <a:defRPr sz="2880" kern="1200">
                          <a:solidFill>
                            <a:schemeClr val="lt1"/>
                          </a:solidFill>
                          <a:latin typeface="Amazon Ember"/>
                        </a:defRPr>
                      </a:lvl6pPr>
                      <a:lvl7pPr marL="4389120" algn="l" defTabSz="731520" rtl="0" eaLnBrk="1" latinLnBrk="0" hangingPunct="1">
                        <a:defRPr sz="2880" kern="1200">
                          <a:solidFill>
                            <a:schemeClr val="lt1"/>
                          </a:solidFill>
                          <a:latin typeface="Amazon Ember"/>
                        </a:defRPr>
                      </a:lvl7pPr>
                      <a:lvl8pPr marL="5120640" algn="l" defTabSz="731520" rtl="0" eaLnBrk="1" latinLnBrk="0" hangingPunct="1">
                        <a:defRPr sz="2880" kern="1200">
                          <a:solidFill>
                            <a:schemeClr val="lt1"/>
                          </a:solidFill>
                          <a:latin typeface="Amazon Ember"/>
                        </a:defRPr>
                      </a:lvl8pPr>
                      <a:lvl9pPr marL="5852160" algn="l" defTabSz="731520" rtl="0" eaLnBrk="1" latinLnBrk="0" hangingPunct="1">
                        <a:defRPr sz="2880" kern="1200">
                          <a:solidFill>
                            <a:schemeClr val="lt1"/>
                          </a:solidFill>
                          <a:latin typeface="Amazon Ember"/>
                        </a:defRPr>
                      </a:lvl9pPr>
                    </a:lstStyle>
                    <a:p>
                      <a:r>
                        <a:rPr lang="en-US" sz="2400" dirty="0">
                          <a:solidFill>
                            <a:schemeClr val="bg1"/>
                          </a:solidFill>
                        </a:rPr>
                        <a:t>Image classification</a:t>
                      </a:r>
                    </a:p>
                    <a:p>
                      <a:r>
                        <a:rPr lang="en-US" sz="2400" dirty="0">
                          <a:solidFill>
                            <a:schemeClr val="bg1"/>
                          </a:solidFill>
                        </a:rPr>
                        <a:t>Object detection</a:t>
                      </a:r>
                    </a:p>
                    <a:p>
                      <a:r>
                        <a:rPr lang="en-US" sz="2400" dirty="0">
                          <a:solidFill>
                            <a:schemeClr val="bg1"/>
                          </a:solidFill>
                        </a:rPr>
                        <a:t>Semantic segmentation</a:t>
                      </a:r>
                    </a:p>
                  </a:txBody>
                  <a:tcPr marL="182880" anchor="ctr">
                    <a:lnL w="19050" cap="flat" cmpd="sng" algn="ctr">
                      <a:solidFill>
                        <a:srgbClr val="282828"/>
                      </a:solidFill>
                      <a:prstDash val="solid"/>
                      <a:round/>
                      <a:headEnd type="none" w="med" len="med"/>
                      <a:tailEnd type="none" w="med" len="med"/>
                    </a:lnL>
                    <a:lnR w="19050" cap="flat" cmpd="sng" algn="ctr">
                      <a:solidFill>
                        <a:srgbClr val="282828"/>
                      </a:solidFill>
                      <a:prstDash val="solid"/>
                      <a:round/>
                      <a:headEnd type="none" w="med" len="med"/>
                      <a:tailEnd type="none" w="med" len="med"/>
                    </a:lnR>
                    <a:lnT w="19050" cap="flat" cmpd="sng" algn="ctr">
                      <a:solidFill>
                        <a:srgbClr val="282828"/>
                      </a:solidFill>
                      <a:prstDash val="solid"/>
                      <a:round/>
                      <a:headEnd type="none" w="med" len="med"/>
                      <a:tailEnd type="none" w="med" len="med"/>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L="0" algn="l" defTabSz="731520" rtl="0" eaLnBrk="1" latinLnBrk="0" hangingPunct="1">
                        <a:defRPr sz="2880" kern="1200">
                          <a:solidFill>
                            <a:schemeClr val="lt1"/>
                          </a:solidFill>
                          <a:latin typeface="Amazon Ember"/>
                        </a:defRPr>
                      </a:lvl1pPr>
                      <a:lvl2pPr marL="731520" algn="l" defTabSz="731520" rtl="0" eaLnBrk="1" latinLnBrk="0" hangingPunct="1">
                        <a:defRPr sz="2880" kern="1200">
                          <a:solidFill>
                            <a:schemeClr val="lt1"/>
                          </a:solidFill>
                          <a:latin typeface="Amazon Ember"/>
                        </a:defRPr>
                      </a:lvl2pPr>
                      <a:lvl3pPr marL="1463040" algn="l" defTabSz="731520" rtl="0" eaLnBrk="1" latinLnBrk="0" hangingPunct="1">
                        <a:defRPr sz="2880" kern="1200">
                          <a:solidFill>
                            <a:schemeClr val="lt1"/>
                          </a:solidFill>
                          <a:latin typeface="Amazon Ember"/>
                        </a:defRPr>
                      </a:lvl3pPr>
                      <a:lvl4pPr marL="2194560" algn="l" defTabSz="731520" rtl="0" eaLnBrk="1" latinLnBrk="0" hangingPunct="1">
                        <a:defRPr sz="2880" kern="1200">
                          <a:solidFill>
                            <a:schemeClr val="lt1"/>
                          </a:solidFill>
                          <a:latin typeface="Amazon Ember"/>
                        </a:defRPr>
                      </a:lvl4pPr>
                      <a:lvl5pPr marL="2926080" algn="l" defTabSz="731520" rtl="0" eaLnBrk="1" latinLnBrk="0" hangingPunct="1">
                        <a:defRPr sz="2880" kern="1200">
                          <a:solidFill>
                            <a:schemeClr val="lt1"/>
                          </a:solidFill>
                          <a:latin typeface="Amazon Ember"/>
                        </a:defRPr>
                      </a:lvl5pPr>
                      <a:lvl6pPr marL="3657600" algn="l" defTabSz="731520" rtl="0" eaLnBrk="1" latinLnBrk="0" hangingPunct="1">
                        <a:defRPr sz="2880" kern="1200">
                          <a:solidFill>
                            <a:schemeClr val="lt1"/>
                          </a:solidFill>
                          <a:latin typeface="Amazon Ember"/>
                        </a:defRPr>
                      </a:lvl6pPr>
                      <a:lvl7pPr marL="4389120" algn="l" defTabSz="731520" rtl="0" eaLnBrk="1" latinLnBrk="0" hangingPunct="1">
                        <a:defRPr sz="2880" kern="1200">
                          <a:solidFill>
                            <a:schemeClr val="lt1"/>
                          </a:solidFill>
                          <a:latin typeface="Amazon Ember"/>
                        </a:defRPr>
                      </a:lvl7pPr>
                      <a:lvl8pPr marL="5120640" algn="l" defTabSz="731520" rtl="0" eaLnBrk="1" latinLnBrk="0" hangingPunct="1">
                        <a:defRPr sz="2880" kern="1200">
                          <a:solidFill>
                            <a:schemeClr val="lt1"/>
                          </a:solidFill>
                          <a:latin typeface="Amazon Ember"/>
                        </a:defRPr>
                      </a:lvl8pPr>
                      <a:lvl9pPr marL="5852160" algn="l" defTabSz="731520" rtl="0" eaLnBrk="1" latinLnBrk="0" hangingPunct="1">
                        <a:defRPr sz="2880" kern="1200">
                          <a:solidFill>
                            <a:schemeClr val="lt1"/>
                          </a:solidFill>
                          <a:latin typeface="Amazon Ember"/>
                        </a:defRPr>
                      </a:lvl9pPr>
                    </a:lstStyle>
                    <a:p>
                      <a:r>
                        <a:rPr lang="en-US" sz="2400" dirty="0">
                          <a:solidFill>
                            <a:schemeClr val="bg1"/>
                          </a:solidFill>
                        </a:rPr>
                        <a:t>Deep neural network supervised algorithms for analyzing images,</a:t>
                      </a:r>
                      <a:r>
                        <a:rPr lang="en-US" sz="2400" baseline="0" dirty="0">
                          <a:solidFill>
                            <a:schemeClr val="bg1"/>
                          </a:solidFill>
                        </a:rPr>
                        <a:t> such as detecting</a:t>
                      </a:r>
                      <a:r>
                        <a:rPr lang="en-US" sz="2400" dirty="0">
                          <a:solidFill>
                            <a:schemeClr val="bg1"/>
                          </a:solidFill>
                        </a:rPr>
                        <a:t> an object in an image</a:t>
                      </a:r>
                    </a:p>
                  </a:txBody>
                  <a:tcPr marL="182880" anchor="ctr">
                    <a:lnL w="19050" cap="flat" cmpd="sng" algn="ctr">
                      <a:solidFill>
                        <a:srgbClr val="282828"/>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82828"/>
                      </a:solidFill>
                      <a:prstDash val="solid"/>
                      <a:round/>
                      <a:headEnd type="none" w="med" len="med"/>
                      <a:tailEnd type="none" w="med" len="med"/>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442901877"/>
                  </a:ext>
                </a:extLst>
              </a:tr>
              <a:tr h="1070372">
                <a:tc>
                  <a:txBody>
                    <a:bodyPr/>
                    <a:lstStyle>
                      <a:lvl1pPr marL="0" algn="l" defTabSz="731520" rtl="0" eaLnBrk="1" latinLnBrk="0" hangingPunct="1">
                        <a:defRPr sz="2880" kern="1200">
                          <a:solidFill>
                            <a:schemeClr val="lt1"/>
                          </a:solidFill>
                          <a:latin typeface="Amazon Ember"/>
                        </a:defRPr>
                      </a:lvl1pPr>
                      <a:lvl2pPr marL="731520" algn="l" defTabSz="731520" rtl="0" eaLnBrk="1" latinLnBrk="0" hangingPunct="1">
                        <a:defRPr sz="2880" kern="1200">
                          <a:solidFill>
                            <a:schemeClr val="lt1"/>
                          </a:solidFill>
                          <a:latin typeface="Amazon Ember"/>
                        </a:defRPr>
                      </a:lvl2pPr>
                      <a:lvl3pPr marL="1463040" algn="l" defTabSz="731520" rtl="0" eaLnBrk="1" latinLnBrk="0" hangingPunct="1">
                        <a:defRPr sz="2880" kern="1200">
                          <a:solidFill>
                            <a:schemeClr val="lt1"/>
                          </a:solidFill>
                          <a:latin typeface="Amazon Ember"/>
                        </a:defRPr>
                      </a:lvl3pPr>
                      <a:lvl4pPr marL="2194560" algn="l" defTabSz="731520" rtl="0" eaLnBrk="1" latinLnBrk="0" hangingPunct="1">
                        <a:defRPr sz="2880" kern="1200">
                          <a:solidFill>
                            <a:schemeClr val="lt1"/>
                          </a:solidFill>
                          <a:latin typeface="Amazon Ember"/>
                        </a:defRPr>
                      </a:lvl4pPr>
                      <a:lvl5pPr marL="2926080" algn="l" defTabSz="731520" rtl="0" eaLnBrk="1" latinLnBrk="0" hangingPunct="1">
                        <a:defRPr sz="2880" kern="1200">
                          <a:solidFill>
                            <a:schemeClr val="lt1"/>
                          </a:solidFill>
                          <a:latin typeface="Amazon Ember"/>
                        </a:defRPr>
                      </a:lvl5pPr>
                      <a:lvl6pPr marL="3657600" algn="l" defTabSz="731520" rtl="0" eaLnBrk="1" latinLnBrk="0" hangingPunct="1">
                        <a:defRPr sz="2880" kern="1200">
                          <a:solidFill>
                            <a:schemeClr val="lt1"/>
                          </a:solidFill>
                          <a:latin typeface="Amazon Ember"/>
                        </a:defRPr>
                      </a:lvl6pPr>
                      <a:lvl7pPr marL="4389120" algn="l" defTabSz="731520" rtl="0" eaLnBrk="1" latinLnBrk="0" hangingPunct="1">
                        <a:defRPr sz="2880" kern="1200">
                          <a:solidFill>
                            <a:schemeClr val="lt1"/>
                          </a:solidFill>
                          <a:latin typeface="Amazon Ember"/>
                        </a:defRPr>
                      </a:lvl7pPr>
                      <a:lvl8pPr marL="5120640" algn="l" defTabSz="731520" rtl="0" eaLnBrk="1" latinLnBrk="0" hangingPunct="1">
                        <a:defRPr sz="2880" kern="1200">
                          <a:solidFill>
                            <a:schemeClr val="lt1"/>
                          </a:solidFill>
                          <a:latin typeface="Amazon Ember"/>
                        </a:defRPr>
                      </a:lvl8pPr>
                      <a:lvl9pPr marL="5852160" algn="l" defTabSz="731520" rtl="0" eaLnBrk="1" latinLnBrk="0" hangingPunct="1">
                        <a:defRPr sz="2880" kern="1200">
                          <a:solidFill>
                            <a:schemeClr val="lt1"/>
                          </a:solidFill>
                          <a:latin typeface="Amazon Ember"/>
                        </a:defRPr>
                      </a:lvl9pPr>
                    </a:lstStyle>
                    <a:p>
                      <a:pPr marL="0" algn="l" defTabSz="1097278" rtl="0" eaLnBrk="1" latinLnBrk="0" hangingPunct="1"/>
                      <a:r>
                        <a:rPr lang="en-US" sz="2400" kern="1200" dirty="0">
                          <a:solidFill>
                            <a:schemeClr val="bg1"/>
                          </a:solidFill>
                          <a:latin typeface="+mn-lt"/>
                          <a:ea typeface="+mn-ea"/>
                          <a:cs typeface="+mn-cs"/>
                        </a:rPr>
                        <a:t>Text Processing</a:t>
                      </a:r>
                    </a:p>
                  </a:txBody>
                  <a:tcPr marL="182880" anchor="ctr">
                    <a:lnL w="12700" cap="flat" cmpd="sng" algn="ctr">
                      <a:noFill/>
                      <a:prstDash val="solid"/>
                      <a:round/>
                      <a:headEnd type="none" w="med" len="med"/>
                      <a:tailEnd type="none" w="med" len="med"/>
                    </a:lnL>
                    <a:lnR w="19050" cap="flat" cmpd="sng" algn="ctr">
                      <a:solidFill>
                        <a:srgbClr val="282828"/>
                      </a:solidFill>
                      <a:prstDash val="solid"/>
                      <a:round/>
                      <a:headEnd type="none" w="med" len="med"/>
                      <a:tailEnd type="none" w="med" len="med"/>
                    </a:lnR>
                    <a:lnT w="19050" cap="flat" cmpd="sng" algn="ctr">
                      <a:solidFill>
                        <a:srgbClr val="282828"/>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lumMod val="90000"/>
                      </a:srgbClr>
                    </a:solidFill>
                  </a:tcPr>
                </a:tc>
                <a:tc>
                  <a:txBody>
                    <a:bodyPr/>
                    <a:lstStyle>
                      <a:lvl1pPr marL="0" algn="l" defTabSz="731520" rtl="0" eaLnBrk="1" latinLnBrk="0" hangingPunct="1">
                        <a:defRPr sz="2880" kern="1200">
                          <a:solidFill>
                            <a:schemeClr val="lt1"/>
                          </a:solidFill>
                          <a:latin typeface="Amazon Ember"/>
                        </a:defRPr>
                      </a:lvl1pPr>
                      <a:lvl2pPr marL="731520" algn="l" defTabSz="731520" rtl="0" eaLnBrk="1" latinLnBrk="0" hangingPunct="1">
                        <a:defRPr sz="2880" kern="1200">
                          <a:solidFill>
                            <a:schemeClr val="lt1"/>
                          </a:solidFill>
                          <a:latin typeface="Amazon Ember"/>
                        </a:defRPr>
                      </a:lvl2pPr>
                      <a:lvl3pPr marL="1463040" algn="l" defTabSz="731520" rtl="0" eaLnBrk="1" latinLnBrk="0" hangingPunct="1">
                        <a:defRPr sz="2880" kern="1200">
                          <a:solidFill>
                            <a:schemeClr val="lt1"/>
                          </a:solidFill>
                          <a:latin typeface="Amazon Ember"/>
                        </a:defRPr>
                      </a:lvl3pPr>
                      <a:lvl4pPr marL="2194560" algn="l" defTabSz="731520" rtl="0" eaLnBrk="1" latinLnBrk="0" hangingPunct="1">
                        <a:defRPr sz="2880" kern="1200">
                          <a:solidFill>
                            <a:schemeClr val="lt1"/>
                          </a:solidFill>
                          <a:latin typeface="Amazon Ember"/>
                        </a:defRPr>
                      </a:lvl4pPr>
                      <a:lvl5pPr marL="2926080" algn="l" defTabSz="731520" rtl="0" eaLnBrk="1" latinLnBrk="0" hangingPunct="1">
                        <a:defRPr sz="2880" kern="1200">
                          <a:solidFill>
                            <a:schemeClr val="lt1"/>
                          </a:solidFill>
                          <a:latin typeface="Amazon Ember"/>
                        </a:defRPr>
                      </a:lvl5pPr>
                      <a:lvl6pPr marL="3657600" algn="l" defTabSz="731520" rtl="0" eaLnBrk="1" latinLnBrk="0" hangingPunct="1">
                        <a:defRPr sz="2880" kern="1200">
                          <a:solidFill>
                            <a:schemeClr val="lt1"/>
                          </a:solidFill>
                          <a:latin typeface="Amazon Ember"/>
                        </a:defRPr>
                      </a:lvl6pPr>
                      <a:lvl7pPr marL="4389120" algn="l" defTabSz="731520" rtl="0" eaLnBrk="1" latinLnBrk="0" hangingPunct="1">
                        <a:defRPr sz="2880" kern="1200">
                          <a:solidFill>
                            <a:schemeClr val="lt1"/>
                          </a:solidFill>
                          <a:latin typeface="Amazon Ember"/>
                        </a:defRPr>
                      </a:lvl7pPr>
                      <a:lvl8pPr marL="5120640" algn="l" defTabSz="731520" rtl="0" eaLnBrk="1" latinLnBrk="0" hangingPunct="1">
                        <a:defRPr sz="2880" kern="1200">
                          <a:solidFill>
                            <a:schemeClr val="lt1"/>
                          </a:solidFill>
                          <a:latin typeface="Amazon Ember"/>
                        </a:defRPr>
                      </a:lvl8pPr>
                      <a:lvl9pPr marL="5852160" algn="l" defTabSz="731520" rtl="0" eaLnBrk="1" latinLnBrk="0" hangingPunct="1">
                        <a:defRPr sz="2880" kern="1200">
                          <a:solidFill>
                            <a:schemeClr val="lt1"/>
                          </a:solidFill>
                          <a:latin typeface="Amazon Ember"/>
                        </a:defRPr>
                      </a:lvl9pPr>
                    </a:lstStyle>
                    <a:p>
                      <a:r>
                        <a:rPr lang="en-US" sz="2400" dirty="0">
                          <a:solidFill>
                            <a:schemeClr val="bg1"/>
                          </a:solidFill>
                        </a:rPr>
                        <a:t>BlazingText (word2vec)</a:t>
                      </a:r>
                    </a:p>
                    <a:p>
                      <a:r>
                        <a:rPr lang="en-US" sz="2400" dirty="0">
                          <a:solidFill>
                            <a:schemeClr val="bg1"/>
                          </a:solidFill>
                        </a:rPr>
                        <a:t>Neural topic modeling</a:t>
                      </a:r>
                    </a:p>
                    <a:p>
                      <a:r>
                        <a:rPr lang="en-US" sz="2400" dirty="0">
                          <a:solidFill>
                            <a:schemeClr val="bg1"/>
                          </a:solidFill>
                        </a:rPr>
                        <a:t>Latent Dirichlet allocation (LDA)</a:t>
                      </a:r>
                    </a:p>
                    <a:p>
                      <a:r>
                        <a:rPr lang="en-US" sz="2400" dirty="0">
                          <a:solidFill>
                            <a:schemeClr val="bg1"/>
                          </a:solidFill>
                        </a:rPr>
                        <a:t>Sequence 2 sequence</a:t>
                      </a:r>
                    </a:p>
                    <a:p>
                      <a:r>
                        <a:rPr lang="en-US" sz="2400" dirty="0">
                          <a:solidFill>
                            <a:schemeClr val="bg1"/>
                          </a:solidFill>
                        </a:rPr>
                        <a:t>Object2vec</a:t>
                      </a:r>
                    </a:p>
                  </a:txBody>
                  <a:tcPr marL="182880" anchor="ctr">
                    <a:lnL w="19050" cap="flat" cmpd="sng" algn="ctr">
                      <a:solidFill>
                        <a:srgbClr val="282828"/>
                      </a:solidFill>
                      <a:prstDash val="solid"/>
                      <a:round/>
                      <a:headEnd type="none" w="med" len="med"/>
                      <a:tailEnd type="none" w="med" len="med"/>
                    </a:lnL>
                    <a:lnR w="19050" cap="flat" cmpd="sng" algn="ctr">
                      <a:solidFill>
                        <a:srgbClr val="282828"/>
                      </a:solidFill>
                      <a:prstDash val="solid"/>
                      <a:round/>
                      <a:headEnd type="none" w="med" len="med"/>
                      <a:tailEnd type="none" w="med" len="med"/>
                    </a:lnR>
                    <a:lnT w="19050" cap="flat" cmpd="sng" algn="ctr">
                      <a:solidFill>
                        <a:srgbClr val="282828"/>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731520" rtl="0" eaLnBrk="1" latinLnBrk="0" hangingPunct="1">
                        <a:defRPr sz="2880" kern="1200">
                          <a:solidFill>
                            <a:schemeClr val="lt1"/>
                          </a:solidFill>
                          <a:latin typeface="Amazon Ember"/>
                        </a:defRPr>
                      </a:lvl1pPr>
                      <a:lvl2pPr marL="731520" algn="l" defTabSz="731520" rtl="0" eaLnBrk="1" latinLnBrk="0" hangingPunct="1">
                        <a:defRPr sz="2880" kern="1200">
                          <a:solidFill>
                            <a:schemeClr val="lt1"/>
                          </a:solidFill>
                          <a:latin typeface="Amazon Ember"/>
                        </a:defRPr>
                      </a:lvl2pPr>
                      <a:lvl3pPr marL="1463040" algn="l" defTabSz="731520" rtl="0" eaLnBrk="1" latinLnBrk="0" hangingPunct="1">
                        <a:defRPr sz="2880" kern="1200">
                          <a:solidFill>
                            <a:schemeClr val="lt1"/>
                          </a:solidFill>
                          <a:latin typeface="Amazon Ember"/>
                        </a:defRPr>
                      </a:lvl3pPr>
                      <a:lvl4pPr marL="2194560" algn="l" defTabSz="731520" rtl="0" eaLnBrk="1" latinLnBrk="0" hangingPunct="1">
                        <a:defRPr sz="2880" kern="1200">
                          <a:solidFill>
                            <a:schemeClr val="lt1"/>
                          </a:solidFill>
                          <a:latin typeface="Amazon Ember"/>
                        </a:defRPr>
                      </a:lvl4pPr>
                      <a:lvl5pPr marL="2926080" algn="l" defTabSz="731520" rtl="0" eaLnBrk="1" latinLnBrk="0" hangingPunct="1">
                        <a:defRPr sz="2880" kern="1200">
                          <a:solidFill>
                            <a:schemeClr val="lt1"/>
                          </a:solidFill>
                          <a:latin typeface="Amazon Ember"/>
                        </a:defRPr>
                      </a:lvl5pPr>
                      <a:lvl6pPr marL="3657600" algn="l" defTabSz="731520" rtl="0" eaLnBrk="1" latinLnBrk="0" hangingPunct="1">
                        <a:defRPr sz="2880" kern="1200">
                          <a:solidFill>
                            <a:schemeClr val="lt1"/>
                          </a:solidFill>
                          <a:latin typeface="Amazon Ember"/>
                        </a:defRPr>
                      </a:lvl6pPr>
                      <a:lvl7pPr marL="4389120" algn="l" defTabSz="731520" rtl="0" eaLnBrk="1" latinLnBrk="0" hangingPunct="1">
                        <a:defRPr sz="2880" kern="1200">
                          <a:solidFill>
                            <a:schemeClr val="lt1"/>
                          </a:solidFill>
                          <a:latin typeface="Amazon Ember"/>
                        </a:defRPr>
                      </a:lvl7pPr>
                      <a:lvl8pPr marL="5120640" algn="l" defTabSz="731520" rtl="0" eaLnBrk="1" latinLnBrk="0" hangingPunct="1">
                        <a:defRPr sz="2880" kern="1200">
                          <a:solidFill>
                            <a:schemeClr val="lt1"/>
                          </a:solidFill>
                          <a:latin typeface="Amazon Ember"/>
                        </a:defRPr>
                      </a:lvl8pPr>
                      <a:lvl9pPr marL="5852160" algn="l" defTabSz="731520" rtl="0" eaLnBrk="1" latinLnBrk="0" hangingPunct="1">
                        <a:defRPr sz="2880" kern="1200">
                          <a:solidFill>
                            <a:schemeClr val="lt1"/>
                          </a:solidFill>
                          <a:latin typeface="Amazon Ember"/>
                        </a:defRPr>
                      </a:lvl9pPr>
                    </a:lstStyle>
                    <a:p>
                      <a:r>
                        <a:rPr lang="en-US" sz="2400" dirty="0">
                          <a:solidFill>
                            <a:schemeClr val="bg1"/>
                          </a:solidFill>
                        </a:rPr>
                        <a:t>Supervised and unsupervised algorithms to generate embeddings, extract topics, or do translation on text data</a:t>
                      </a:r>
                    </a:p>
                  </a:txBody>
                  <a:tcPr marL="182880" anchor="ctr">
                    <a:lnL w="19050" cap="flat" cmpd="sng" algn="ctr">
                      <a:solidFill>
                        <a:srgbClr val="282828"/>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82828"/>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09532838"/>
                  </a:ext>
                </a:extLst>
              </a:tr>
            </a:tbl>
          </a:graphicData>
        </a:graphic>
      </p:graphicFrame>
    </p:spTree>
    <p:extLst>
      <p:ext uri="{BB962C8B-B14F-4D97-AF65-F5344CB8AC3E}">
        <p14:creationId xmlns:p14="http://schemas.microsoft.com/office/powerpoint/2010/main" val="17919966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CAA83-5612-BD4E-9D74-596613B615EB}"/>
              </a:ext>
            </a:extLst>
          </p:cNvPr>
          <p:cNvSpPr txBox="1">
            <a:spLocks/>
          </p:cNvSpPr>
          <p:nvPr/>
        </p:nvSpPr>
        <p:spPr>
          <a:xfrm>
            <a:off x="323850" y="347413"/>
            <a:ext cx="13982827" cy="1079598"/>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1097278"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20" normalizeH="0" baseline="0" noProof="0">
                <a:ln w="3175">
                  <a:noFill/>
                </a:ln>
                <a:solidFill>
                  <a:srgbClr val="F0F0F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SageMaker built-in algorithms</a:t>
            </a:r>
            <a:endParaRPr kumimoji="0" lang="en-GB" sz="4800" b="0" i="0" u="none" strike="noStrike" kern="1200" cap="none" spc="-120" normalizeH="0" baseline="0" noProof="0" dirty="0">
              <a:ln w="3175">
                <a:noFill/>
              </a:ln>
              <a:solidFill>
                <a:srgbClr val="F0F0F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5" name="Table 4">
            <a:extLst>
              <a:ext uri="{FF2B5EF4-FFF2-40B4-BE49-F238E27FC236}">
                <a16:creationId xmlns:a16="http://schemas.microsoft.com/office/drawing/2014/main" id="{56733F4E-F85C-2B43-AA8D-1E9CEF719F19}"/>
              </a:ext>
            </a:extLst>
          </p:cNvPr>
          <p:cNvGraphicFramePr>
            <a:graphicFrameLocks noGrp="1"/>
          </p:cNvGraphicFramePr>
          <p:nvPr/>
        </p:nvGraphicFramePr>
        <p:xfrm>
          <a:off x="538225" y="1960470"/>
          <a:ext cx="13554075" cy="5360334"/>
        </p:xfrm>
        <a:graphic>
          <a:graphicData uri="http://schemas.openxmlformats.org/drawingml/2006/table">
            <a:tbl>
              <a:tblPr firstRow="1" bandRow="1"/>
              <a:tblGrid>
                <a:gridCol w="2887209">
                  <a:extLst>
                    <a:ext uri="{9D8B030D-6E8A-4147-A177-3AD203B41FA5}">
                      <a16:colId xmlns:a16="http://schemas.microsoft.com/office/drawing/2014/main" val="3005986539"/>
                    </a:ext>
                  </a:extLst>
                </a:gridCol>
                <a:gridCol w="5333433">
                  <a:extLst>
                    <a:ext uri="{9D8B030D-6E8A-4147-A177-3AD203B41FA5}">
                      <a16:colId xmlns:a16="http://schemas.microsoft.com/office/drawing/2014/main" val="62459987"/>
                    </a:ext>
                  </a:extLst>
                </a:gridCol>
                <a:gridCol w="5333433">
                  <a:extLst>
                    <a:ext uri="{9D8B030D-6E8A-4147-A177-3AD203B41FA5}">
                      <a16:colId xmlns:a16="http://schemas.microsoft.com/office/drawing/2014/main" val="4041369776"/>
                    </a:ext>
                  </a:extLst>
                </a:gridCol>
              </a:tblGrid>
              <a:tr h="723802">
                <a:tc>
                  <a:txBody>
                    <a:bodyPr/>
                    <a:lstStyle>
                      <a:lvl1pPr marL="0" algn="l" defTabSz="731520" rtl="0" eaLnBrk="1" latinLnBrk="0" hangingPunct="1">
                        <a:defRPr sz="2880" b="1" kern="1200">
                          <a:solidFill>
                            <a:schemeClr val="lt1"/>
                          </a:solidFill>
                          <a:latin typeface="Amazon Ember"/>
                        </a:defRPr>
                      </a:lvl1pPr>
                      <a:lvl2pPr marL="731520" algn="l" defTabSz="731520" rtl="0" eaLnBrk="1" latinLnBrk="0" hangingPunct="1">
                        <a:defRPr sz="2880" b="1" kern="1200">
                          <a:solidFill>
                            <a:schemeClr val="lt1"/>
                          </a:solidFill>
                          <a:latin typeface="Amazon Ember"/>
                        </a:defRPr>
                      </a:lvl2pPr>
                      <a:lvl3pPr marL="1463040" algn="l" defTabSz="731520" rtl="0" eaLnBrk="1" latinLnBrk="0" hangingPunct="1">
                        <a:defRPr sz="2880" b="1" kern="1200">
                          <a:solidFill>
                            <a:schemeClr val="lt1"/>
                          </a:solidFill>
                          <a:latin typeface="Amazon Ember"/>
                        </a:defRPr>
                      </a:lvl3pPr>
                      <a:lvl4pPr marL="2194560" algn="l" defTabSz="731520" rtl="0" eaLnBrk="1" latinLnBrk="0" hangingPunct="1">
                        <a:defRPr sz="2880" b="1" kern="1200">
                          <a:solidFill>
                            <a:schemeClr val="lt1"/>
                          </a:solidFill>
                          <a:latin typeface="Amazon Ember"/>
                        </a:defRPr>
                      </a:lvl4pPr>
                      <a:lvl5pPr marL="2926080" algn="l" defTabSz="731520" rtl="0" eaLnBrk="1" latinLnBrk="0" hangingPunct="1">
                        <a:defRPr sz="2880" b="1" kern="1200">
                          <a:solidFill>
                            <a:schemeClr val="lt1"/>
                          </a:solidFill>
                          <a:latin typeface="Amazon Ember"/>
                        </a:defRPr>
                      </a:lvl5pPr>
                      <a:lvl6pPr marL="3657600" algn="l" defTabSz="731520" rtl="0" eaLnBrk="1" latinLnBrk="0" hangingPunct="1">
                        <a:defRPr sz="2880" b="1" kern="1200">
                          <a:solidFill>
                            <a:schemeClr val="lt1"/>
                          </a:solidFill>
                          <a:latin typeface="Amazon Ember"/>
                        </a:defRPr>
                      </a:lvl6pPr>
                      <a:lvl7pPr marL="4389120" algn="l" defTabSz="731520" rtl="0" eaLnBrk="1" latinLnBrk="0" hangingPunct="1">
                        <a:defRPr sz="2880" b="1" kern="1200">
                          <a:solidFill>
                            <a:schemeClr val="lt1"/>
                          </a:solidFill>
                          <a:latin typeface="Amazon Ember"/>
                        </a:defRPr>
                      </a:lvl7pPr>
                      <a:lvl8pPr marL="5120640" algn="l" defTabSz="731520" rtl="0" eaLnBrk="1" latinLnBrk="0" hangingPunct="1">
                        <a:defRPr sz="2880" b="1" kern="1200">
                          <a:solidFill>
                            <a:schemeClr val="lt1"/>
                          </a:solidFill>
                          <a:latin typeface="Amazon Ember"/>
                        </a:defRPr>
                      </a:lvl8pPr>
                      <a:lvl9pPr marL="5852160" algn="l" defTabSz="731520" rtl="0" eaLnBrk="1" latinLnBrk="0" hangingPunct="1">
                        <a:defRPr sz="2880" b="1" kern="1200">
                          <a:solidFill>
                            <a:schemeClr val="lt1"/>
                          </a:solidFill>
                          <a:latin typeface="Amazon Ember"/>
                        </a:defRPr>
                      </a:lvl9pPr>
                    </a:lstStyle>
                    <a:p>
                      <a:endParaRPr lang="en-US" sz="2800" b="0" dirty="0">
                        <a:solidFill>
                          <a:schemeClr val="bg1"/>
                        </a:solidFill>
                      </a:endParaRP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82828"/>
                    </a:solidFill>
                  </a:tcPr>
                </a:tc>
                <a:tc>
                  <a:txBody>
                    <a:bodyPr/>
                    <a:lstStyle>
                      <a:lvl1pPr marL="0" algn="l" defTabSz="731520" rtl="0" eaLnBrk="1" latinLnBrk="0" hangingPunct="1">
                        <a:defRPr sz="2880" b="1" kern="1200">
                          <a:solidFill>
                            <a:schemeClr val="lt1"/>
                          </a:solidFill>
                          <a:latin typeface="Amazon Ember"/>
                        </a:defRPr>
                      </a:lvl1pPr>
                      <a:lvl2pPr marL="731520" algn="l" defTabSz="731520" rtl="0" eaLnBrk="1" latinLnBrk="0" hangingPunct="1">
                        <a:defRPr sz="2880" b="1" kern="1200">
                          <a:solidFill>
                            <a:schemeClr val="lt1"/>
                          </a:solidFill>
                          <a:latin typeface="Amazon Ember"/>
                        </a:defRPr>
                      </a:lvl2pPr>
                      <a:lvl3pPr marL="1463040" algn="l" defTabSz="731520" rtl="0" eaLnBrk="1" latinLnBrk="0" hangingPunct="1">
                        <a:defRPr sz="2880" b="1" kern="1200">
                          <a:solidFill>
                            <a:schemeClr val="lt1"/>
                          </a:solidFill>
                          <a:latin typeface="Amazon Ember"/>
                        </a:defRPr>
                      </a:lvl3pPr>
                      <a:lvl4pPr marL="2194560" algn="l" defTabSz="731520" rtl="0" eaLnBrk="1" latinLnBrk="0" hangingPunct="1">
                        <a:defRPr sz="2880" b="1" kern="1200">
                          <a:solidFill>
                            <a:schemeClr val="lt1"/>
                          </a:solidFill>
                          <a:latin typeface="Amazon Ember"/>
                        </a:defRPr>
                      </a:lvl4pPr>
                      <a:lvl5pPr marL="2926080" algn="l" defTabSz="731520" rtl="0" eaLnBrk="1" latinLnBrk="0" hangingPunct="1">
                        <a:defRPr sz="2880" b="1" kern="1200">
                          <a:solidFill>
                            <a:schemeClr val="lt1"/>
                          </a:solidFill>
                          <a:latin typeface="Amazon Ember"/>
                        </a:defRPr>
                      </a:lvl5pPr>
                      <a:lvl6pPr marL="3657600" algn="l" defTabSz="731520" rtl="0" eaLnBrk="1" latinLnBrk="0" hangingPunct="1">
                        <a:defRPr sz="2880" b="1" kern="1200">
                          <a:solidFill>
                            <a:schemeClr val="lt1"/>
                          </a:solidFill>
                          <a:latin typeface="Amazon Ember"/>
                        </a:defRPr>
                      </a:lvl6pPr>
                      <a:lvl7pPr marL="4389120" algn="l" defTabSz="731520" rtl="0" eaLnBrk="1" latinLnBrk="0" hangingPunct="1">
                        <a:defRPr sz="2880" b="1" kern="1200">
                          <a:solidFill>
                            <a:schemeClr val="lt1"/>
                          </a:solidFill>
                          <a:latin typeface="Amazon Ember"/>
                        </a:defRPr>
                      </a:lvl7pPr>
                      <a:lvl8pPr marL="5120640" algn="l" defTabSz="731520" rtl="0" eaLnBrk="1" latinLnBrk="0" hangingPunct="1">
                        <a:defRPr sz="2880" b="1" kern="1200">
                          <a:solidFill>
                            <a:schemeClr val="lt1"/>
                          </a:solidFill>
                          <a:latin typeface="Amazon Ember"/>
                        </a:defRPr>
                      </a:lvl8pPr>
                      <a:lvl9pPr marL="5852160" algn="l" defTabSz="731520" rtl="0" eaLnBrk="1" latinLnBrk="0" hangingPunct="1">
                        <a:defRPr sz="2880" b="1" kern="1200">
                          <a:solidFill>
                            <a:schemeClr val="lt1"/>
                          </a:solidFill>
                          <a:latin typeface="Amazon Ember"/>
                        </a:defRPr>
                      </a:lvl9pPr>
                    </a:lstStyle>
                    <a:p>
                      <a:r>
                        <a:rPr lang="en-US" sz="2800" b="0" kern="1200" dirty="0"/>
                        <a:t>Algorithms</a:t>
                      </a:r>
                      <a:endParaRPr lang="en-US" sz="2800" b="0" kern="1200" dirty="0">
                        <a:solidFill>
                          <a:schemeClr val="tx1"/>
                        </a:solidFill>
                        <a:latin typeface="+mn-lt"/>
                        <a:ea typeface="+mn-ea"/>
                        <a:cs typeface="+mn-cs"/>
                      </a:endParaRPr>
                    </a:p>
                  </a:txBody>
                  <a:tcPr marL="182880" anchor="ctr">
                    <a:lnL w="12700" cap="flat" cmpd="sng" algn="ctr">
                      <a:noFill/>
                      <a:prstDash val="solid"/>
                      <a:round/>
                      <a:headEnd type="none" w="med" len="med"/>
                      <a:tailEnd type="none" w="med" len="med"/>
                    </a:lnL>
                    <a:lnR w="19050" cap="flat" cmpd="sng" algn="ctr">
                      <a:solidFill>
                        <a:srgbClr val="282828"/>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4861AD"/>
                    </a:solidFill>
                  </a:tcPr>
                </a:tc>
                <a:tc>
                  <a:txBody>
                    <a:bodyPr/>
                    <a:lstStyle>
                      <a:lvl1pPr marL="0" algn="l" defTabSz="731520" rtl="0" eaLnBrk="1" latinLnBrk="0" hangingPunct="1">
                        <a:defRPr sz="2880" b="1" kern="1200">
                          <a:solidFill>
                            <a:schemeClr val="lt1"/>
                          </a:solidFill>
                          <a:latin typeface="Amazon Ember"/>
                        </a:defRPr>
                      </a:lvl1pPr>
                      <a:lvl2pPr marL="731520" algn="l" defTabSz="731520" rtl="0" eaLnBrk="1" latinLnBrk="0" hangingPunct="1">
                        <a:defRPr sz="2880" b="1" kern="1200">
                          <a:solidFill>
                            <a:schemeClr val="lt1"/>
                          </a:solidFill>
                          <a:latin typeface="Amazon Ember"/>
                        </a:defRPr>
                      </a:lvl2pPr>
                      <a:lvl3pPr marL="1463040" algn="l" defTabSz="731520" rtl="0" eaLnBrk="1" latinLnBrk="0" hangingPunct="1">
                        <a:defRPr sz="2880" b="1" kern="1200">
                          <a:solidFill>
                            <a:schemeClr val="lt1"/>
                          </a:solidFill>
                          <a:latin typeface="Amazon Ember"/>
                        </a:defRPr>
                      </a:lvl3pPr>
                      <a:lvl4pPr marL="2194560" algn="l" defTabSz="731520" rtl="0" eaLnBrk="1" latinLnBrk="0" hangingPunct="1">
                        <a:defRPr sz="2880" b="1" kern="1200">
                          <a:solidFill>
                            <a:schemeClr val="lt1"/>
                          </a:solidFill>
                          <a:latin typeface="Amazon Ember"/>
                        </a:defRPr>
                      </a:lvl4pPr>
                      <a:lvl5pPr marL="2926080" algn="l" defTabSz="731520" rtl="0" eaLnBrk="1" latinLnBrk="0" hangingPunct="1">
                        <a:defRPr sz="2880" b="1" kern="1200">
                          <a:solidFill>
                            <a:schemeClr val="lt1"/>
                          </a:solidFill>
                          <a:latin typeface="Amazon Ember"/>
                        </a:defRPr>
                      </a:lvl5pPr>
                      <a:lvl6pPr marL="3657600" algn="l" defTabSz="731520" rtl="0" eaLnBrk="1" latinLnBrk="0" hangingPunct="1">
                        <a:defRPr sz="2880" b="1" kern="1200">
                          <a:solidFill>
                            <a:schemeClr val="lt1"/>
                          </a:solidFill>
                          <a:latin typeface="Amazon Ember"/>
                        </a:defRPr>
                      </a:lvl6pPr>
                      <a:lvl7pPr marL="4389120" algn="l" defTabSz="731520" rtl="0" eaLnBrk="1" latinLnBrk="0" hangingPunct="1">
                        <a:defRPr sz="2880" b="1" kern="1200">
                          <a:solidFill>
                            <a:schemeClr val="lt1"/>
                          </a:solidFill>
                          <a:latin typeface="Amazon Ember"/>
                        </a:defRPr>
                      </a:lvl7pPr>
                      <a:lvl8pPr marL="5120640" algn="l" defTabSz="731520" rtl="0" eaLnBrk="1" latinLnBrk="0" hangingPunct="1">
                        <a:defRPr sz="2880" b="1" kern="1200">
                          <a:solidFill>
                            <a:schemeClr val="lt1"/>
                          </a:solidFill>
                          <a:latin typeface="Amazon Ember"/>
                        </a:defRPr>
                      </a:lvl8pPr>
                      <a:lvl9pPr marL="5852160" algn="l" defTabSz="731520" rtl="0" eaLnBrk="1" latinLnBrk="0" hangingPunct="1">
                        <a:defRPr sz="2880" b="1" kern="1200">
                          <a:solidFill>
                            <a:schemeClr val="lt1"/>
                          </a:solidFill>
                          <a:latin typeface="Amazon Ember"/>
                        </a:defRPr>
                      </a:lvl9pPr>
                    </a:lstStyle>
                    <a:p>
                      <a:r>
                        <a:rPr lang="en-US" sz="2800" b="0" kern="1200" dirty="0"/>
                        <a:t>Description</a:t>
                      </a:r>
                      <a:endParaRPr lang="en-US" sz="2800" b="0" kern="1200" dirty="0">
                        <a:solidFill>
                          <a:schemeClr val="tx1"/>
                        </a:solidFill>
                        <a:latin typeface="+mn-lt"/>
                        <a:ea typeface="+mn-ea"/>
                        <a:cs typeface="+mn-cs"/>
                      </a:endParaRPr>
                    </a:p>
                  </a:txBody>
                  <a:tcPr marL="182880" anchor="ctr">
                    <a:lnL w="19050" cap="flat" cmpd="sng" algn="ctr">
                      <a:solidFill>
                        <a:srgbClr val="28282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4861AD"/>
                    </a:solidFill>
                  </a:tcPr>
                </a:tc>
                <a:extLst>
                  <a:ext uri="{0D108BD9-81ED-4DB2-BD59-A6C34878D82A}">
                    <a16:rowId xmlns:a16="http://schemas.microsoft.com/office/drawing/2014/main" val="1736250437"/>
                  </a:ext>
                </a:extLst>
              </a:tr>
              <a:tr h="1070372">
                <a:tc>
                  <a:txBody>
                    <a:bodyPr/>
                    <a:lstStyle>
                      <a:lvl1pPr marL="0" algn="l" defTabSz="731520" rtl="0" eaLnBrk="1" latinLnBrk="0" hangingPunct="1">
                        <a:defRPr sz="2880" kern="1200">
                          <a:solidFill>
                            <a:schemeClr val="lt1"/>
                          </a:solidFill>
                          <a:latin typeface="Amazon Ember"/>
                        </a:defRPr>
                      </a:lvl1pPr>
                      <a:lvl2pPr marL="731520" algn="l" defTabSz="731520" rtl="0" eaLnBrk="1" latinLnBrk="0" hangingPunct="1">
                        <a:defRPr sz="2880" kern="1200">
                          <a:solidFill>
                            <a:schemeClr val="lt1"/>
                          </a:solidFill>
                          <a:latin typeface="Amazon Ember"/>
                        </a:defRPr>
                      </a:lvl2pPr>
                      <a:lvl3pPr marL="1463040" algn="l" defTabSz="731520" rtl="0" eaLnBrk="1" latinLnBrk="0" hangingPunct="1">
                        <a:defRPr sz="2880" kern="1200">
                          <a:solidFill>
                            <a:schemeClr val="lt1"/>
                          </a:solidFill>
                          <a:latin typeface="Amazon Ember"/>
                        </a:defRPr>
                      </a:lvl3pPr>
                      <a:lvl4pPr marL="2194560" algn="l" defTabSz="731520" rtl="0" eaLnBrk="1" latinLnBrk="0" hangingPunct="1">
                        <a:defRPr sz="2880" kern="1200">
                          <a:solidFill>
                            <a:schemeClr val="lt1"/>
                          </a:solidFill>
                          <a:latin typeface="Amazon Ember"/>
                        </a:defRPr>
                      </a:lvl4pPr>
                      <a:lvl5pPr marL="2926080" algn="l" defTabSz="731520" rtl="0" eaLnBrk="1" latinLnBrk="0" hangingPunct="1">
                        <a:defRPr sz="2880" kern="1200">
                          <a:solidFill>
                            <a:schemeClr val="lt1"/>
                          </a:solidFill>
                          <a:latin typeface="Amazon Ember"/>
                        </a:defRPr>
                      </a:lvl5pPr>
                      <a:lvl6pPr marL="3657600" algn="l" defTabSz="731520" rtl="0" eaLnBrk="1" latinLnBrk="0" hangingPunct="1">
                        <a:defRPr sz="2880" kern="1200">
                          <a:solidFill>
                            <a:schemeClr val="lt1"/>
                          </a:solidFill>
                          <a:latin typeface="Amazon Ember"/>
                        </a:defRPr>
                      </a:lvl6pPr>
                      <a:lvl7pPr marL="4389120" algn="l" defTabSz="731520" rtl="0" eaLnBrk="1" latinLnBrk="0" hangingPunct="1">
                        <a:defRPr sz="2880" kern="1200">
                          <a:solidFill>
                            <a:schemeClr val="lt1"/>
                          </a:solidFill>
                          <a:latin typeface="Amazon Ember"/>
                        </a:defRPr>
                      </a:lvl7pPr>
                      <a:lvl8pPr marL="5120640" algn="l" defTabSz="731520" rtl="0" eaLnBrk="1" latinLnBrk="0" hangingPunct="1">
                        <a:defRPr sz="2880" kern="1200">
                          <a:solidFill>
                            <a:schemeClr val="lt1"/>
                          </a:solidFill>
                          <a:latin typeface="Amazon Ember"/>
                        </a:defRPr>
                      </a:lvl8pPr>
                      <a:lvl9pPr marL="5852160" algn="l" defTabSz="731520" rtl="0" eaLnBrk="1" latinLnBrk="0" hangingPunct="1">
                        <a:defRPr sz="2880" kern="1200">
                          <a:solidFill>
                            <a:schemeClr val="lt1"/>
                          </a:solidFill>
                          <a:latin typeface="Amazon Ember"/>
                        </a:defRPr>
                      </a:lvl9pPr>
                    </a:lstStyle>
                    <a:p>
                      <a:pPr marL="0" algn="l" defTabSz="1097278" rtl="0" eaLnBrk="1" latinLnBrk="0" hangingPunct="1"/>
                      <a:r>
                        <a:rPr lang="en-US" sz="2400" kern="1200" dirty="0">
                          <a:solidFill>
                            <a:schemeClr val="bg1"/>
                          </a:solidFill>
                          <a:latin typeface="+mn-lt"/>
                          <a:ea typeface="+mn-ea"/>
                          <a:cs typeface="+mn-cs"/>
                        </a:rPr>
                        <a:t>Anomaly Detection</a:t>
                      </a:r>
                    </a:p>
                  </a:txBody>
                  <a:tcPr marL="182880" anchor="ctr">
                    <a:lnL w="12700" cap="flat" cmpd="sng" algn="ctr">
                      <a:noFill/>
                      <a:prstDash val="solid"/>
                      <a:round/>
                      <a:headEnd type="none" w="med" len="med"/>
                      <a:tailEnd type="none" w="med" len="med"/>
                    </a:lnL>
                    <a:lnR w="19050" cap="flat" cmpd="sng" algn="ctr">
                      <a:solidFill>
                        <a:srgbClr val="282828"/>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0F0F0">
                        <a:lumMod val="90000"/>
                      </a:srgbClr>
                    </a:solidFill>
                  </a:tcPr>
                </a:tc>
                <a:tc>
                  <a:txBody>
                    <a:bodyPr/>
                    <a:lstStyle>
                      <a:lvl1pPr marL="0" algn="l" defTabSz="731520" rtl="0" eaLnBrk="1" latinLnBrk="0" hangingPunct="1">
                        <a:defRPr sz="2880" kern="1200">
                          <a:solidFill>
                            <a:schemeClr val="lt1"/>
                          </a:solidFill>
                          <a:latin typeface="Amazon Ember"/>
                        </a:defRPr>
                      </a:lvl1pPr>
                      <a:lvl2pPr marL="731520" algn="l" defTabSz="731520" rtl="0" eaLnBrk="1" latinLnBrk="0" hangingPunct="1">
                        <a:defRPr sz="2880" kern="1200">
                          <a:solidFill>
                            <a:schemeClr val="lt1"/>
                          </a:solidFill>
                          <a:latin typeface="Amazon Ember"/>
                        </a:defRPr>
                      </a:lvl2pPr>
                      <a:lvl3pPr marL="1463040" algn="l" defTabSz="731520" rtl="0" eaLnBrk="1" latinLnBrk="0" hangingPunct="1">
                        <a:defRPr sz="2880" kern="1200">
                          <a:solidFill>
                            <a:schemeClr val="lt1"/>
                          </a:solidFill>
                          <a:latin typeface="Amazon Ember"/>
                        </a:defRPr>
                      </a:lvl3pPr>
                      <a:lvl4pPr marL="2194560" algn="l" defTabSz="731520" rtl="0" eaLnBrk="1" latinLnBrk="0" hangingPunct="1">
                        <a:defRPr sz="2880" kern="1200">
                          <a:solidFill>
                            <a:schemeClr val="lt1"/>
                          </a:solidFill>
                          <a:latin typeface="Amazon Ember"/>
                        </a:defRPr>
                      </a:lvl4pPr>
                      <a:lvl5pPr marL="2926080" algn="l" defTabSz="731520" rtl="0" eaLnBrk="1" latinLnBrk="0" hangingPunct="1">
                        <a:defRPr sz="2880" kern="1200">
                          <a:solidFill>
                            <a:schemeClr val="lt1"/>
                          </a:solidFill>
                          <a:latin typeface="Amazon Ember"/>
                        </a:defRPr>
                      </a:lvl5pPr>
                      <a:lvl6pPr marL="3657600" algn="l" defTabSz="731520" rtl="0" eaLnBrk="1" latinLnBrk="0" hangingPunct="1">
                        <a:defRPr sz="2880" kern="1200">
                          <a:solidFill>
                            <a:schemeClr val="lt1"/>
                          </a:solidFill>
                          <a:latin typeface="Amazon Ember"/>
                        </a:defRPr>
                      </a:lvl6pPr>
                      <a:lvl7pPr marL="4389120" algn="l" defTabSz="731520" rtl="0" eaLnBrk="1" latinLnBrk="0" hangingPunct="1">
                        <a:defRPr sz="2880" kern="1200">
                          <a:solidFill>
                            <a:schemeClr val="lt1"/>
                          </a:solidFill>
                          <a:latin typeface="Amazon Ember"/>
                        </a:defRPr>
                      </a:lvl7pPr>
                      <a:lvl8pPr marL="5120640" algn="l" defTabSz="731520" rtl="0" eaLnBrk="1" latinLnBrk="0" hangingPunct="1">
                        <a:defRPr sz="2880" kern="1200">
                          <a:solidFill>
                            <a:schemeClr val="lt1"/>
                          </a:solidFill>
                          <a:latin typeface="Amazon Ember"/>
                        </a:defRPr>
                      </a:lvl8pPr>
                      <a:lvl9pPr marL="5852160" algn="l" defTabSz="731520" rtl="0" eaLnBrk="1" latinLnBrk="0" hangingPunct="1">
                        <a:defRPr sz="2880" kern="1200">
                          <a:solidFill>
                            <a:schemeClr val="lt1"/>
                          </a:solidFill>
                          <a:latin typeface="Amazon Ember"/>
                        </a:defRPr>
                      </a:lvl9pPr>
                    </a:lstStyle>
                    <a:p>
                      <a:r>
                        <a:rPr lang="en-US" sz="2400" dirty="0">
                          <a:solidFill>
                            <a:schemeClr val="bg1"/>
                          </a:solidFill>
                        </a:rPr>
                        <a:t>Random cut forest</a:t>
                      </a:r>
                    </a:p>
                    <a:p>
                      <a:r>
                        <a:rPr lang="en-US" sz="2400" dirty="0">
                          <a:solidFill>
                            <a:schemeClr val="bg1"/>
                          </a:solidFill>
                        </a:rPr>
                        <a:t>IP Insights</a:t>
                      </a:r>
                    </a:p>
                  </a:txBody>
                  <a:tcPr marL="182880" anchor="ctr">
                    <a:lnL w="19050" cap="flat" cmpd="sng" algn="ctr">
                      <a:solidFill>
                        <a:srgbClr val="282828"/>
                      </a:solidFill>
                      <a:prstDash val="solid"/>
                      <a:round/>
                      <a:headEnd type="none" w="med" len="med"/>
                      <a:tailEnd type="none" w="med" len="med"/>
                    </a:lnL>
                    <a:lnR w="19050" cap="flat" cmpd="sng" algn="ctr">
                      <a:solidFill>
                        <a:srgbClr val="282828"/>
                      </a:solidFill>
                      <a:prstDash val="solid"/>
                      <a:round/>
                      <a:headEnd type="none" w="med" len="med"/>
                      <a:tailEnd type="none" w="med" len="med"/>
                    </a:lnR>
                    <a:lnT w="19050" cap="flat" cmpd="sng" algn="ctr">
                      <a:solidFill>
                        <a:srgbClr val="282828"/>
                      </a:solidFill>
                      <a:prstDash val="solid"/>
                      <a:round/>
                      <a:headEnd type="none" w="med" len="med"/>
                      <a:tailEnd type="none" w="med" len="med"/>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731520" rtl="0" eaLnBrk="1" latinLnBrk="0" hangingPunct="1">
                        <a:defRPr sz="2880" kern="1200">
                          <a:solidFill>
                            <a:schemeClr val="lt1"/>
                          </a:solidFill>
                          <a:latin typeface="Amazon Ember"/>
                        </a:defRPr>
                      </a:lvl1pPr>
                      <a:lvl2pPr marL="731520" algn="l" defTabSz="731520" rtl="0" eaLnBrk="1" latinLnBrk="0" hangingPunct="1">
                        <a:defRPr sz="2880" kern="1200">
                          <a:solidFill>
                            <a:schemeClr val="lt1"/>
                          </a:solidFill>
                          <a:latin typeface="Amazon Ember"/>
                        </a:defRPr>
                      </a:lvl2pPr>
                      <a:lvl3pPr marL="1463040" algn="l" defTabSz="731520" rtl="0" eaLnBrk="1" latinLnBrk="0" hangingPunct="1">
                        <a:defRPr sz="2880" kern="1200">
                          <a:solidFill>
                            <a:schemeClr val="lt1"/>
                          </a:solidFill>
                          <a:latin typeface="Amazon Ember"/>
                        </a:defRPr>
                      </a:lvl3pPr>
                      <a:lvl4pPr marL="2194560" algn="l" defTabSz="731520" rtl="0" eaLnBrk="1" latinLnBrk="0" hangingPunct="1">
                        <a:defRPr sz="2880" kern="1200">
                          <a:solidFill>
                            <a:schemeClr val="lt1"/>
                          </a:solidFill>
                          <a:latin typeface="Amazon Ember"/>
                        </a:defRPr>
                      </a:lvl4pPr>
                      <a:lvl5pPr marL="2926080" algn="l" defTabSz="731520" rtl="0" eaLnBrk="1" latinLnBrk="0" hangingPunct="1">
                        <a:defRPr sz="2880" kern="1200">
                          <a:solidFill>
                            <a:schemeClr val="lt1"/>
                          </a:solidFill>
                          <a:latin typeface="Amazon Ember"/>
                        </a:defRPr>
                      </a:lvl5pPr>
                      <a:lvl6pPr marL="3657600" algn="l" defTabSz="731520" rtl="0" eaLnBrk="1" latinLnBrk="0" hangingPunct="1">
                        <a:defRPr sz="2880" kern="1200">
                          <a:solidFill>
                            <a:schemeClr val="lt1"/>
                          </a:solidFill>
                          <a:latin typeface="Amazon Ember"/>
                        </a:defRPr>
                      </a:lvl6pPr>
                      <a:lvl7pPr marL="4389120" algn="l" defTabSz="731520" rtl="0" eaLnBrk="1" latinLnBrk="0" hangingPunct="1">
                        <a:defRPr sz="2880" kern="1200">
                          <a:solidFill>
                            <a:schemeClr val="lt1"/>
                          </a:solidFill>
                          <a:latin typeface="Amazon Ember"/>
                        </a:defRPr>
                      </a:lvl7pPr>
                      <a:lvl8pPr marL="5120640" algn="l" defTabSz="731520" rtl="0" eaLnBrk="1" latinLnBrk="0" hangingPunct="1">
                        <a:defRPr sz="2880" kern="1200">
                          <a:solidFill>
                            <a:schemeClr val="lt1"/>
                          </a:solidFill>
                          <a:latin typeface="Amazon Ember"/>
                        </a:defRPr>
                      </a:lvl8pPr>
                      <a:lvl9pPr marL="5852160" algn="l" defTabSz="731520" rtl="0" eaLnBrk="1" latinLnBrk="0" hangingPunct="1">
                        <a:defRPr sz="2880" kern="1200">
                          <a:solidFill>
                            <a:schemeClr val="lt1"/>
                          </a:solidFill>
                          <a:latin typeface="Amazon Ember"/>
                        </a:defRPr>
                      </a:lvl9pPr>
                    </a:lstStyle>
                    <a:p>
                      <a:r>
                        <a:rPr lang="en-US" sz="2400" dirty="0">
                          <a:solidFill>
                            <a:schemeClr val="bg1"/>
                          </a:solidFill>
                        </a:rPr>
                        <a:t>Unsupervised algorithms for detecting anomalous points</a:t>
                      </a:r>
                    </a:p>
                  </a:txBody>
                  <a:tcPr marL="182880" anchor="ctr">
                    <a:lnL w="19050" cap="flat" cmpd="sng" algn="ctr">
                      <a:solidFill>
                        <a:srgbClr val="282828"/>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82828"/>
                      </a:solidFill>
                      <a:prstDash val="solid"/>
                      <a:round/>
                      <a:headEnd type="none" w="med" len="med"/>
                      <a:tailEnd type="none" w="med" len="med"/>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46983266"/>
                  </a:ext>
                </a:extLst>
              </a:tr>
              <a:tr h="1070372">
                <a:tc>
                  <a:txBody>
                    <a:bodyPr/>
                    <a:lstStyle>
                      <a:lvl1pPr marL="0" algn="l" defTabSz="731520" rtl="0" eaLnBrk="1" latinLnBrk="0" hangingPunct="1">
                        <a:defRPr sz="2880" kern="1200">
                          <a:solidFill>
                            <a:schemeClr val="lt1"/>
                          </a:solidFill>
                          <a:latin typeface="Amazon Ember"/>
                        </a:defRPr>
                      </a:lvl1pPr>
                      <a:lvl2pPr marL="731520" algn="l" defTabSz="731520" rtl="0" eaLnBrk="1" latinLnBrk="0" hangingPunct="1">
                        <a:defRPr sz="2880" kern="1200">
                          <a:solidFill>
                            <a:schemeClr val="lt1"/>
                          </a:solidFill>
                          <a:latin typeface="Amazon Ember"/>
                        </a:defRPr>
                      </a:lvl2pPr>
                      <a:lvl3pPr marL="1463040" algn="l" defTabSz="731520" rtl="0" eaLnBrk="1" latinLnBrk="0" hangingPunct="1">
                        <a:defRPr sz="2880" kern="1200">
                          <a:solidFill>
                            <a:schemeClr val="lt1"/>
                          </a:solidFill>
                          <a:latin typeface="Amazon Ember"/>
                        </a:defRPr>
                      </a:lvl3pPr>
                      <a:lvl4pPr marL="2194560" algn="l" defTabSz="731520" rtl="0" eaLnBrk="1" latinLnBrk="0" hangingPunct="1">
                        <a:defRPr sz="2880" kern="1200">
                          <a:solidFill>
                            <a:schemeClr val="lt1"/>
                          </a:solidFill>
                          <a:latin typeface="Amazon Ember"/>
                        </a:defRPr>
                      </a:lvl4pPr>
                      <a:lvl5pPr marL="2926080" algn="l" defTabSz="731520" rtl="0" eaLnBrk="1" latinLnBrk="0" hangingPunct="1">
                        <a:defRPr sz="2880" kern="1200">
                          <a:solidFill>
                            <a:schemeClr val="lt1"/>
                          </a:solidFill>
                          <a:latin typeface="Amazon Ember"/>
                        </a:defRPr>
                      </a:lvl5pPr>
                      <a:lvl6pPr marL="3657600" algn="l" defTabSz="731520" rtl="0" eaLnBrk="1" latinLnBrk="0" hangingPunct="1">
                        <a:defRPr sz="2880" kern="1200">
                          <a:solidFill>
                            <a:schemeClr val="lt1"/>
                          </a:solidFill>
                          <a:latin typeface="Amazon Ember"/>
                        </a:defRPr>
                      </a:lvl6pPr>
                      <a:lvl7pPr marL="4389120" algn="l" defTabSz="731520" rtl="0" eaLnBrk="1" latinLnBrk="0" hangingPunct="1">
                        <a:defRPr sz="2880" kern="1200">
                          <a:solidFill>
                            <a:schemeClr val="lt1"/>
                          </a:solidFill>
                          <a:latin typeface="Amazon Ember"/>
                        </a:defRPr>
                      </a:lvl7pPr>
                      <a:lvl8pPr marL="5120640" algn="l" defTabSz="731520" rtl="0" eaLnBrk="1" latinLnBrk="0" hangingPunct="1">
                        <a:defRPr sz="2880" kern="1200">
                          <a:solidFill>
                            <a:schemeClr val="lt1"/>
                          </a:solidFill>
                          <a:latin typeface="Amazon Ember"/>
                        </a:defRPr>
                      </a:lvl8pPr>
                      <a:lvl9pPr marL="5852160" algn="l" defTabSz="731520" rtl="0" eaLnBrk="1" latinLnBrk="0" hangingPunct="1">
                        <a:defRPr sz="2880" kern="1200">
                          <a:solidFill>
                            <a:schemeClr val="lt1"/>
                          </a:solidFill>
                          <a:latin typeface="Amazon Ember"/>
                        </a:defRPr>
                      </a:lvl9pPr>
                    </a:lstStyle>
                    <a:p>
                      <a:pPr marL="0" algn="l" defTabSz="1097278" rtl="0" eaLnBrk="1" latinLnBrk="0" hangingPunct="1"/>
                      <a:r>
                        <a:rPr lang="en-US" sz="2400" kern="1200" dirty="0">
                          <a:solidFill>
                            <a:schemeClr val="bg1"/>
                          </a:solidFill>
                          <a:latin typeface="+mn-lt"/>
                          <a:ea typeface="+mn-ea"/>
                          <a:cs typeface="+mn-cs"/>
                        </a:rPr>
                        <a:t>Forecasting</a:t>
                      </a:r>
                    </a:p>
                  </a:txBody>
                  <a:tcPr marL="182880" anchor="ctr">
                    <a:lnL w="12700" cap="flat" cmpd="sng" algn="ctr">
                      <a:noFill/>
                      <a:prstDash val="solid"/>
                      <a:round/>
                      <a:headEnd type="none" w="med" len="med"/>
                      <a:tailEnd type="none" w="med" len="med"/>
                    </a:lnL>
                    <a:lnR w="19050" cap="flat" cmpd="sng" algn="ctr">
                      <a:solidFill>
                        <a:srgbClr val="282828"/>
                      </a:solidFill>
                      <a:prstDash val="solid"/>
                      <a:round/>
                      <a:headEnd type="none" w="med" len="med"/>
                      <a:tailEnd type="none" w="med" len="med"/>
                    </a:lnR>
                    <a:lnT w="19050" cap="flat" cmpd="sng" algn="ctr">
                      <a:solidFill>
                        <a:srgbClr val="282828"/>
                      </a:solidFill>
                      <a:prstDash val="solid"/>
                      <a:round/>
                      <a:headEnd type="none" w="med" len="med"/>
                      <a:tailEnd type="none" w="med" len="med"/>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0F0F0">
                        <a:lumMod val="90000"/>
                      </a:srgbClr>
                    </a:solidFill>
                  </a:tcPr>
                </a:tc>
                <a:tc>
                  <a:txBody>
                    <a:bodyPr/>
                    <a:lstStyle>
                      <a:lvl1pPr marL="0" algn="l" defTabSz="731520" rtl="0" eaLnBrk="1" latinLnBrk="0" hangingPunct="1">
                        <a:defRPr sz="2880" kern="1200">
                          <a:solidFill>
                            <a:schemeClr val="lt1"/>
                          </a:solidFill>
                          <a:latin typeface="Amazon Ember"/>
                        </a:defRPr>
                      </a:lvl1pPr>
                      <a:lvl2pPr marL="731520" algn="l" defTabSz="731520" rtl="0" eaLnBrk="1" latinLnBrk="0" hangingPunct="1">
                        <a:defRPr sz="2880" kern="1200">
                          <a:solidFill>
                            <a:schemeClr val="lt1"/>
                          </a:solidFill>
                          <a:latin typeface="Amazon Ember"/>
                        </a:defRPr>
                      </a:lvl2pPr>
                      <a:lvl3pPr marL="1463040" algn="l" defTabSz="731520" rtl="0" eaLnBrk="1" latinLnBrk="0" hangingPunct="1">
                        <a:defRPr sz="2880" kern="1200">
                          <a:solidFill>
                            <a:schemeClr val="lt1"/>
                          </a:solidFill>
                          <a:latin typeface="Amazon Ember"/>
                        </a:defRPr>
                      </a:lvl3pPr>
                      <a:lvl4pPr marL="2194560" algn="l" defTabSz="731520" rtl="0" eaLnBrk="1" latinLnBrk="0" hangingPunct="1">
                        <a:defRPr sz="2880" kern="1200">
                          <a:solidFill>
                            <a:schemeClr val="lt1"/>
                          </a:solidFill>
                          <a:latin typeface="Amazon Ember"/>
                        </a:defRPr>
                      </a:lvl4pPr>
                      <a:lvl5pPr marL="2926080" algn="l" defTabSz="731520" rtl="0" eaLnBrk="1" latinLnBrk="0" hangingPunct="1">
                        <a:defRPr sz="2880" kern="1200">
                          <a:solidFill>
                            <a:schemeClr val="lt1"/>
                          </a:solidFill>
                          <a:latin typeface="Amazon Ember"/>
                        </a:defRPr>
                      </a:lvl5pPr>
                      <a:lvl6pPr marL="3657600" algn="l" defTabSz="731520" rtl="0" eaLnBrk="1" latinLnBrk="0" hangingPunct="1">
                        <a:defRPr sz="2880" kern="1200">
                          <a:solidFill>
                            <a:schemeClr val="lt1"/>
                          </a:solidFill>
                          <a:latin typeface="Amazon Ember"/>
                        </a:defRPr>
                      </a:lvl6pPr>
                      <a:lvl7pPr marL="4389120" algn="l" defTabSz="731520" rtl="0" eaLnBrk="1" latinLnBrk="0" hangingPunct="1">
                        <a:defRPr sz="2880" kern="1200">
                          <a:solidFill>
                            <a:schemeClr val="lt1"/>
                          </a:solidFill>
                          <a:latin typeface="Amazon Ember"/>
                        </a:defRPr>
                      </a:lvl7pPr>
                      <a:lvl8pPr marL="5120640" algn="l" defTabSz="731520" rtl="0" eaLnBrk="1" latinLnBrk="0" hangingPunct="1">
                        <a:defRPr sz="2880" kern="1200">
                          <a:solidFill>
                            <a:schemeClr val="lt1"/>
                          </a:solidFill>
                          <a:latin typeface="Amazon Ember"/>
                        </a:defRPr>
                      </a:lvl8pPr>
                      <a:lvl9pPr marL="5852160" algn="l" defTabSz="731520" rtl="0" eaLnBrk="1" latinLnBrk="0" hangingPunct="1">
                        <a:defRPr sz="2880" kern="1200">
                          <a:solidFill>
                            <a:schemeClr val="lt1"/>
                          </a:solidFill>
                          <a:latin typeface="Amazon Ember"/>
                        </a:defRPr>
                      </a:lvl9pPr>
                    </a:lstStyle>
                    <a:p>
                      <a:r>
                        <a:rPr lang="en-US" sz="2400" dirty="0">
                          <a:solidFill>
                            <a:schemeClr val="bg1"/>
                          </a:solidFill>
                        </a:rPr>
                        <a:t>DeepAR Forecasting</a:t>
                      </a:r>
                    </a:p>
                  </a:txBody>
                  <a:tcPr marL="182880" anchor="ctr">
                    <a:lnL w="19050" cap="flat" cmpd="sng" algn="ctr">
                      <a:solidFill>
                        <a:srgbClr val="282828"/>
                      </a:solidFill>
                      <a:prstDash val="solid"/>
                      <a:round/>
                      <a:headEnd type="none" w="med" len="med"/>
                      <a:tailEnd type="none" w="med" len="med"/>
                    </a:lnL>
                    <a:lnR w="19050" cap="flat" cmpd="sng" algn="ctr">
                      <a:solidFill>
                        <a:srgbClr val="282828"/>
                      </a:solidFill>
                      <a:prstDash val="solid"/>
                      <a:round/>
                      <a:headEnd type="none" w="med" len="med"/>
                      <a:tailEnd type="none" w="med" len="med"/>
                    </a:lnR>
                    <a:lnT w="19050" cap="flat" cmpd="sng" algn="ctr">
                      <a:solidFill>
                        <a:srgbClr val="282828"/>
                      </a:solidFill>
                      <a:prstDash val="solid"/>
                      <a:round/>
                      <a:headEnd type="none" w="med" len="med"/>
                      <a:tailEnd type="none" w="med" len="med"/>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L="0" algn="l" defTabSz="731520" rtl="0" eaLnBrk="1" latinLnBrk="0" hangingPunct="1">
                        <a:defRPr sz="2880" kern="1200">
                          <a:solidFill>
                            <a:schemeClr val="lt1"/>
                          </a:solidFill>
                          <a:latin typeface="Amazon Ember"/>
                        </a:defRPr>
                      </a:lvl1pPr>
                      <a:lvl2pPr marL="731520" algn="l" defTabSz="731520" rtl="0" eaLnBrk="1" latinLnBrk="0" hangingPunct="1">
                        <a:defRPr sz="2880" kern="1200">
                          <a:solidFill>
                            <a:schemeClr val="lt1"/>
                          </a:solidFill>
                          <a:latin typeface="Amazon Ember"/>
                        </a:defRPr>
                      </a:lvl2pPr>
                      <a:lvl3pPr marL="1463040" algn="l" defTabSz="731520" rtl="0" eaLnBrk="1" latinLnBrk="0" hangingPunct="1">
                        <a:defRPr sz="2880" kern="1200">
                          <a:solidFill>
                            <a:schemeClr val="lt1"/>
                          </a:solidFill>
                          <a:latin typeface="Amazon Ember"/>
                        </a:defRPr>
                      </a:lvl3pPr>
                      <a:lvl4pPr marL="2194560" algn="l" defTabSz="731520" rtl="0" eaLnBrk="1" latinLnBrk="0" hangingPunct="1">
                        <a:defRPr sz="2880" kern="1200">
                          <a:solidFill>
                            <a:schemeClr val="lt1"/>
                          </a:solidFill>
                          <a:latin typeface="Amazon Ember"/>
                        </a:defRPr>
                      </a:lvl4pPr>
                      <a:lvl5pPr marL="2926080" algn="l" defTabSz="731520" rtl="0" eaLnBrk="1" latinLnBrk="0" hangingPunct="1">
                        <a:defRPr sz="2880" kern="1200">
                          <a:solidFill>
                            <a:schemeClr val="lt1"/>
                          </a:solidFill>
                          <a:latin typeface="Amazon Ember"/>
                        </a:defRPr>
                      </a:lvl5pPr>
                      <a:lvl6pPr marL="3657600" algn="l" defTabSz="731520" rtl="0" eaLnBrk="1" latinLnBrk="0" hangingPunct="1">
                        <a:defRPr sz="2880" kern="1200">
                          <a:solidFill>
                            <a:schemeClr val="lt1"/>
                          </a:solidFill>
                          <a:latin typeface="Amazon Ember"/>
                        </a:defRPr>
                      </a:lvl6pPr>
                      <a:lvl7pPr marL="4389120" algn="l" defTabSz="731520" rtl="0" eaLnBrk="1" latinLnBrk="0" hangingPunct="1">
                        <a:defRPr sz="2880" kern="1200">
                          <a:solidFill>
                            <a:schemeClr val="lt1"/>
                          </a:solidFill>
                          <a:latin typeface="Amazon Ember"/>
                        </a:defRPr>
                      </a:lvl7pPr>
                      <a:lvl8pPr marL="5120640" algn="l" defTabSz="731520" rtl="0" eaLnBrk="1" latinLnBrk="0" hangingPunct="1">
                        <a:defRPr sz="2880" kern="1200">
                          <a:solidFill>
                            <a:schemeClr val="lt1"/>
                          </a:solidFill>
                          <a:latin typeface="Amazon Ember"/>
                        </a:defRPr>
                      </a:lvl8pPr>
                      <a:lvl9pPr marL="5852160" algn="l" defTabSz="731520" rtl="0" eaLnBrk="1" latinLnBrk="0" hangingPunct="1">
                        <a:defRPr sz="2880" kern="1200">
                          <a:solidFill>
                            <a:schemeClr val="lt1"/>
                          </a:solidFill>
                          <a:latin typeface="Amazon Ember"/>
                        </a:defRPr>
                      </a:lvl9pPr>
                    </a:lstStyle>
                    <a:p>
                      <a:r>
                        <a:rPr lang="en-US" sz="2400" dirty="0">
                          <a:solidFill>
                            <a:schemeClr val="bg1"/>
                          </a:solidFill>
                        </a:rPr>
                        <a:t>Time-series forecasting algorithms for predicting future quantities based on historical data</a:t>
                      </a:r>
                    </a:p>
                  </a:txBody>
                  <a:tcPr marL="182880" anchor="ctr">
                    <a:lnL w="19050" cap="flat" cmpd="sng" algn="ctr">
                      <a:solidFill>
                        <a:srgbClr val="282828"/>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82828"/>
                      </a:solidFill>
                      <a:prstDash val="solid"/>
                      <a:round/>
                      <a:headEnd type="none" w="med" len="med"/>
                      <a:tailEnd type="none" w="med" len="med"/>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442901877"/>
                  </a:ext>
                </a:extLst>
              </a:tr>
              <a:tr h="1070372">
                <a:tc>
                  <a:txBody>
                    <a:bodyPr/>
                    <a:lstStyle>
                      <a:lvl1pPr marL="0" algn="l" defTabSz="731520" rtl="0" eaLnBrk="1" latinLnBrk="0" hangingPunct="1">
                        <a:defRPr sz="2880" kern="1200">
                          <a:solidFill>
                            <a:schemeClr val="lt1"/>
                          </a:solidFill>
                          <a:latin typeface="Amazon Ember"/>
                        </a:defRPr>
                      </a:lvl1pPr>
                      <a:lvl2pPr marL="731520" algn="l" defTabSz="731520" rtl="0" eaLnBrk="1" latinLnBrk="0" hangingPunct="1">
                        <a:defRPr sz="2880" kern="1200">
                          <a:solidFill>
                            <a:schemeClr val="lt1"/>
                          </a:solidFill>
                          <a:latin typeface="Amazon Ember"/>
                        </a:defRPr>
                      </a:lvl2pPr>
                      <a:lvl3pPr marL="1463040" algn="l" defTabSz="731520" rtl="0" eaLnBrk="1" latinLnBrk="0" hangingPunct="1">
                        <a:defRPr sz="2880" kern="1200">
                          <a:solidFill>
                            <a:schemeClr val="lt1"/>
                          </a:solidFill>
                          <a:latin typeface="Amazon Ember"/>
                        </a:defRPr>
                      </a:lvl3pPr>
                      <a:lvl4pPr marL="2194560" algn="l" defTabSz="731520" rtl="0" eaLnBrk="1" latinLnBrk="0" hangingPunct="1">
                        <a:defRPr sz="2880" kern="1200">
                          <a:solidFill>
                            <a:schemeClr val="lt1"/>
                          </a:solidFill>
                          <a:latin typeface="Amazon Ember"/>
                        </a:defRPr>
                      </a:lvl4pPr>
                      <a:lvl5pPr marL="2926080" algn="l" defTabSz="731520" rtl="0" eaLnBrk="1" latinLnBrk="0" hangingPunct="1">
                        <a:defRPr sz="2880" kern="1200">
                          <a:solidFill>
                            <a:schemeClr val="lt1"/>
                          </a:solidFill>
                          <a:latin typeface="Amazon Ember"/>
                        </a:defRPr>
                      </a:lvl5pPr>
                      <a:lvl6pPr marL="3657600" algn="l" defTabSz="731520" rtl="0" eaLnBrk="1" latinLnBrk="0" hangingPunct="1">
                        <a:defRPr sz="2880" kern="1200">
                          <a:solidFill>
                            <a:schemeClr val="lt1"/>
                          </a:solidFill>
                          <a:latin typeface="Amazon Ember"/>
                        </a:defRPr>
                      </a:lvl6pPr>
                      <a:lvl7pPr marL="4389120" algn="l" defTabSz="731520" rtl="0" eaLnBrk="1" latinLnBrk="0" hangingPunct="1">
                        <a:defRPr sz="2880" kern="1200">
                          <a:solidFill>
                            <a:schemeClr val="lt1"/>
                          </a:solidFill>
                          <a:latin typeface="Amazon Ember"/>
                        </a:defRPr>
                      </a:lvl7pPr>
                      <a:lvl8pPr marL="5120640" algn="l" defTabSz="731520" rtl="0" eaLnBrk="1" latinLnBrk="0" hangingPunct="1">
                        <a:defRPr sz="2880" kern="1200">
                          <a:solidFill>
                            <a:schemeClr val="lt1"/>
                          </a:solidFill>
                          <a:latin typeface="Amazon Ember"/>
                        </a:defRPr>
                      </a:lvl8pPr>
                      <a:lvl9pPr marL="5852160" algn="l" defTabSz="731520" rtl="0" eaLnBrk="1" latinLnBrk="0" hangingPunct="1">
                        <a:defRPr sz="2880" kern="1200">
                          <a:solidFill>
                            <a:schemeClr val="lt1"/>
                          </a:solidFill>
                          <a:latin typeface="Amazon Ember"/>
                        </a:defRPr>
                      </a:lvl9pPr>
                    </a:lstStyle>
                    <a:p>
                      <a:pPr marL="0" algn="l" defTabSz="1097278" rtl="0" eaLnBrk="1" latinLnBrk="0" hangingPunct="1"/>
                      <a:r>
                        <a:rPr lang="en-US" sz="2400" kern="1200" dirty="0">
                          <a:solidFill>
                            <a:schemeClr val="bg1"/>
                          </a:solidFill>
                          <a:latin typeface="+mn-lt"/>
                          <a:ea typeface="+mn-ea"/>
                          <a:cs typeface="+mn-cs"/>
                        </a:rPr>
                        <a:t>Clustering</a:t>
                      </a:r>
                    </a:p>
                  </a:txBody>
                  <a:tcPr marL="182880" anchor="ctr">
                    <a:lnL w="12700" cap="flat" cmpd="sng" algn="ctr">
                      <a:noFill/>
                      <a:prstDash val="solid"/>
                      <a:round/>
                      <a:headEnd type="none" w="med" len="med"/>
                      <a:tailEnd type="none" w="med" len="med"/>
                    </a:lnL>
                    <a:lnR w="19050" cap="flat" cmpd="sng" algn="ctr">
                      <a:solidFill>
                        <a:srgbClr val="282828"/>
                      </a:solidFill>
                      <a:prstDash val="solid"/>
                      <a:round/>
                      <a:headEnd type="none" w="med" len="med"/>
                      <a:tailEnd type="none" w="med" len="med"/>
                    </a:lnR>
                    <a:lnT w="19050" cap="flat" cmpd="sng" algn="ctr">
                      <a:solidFill>
                        <a:srgbClr val="282828"/>
                      </a:solidFill>
                      <a:prstDash val="solid"/>
                      <a:round/>
                      <a:headEnd type="none" w="med" len="med"/>
                      <a:tailEnd type="none" w="med" len="med"/>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0F0F0">
                        <a:lumMod val="90000"/>
                      </a:srgbClr>
                    </a:solidFill>
                  </a:tcPr>
                </a:tc>
                <a:tc>
                  <a:txBody>
                    <a:bodyPr/>
                    <a:lstStyle>
                      <a:lvl1pPr marL="0" algn="l" defTabSz="731520" rtl="0" eaLnBrk="1" latinLnBrk="0" hangingPunct="1">
                        <a:defRPr sz="2880" kern="1200">
                          <a:solidFill>
                            <a:schemeClr val="lt1"/>
                          </a:solidFill>
                          <a:latin typeface="Amazon Ember"/>
                        </a:defRPr>
                      </a:lvl1pPr>
                      <a:lvl2pPr marL="731520" algn="l" defTabSz="731520" rtl="0" eaLnBrk="1" latinLnBrk="0" hangingPunct="1">
                        <a:defRPr sz="2880" kern="1200">
                          <a:solidFill>
                            <a:schemeClr val="lt1"/>
                          </a:solidFill>
                          <a:latin typeface="Amazon Ember"/>
                        </a:defRPr>
                      </a:lvl2pPr>
                      <a:lvl3pPr marL="1463040" algn="l" defTabSz="731520" rtl="0" eaLnBrk="1" latinLnBrk="0" hangingPunct="1">
                        <a:defRPr sz="2880" kern="1200">
                          <a:solidFill>
                            <a:schemeClr val="lt1"/>
                          </a:solidFill>
                          <a:latin typeface="Amazon Ember"/>
                        </a:defRPr>
                      </a:lvl3pPr>
                      <a:lvl4pPr marL="2194560" algn="l" defTabSz="731520" rtl="0" eaLnBrk="1" latinLnBrk="0" hangingPunct="1">
                        <a:defRPr sz="2880" kern="1200">
                          <a:solidFill>
                            <a:schemeClr val="lt1"/>
                          </a:solidFill>
                          <a:latin typeface="Amazon Ember"/>
                        </a:defRPr>
                      </a:lvl4pPr>
                      <a:lvl5pPr marL="2926080" algn="l" defTabSz="731520" rtl="0" eaLnBrk="1" latinLnBrk="0" hangingPunct="1">
                        <a:defRPr sz="2880" kern="1200">
                          <a:solidFill>
                            <a:schemeClr val="lt1"/>
                          </a:solidFill>
                          <a:latin typeface="Amazon Ember"/>
                        </a:defRPr>
                      </a:lvl5pPr>
                      <a:lvl6pPr marL="3657600" algn="l" defTabSz="731520" rtl="0" eaLnBrk="1" latinLnBrk="0" hangingPunct="1">
                        <a:defRPr sz="2880" kern="1200">
                          <a:solidFill>
                            <a:schemeClr val="lt1"/>
                          </a:solidFill>
                          <a:latin typeface="Amazon Ember"/>
                        </a:defRPr>
                      </a:lvl6pPr>
                      <a:lvl7pPr marL="4389120" algn="l" defTabSz="731520" rtl="0" eaLnBrk="1" latinLnBrk="0" hangingPunct="1">
                        <a:defRPr sz="2880" kern="1200">
                          <a:solidFill>
                            <a:schemeClr val="lt1"/>
                          </a:solidFill>
                          <a:latin typeface="Amazon Ember"/>
                        </a:defRPr>
                      </a:lvl7pPr>
                      <a:lvl8pPr marL="5120640" algn="l" defTabSz="731520" rtl="0" eaLnBrk="1" latinLnBrk="0" hangingPunct="1">
                        <a:defRPr sz="2880" kern="1200">
                          <a:solidFill>
                            <a:schemeClr val="lt1"/>
                          </a:solidFill>
                          <a:latin typeface="Amazon Ember"/>
                        </a:defRPr>
                      </a:lvl8pPr>
                      <a:lvl9pPr marL="5852160" algn="l" defTabSz="731520" rtl="0" eaLnBrk="1" latinLnBrk="0" hangingPunct="1">
                        <a:defRPr sz="2880" kern="1200">
                          <a:solidFill>
                            <a:schemeClr val="lt1"/>
                          </a:solidFill>
                          <a:latin typeface="Amazon Ember"/>
                        </a:defRPr>
                      </a:lvl9pPr>
                    </a:lstStyle>
                    <a:p>
                      <a:pPr marL="0" marR="0" lvl="0" indent="0" algn="l" defTabSz="1097278" rtl="0" eaLnBrk="1" fontAlgn="auto" latinLnBrk="0" hangingPunct="1">
                        <a:lnSpc>
                          <a:spcPct val="100000"/>
                        </a:lnSpc>
                        <a:spcBef>
                          <a:spcPts val="0"/>
                        </a:spcBef>
                        <a:spcAft>
                          <a:spcPts val="0"/>
                        </a:spcAft>
                        <a:buClrTx/>
                        <a:buSzTx/>
                        <a:buFontTx/>
                        <a:buNone/>
                        <a:tabLst/>
                        <a:defRPr/>
                      </a:pPr>
                      <a:r>
                        <a:rPr lang="en-US" sz="2400" dirty="0">
                          <a:solidFill>
                            <a:schemeClr val="bg1"/>
                          </a:solidFill>
                        </a:rPr>
                        <a:t>K-means clustering</a:t>
                      </a:r>
                    </a:p>
                  </a:txBody>
                  <a:tcPr marL="182880" anchor="ctr">
                    <a:lnL w="19050" cap="flat" cmpd="sng" algn="ctr">
                      <a:solidFill>
                        <a:srgbClr val="282828"/>
                      </a:solidFill>
                      <a:prstDash val="solid"/>
                      <a:round/>
                      <a:headEnd type="none" w="med" len="med"/>
                      <a:tailEnd type="none" w="med" len="med"/>
                    </a:lnL>
                    <a:lnR w="19050" cap="flat" cmpd="sng" algn="ctr">
                      <a:solidFill>
                        <a:srgbClr val="282828"/>
                      </a:solidFill>
                      <a:prstDash val="solid"/>
                      <a:round/>
                      <a:headEnd type="none" w="med" len="med"/>
                      <a:tailEnd type="none" w="med" len="med"/>
                    </a:lnR>
                    <a:lnT w="19050" cap="flat" cmpd="sng" algn="ctr">
                      <a:solidFill>
                        <a:srgbClr val="282828"/>
                      </a:solidFill>
                      <a:prstDash val="solid"/>
                      <a:round/>
                      <a:headEnd type="none" w="med" len="med"/>
                      <a:tailEnd type="none" w="med" len="med"/>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731520" rtl="0" eaLnBrk="1" latinLnBrk="0" hangingPunct="1">
                        <a:defRPr sz="2880" kern="1200">
                          <a:solidFill>
                            <a:schemeClr val="lt1"/>
                          </a:solidFill>
                          <a:latin typeface="Amazon Ember"/>
                        </a:defRPr>
                      </a:lvl1pPr>
                      <a:lvl2pPr marL="731520" algn="l" defTabSz="731520" rtl="0" eaLnBrk="1" latinLnBrk="0" hangingPunct="1">
                        <a:defRPr sz="2880" kern="1200">
                          <a:solidFill>
                            <a:schemeClr val="lt1"/>
                          </a:solidFill>
                          <a:latin typeface="Amazon Ember"/>
                        </a:defRPr>
                      </a:lvl2pPr>
                      <a:lvl3pPr marL="1463040" algn="l" defTabSz="731520" rtl="0" eaLnBrk="1" latinLnBrk="0" hangingPunct="1">
                        <a:defRPr sz="2880" kern="1200">
                          <a:solidFill>
                            <a:schemeClr val="lt1"/>
                          </a:solidFill>
                          <a:latin typeface="Amazon Ember"/>
                        </a:defRPr>
                      </a:lvl3pPr>
                      <a:lvl4pPr marL="2194560" algn="l" defTabSz="731520" rtl="0" eaLnBrk="1" latinLnBrk="0" hangingPunct="1">
                        <a:defRPr sz="2880" kern="1200">
                          <a:solidFill>
                            <a:schemeClr val="lt1"/>
                          </a:solidFill>
                          <a:latin typeface="Amazon Ember"/>
                        </a:defRPr>
                      </a:lvl4pPr>
                      <a:lvl5pPr marL="2926080" algn="l" defTabSz="731520" rtl="0" eaLnBrk="1" latinLnBrk="0" hangingPunct="1">
                        <a:defRPr sz="2880" kern="1200">
                          <a:solidFill>
                            <a:schemeClr val="lt1"/>
                          </a:solidFill>
                          <a:latin typeface="Amazon Ember"/>
                        </a:defRPr>
                      </a:lvl5pPr>
                      <a:lvl6pPr marL="3657600" algn="l" defTabSz="731520" rtl="0" eaLnBrk="1" latinLnBrk="0" hangingPunct="1">
                        <a:defRPr sz="2880" kern="1200">
                          <a:solidFill>
                            <a:schemeClr val="lt1"/>
                          </a:solidFill>
                          <a:latin typeface="Amazon Ember"/>
                        </a:defRPr>
                      </a:lvl6pPr>
                      <a:lvl7pPr marL="4389120" algn="l" defTabSz="731520" rtl="0" eaLnBrk="1" latinLnBrk="0" hangingPunct="1">
                        <a:defRPr sz="2880" kern="1200">
                          <a:solidFill>
                            <a:schemeClr val="lt1"/>
                          </a:solidFill>
                          <a:latin typeface="Amazon Ember"/>
                        </a:defRPr>
                      </a:lvl7pPr>
                      <a:lvl8pPr marL="5120640" algn="l" defTabSz="731520" rtl="0" eaLnBrk="1" latinLnBrk="0" hangingPunct="1">
                        <a:defRPr sz="2880" kern="1200">
                          <a:solidFill>
                            <a:schemeClr val="lt1"/>
                          </a:solidFill>
                          <a:latin typeface="Amazon Ember"/>
                        </a:defRPr>
                      </a:lvl8pPr>
                      <a:lvl9pPr marL="5852160" algn="l" defTabSz="731520" rtl="0" eaLnBrk="1" latinLnBrk="0" hangingPunct="1">
                        <a:defRPr sz="2880" kern="1200">
                          <a:solidFill>
                            <a:schemeClr val="lt1"/>
                          </a:solidFill>
                          <a:latin typeface="Amazon Ember"/>
                        </a:defRPr>
                      </a:lvl9pPr>
                    </a:lstStyle>
                    <a:p>
                      <a:r>
                        <a:rPr lang="en-US" sz="2400" dirty="0">
                          <a:solidFill>
                            <a:schemeClr val="bg1"/>
                          </a:solidFill>
                        </a:rPr>
                        <a:t>Unsupervised techniques for identifying groups of points that are “close” to each other</a:t>
                      </a:r>
                    </a:p>
                  </a:txBody>
                  <a:tcPr marL="182880" anchor="ctr">
                    <a:lnL w="19050" cap="flat" cmpd="sng" algn="ctr">
                      <a:solidFill>
                        <a:srgbClr val="282828"/>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82828"/>
                      </a:solidFill>
                      <a:prstDash val="solid"/>
                      <a:round/>
                      <a:headEnd type="none" w="med" len="med"/>
                      <a:tailEnd type="none" w="med" len="med"/>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60175635"/>
                  </a:ext>
                </a:extLst>
              </a:tr>
              <a:tr h="972280">
                <a:tc>
                  <a:txBody>
                    <a:bodyPr/>
                    <a:lstStyle>
                      <a:lvl1pPr marL="0" algn="l" defTabSz="731520" rtl="0" eaLnBrk="1" latinLnBrk="0" hangingPunct="1">
                        <a:defRPr sz="2880" kern="1200">
                          <a:solidFill>
                            <a:schemeClr val="lt1"/>
                          </a:solidFill>
                          <a:latin typeface="Amazon Ember"/>
                        </a:defRPr>
                      </a:lvl1pPr>
                      <a:lvl2pPr marL="731520" algn="l" defTabSz="731520" rtl="0" eaLnBrk="1" latinLnBrk="0" hangingPunct="1">
                        <a:defRPr sz="2880" kern="1200">
                          <a:solidFill>
                            <a:schemeClr val="lt1"/>
                          </a:solidFill>
                          <a:latin typeface="Amazon Ember"/>
                        </a:defRPr>
                      </a:lvl2pPr>
                      <a:lvl3pPr marL="1463040" algn="l" defTabSz="731520" rtl="0" eaLnBrk="1" latinLnBrk="0" hangingPunct="1">
                        <a:defRPr sz="2880" kern="1200">
                          <a:solidFill>
                            <a:schemeClr val="lt1"/>
                          </a:solidFill>
                          <a:latin typeface="Amazon Ember"/>
                        </a:defRPr>
                      </a:lvl3pPr>
                      <a:lvl4pPr marL="2194560" algn="l" defTabSz="731520" rtl="0" eaLnBrk="1" latinLnBrk="0" hangingPunct="1">
                        <a:defRPr sz="2880" kern="1200">
                          <a:solidFill>
                            <a:schemeClr val="lt1"/>
                          </a:solidFill>
                          <a:latin typeface="Amazon Ember"/>
                        </a:defRPr>
                      </a:lvl4pPr>
                      <a:lvl5pPr marL="2926080" algn="l" defTabSz="731520" rtl="0" eaLnBrk="1" latinLnBrk="0" hangingPunct="1">
                        <a:defRPr sz="2880" kern="1200">
                          <a:solidFill>
                            <a:schemeClr val="lt1"/>
                          </a:solidFill>
                          <a:latin typeface="Amazon Ember"/>
                        </a:defRPr>
                      </a:lvl5pPr>
                      <a:lvl6pPr marL="3657600" algn="l" defTabSz="731520" rtl="0" eaLnBrk="1" latinLnBrk="0" hangingPunct="1">
                        <a:defRPr sz="2880" kern="1200">
                          <a:solidFill>
                            <a:schemeClr val="lt1"/>
                          </a:solidFill>
                          <a:latin typeface="Amazon Ember"/>
                        </a:defRPr>
                      </a:lvl6pPr>
                      <a:lvl7pPr marL="4389120" algn="l" defTabSz="731520" rtl="0" eaLnBrk="1" latinLnBrk="0" hangingPunct="1">
                        <a:defRPr sz="2880" kern="1200">
                          <a:solidFill>
                            <a:schemeClr val="lt1"/>
                          </a:solidFill>
                          <a:latin typeface="Amazon Ember"/>
                        </a:defRPr>
                      </a:lvl7pPr>
                      <a:lvl8pPr marL="5120640" algn="l" defTabSz="731520" rtl="0" eaLnBrk="1" latinLnBrk="0" hangingPunct="1">
                        <a:defRPr sz="2880" kern="1200">
                          <a:solidFill>
                            <a:schemeClr val="lt1"/>
                          </a:solidFill>
                          <a:latin typeface="Amazon Ember"/>
                        </a:defRPr>
                      </a:lvl8pPr>
                      <a:lvl9pPr marL="5852160" algn="l" defTabSz="731520" rtl="0" eaLnBrk="1" latinLnBrk="0" hangingPunct="1">
                        <a:defRPr sz="2880" kern="1200">
                          <a:solidFill>
                            <a:schemeClr val="lt1"/>
                          </a:solidFill>
                          <a:latin typeface="Amazon Ember"/>
                        </a:defRPr>
                      </a:lvl9pPr>
                    </a:lstStyle>
                    <a:p>
                      <a:pPr marL="0" algn="l" defTabSz="1097278" rtl="0" eaLnBrk="1" latinLnBrk="0" hangingPunct="1"/>
                      <a:r>
                        <a:rPr lang="en-US" sz="2400" kern="1200" dirty="0">
                          <a:solidFill>
                            <a:schemeClr val="bg1"/>
                          </a:solidFill>
                          <a:latin typeface="+mn-lt"/>
                          <a:ea typeface="+mn-ea"/>
                          <a:cs typeface="+mn-cs"/>
                        </a:rPr>
                        <a:t>Dimensionality Reduction</a:t>
                      </a:r>
                    </a:p>
                  </a:txBody>
                  <a:tcPr marL="182880" anchor="ctr">
                    <a:lnL w="12700" cap="flat" cmpd="sng" algn="ctr">
                      <a:noFill/>
                      <a:prstDash val="solid"/>
                      <a:round/>
                      <a:headEnd type="none" w="med" len="med"/>
                      <a:tailEnd type="none" w="med" len="med"/>
                    </a:lnL>
                    <a:lnR w="19050" cap="flat" cmpd="sng" algn="ctr">
                      <a:solidFill>
                        <a:srgbClr val="282828"/>
                      </a:solidFill>
                      <a:prstDash val="solid"/>
                      <a:round/>
                      <a:headEnd type="none" w="med" len="med"/>
                      <a:tailEnd type="none" w="med" len="med"/>
                    </a:lnR>
                    <a:lnT w="19050" cap="flat" cmpd="sng" algn="ctr">
                      <a:solidFill>
                        <a:srgbClr val="282828"/>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lumMod val="90000"/>
                      </a:srgbClr>
                    </a:solidFill>
                  </a:tcPr>
                </a:tc>
                <a:tc>
                  <a:txBody>
                    <a:bodyPr/>
                    <a:lstStyle>
                      <a:lvl1pPr marL="0" algn="l" defTabSz="731520" rtl="0" eaLnBrk="1" latinLnBrk="0" hangingPunct="1">
                        <a:defRPr sz="2880" kern="1200">
                          <a:solidFill>
                            <a:schemeClr val="lt1"/>
                          </a:solidFill>
                          <a:latin typeface="Amazon Ember"/>
                        </a:defRPr>
                      </a:lvl1pPr>
                      <a:lvl2pPr marL="731520" algn="l" defTabSz="731520" rtl="0" eaLnBrk="1" latinLnBrk="0" hangingPunct="1">
                        <a:defRPr sz="2880" kern="1200">
                          <a:solidFill>
                            <a:schemeClr val="lt1"/>
                          </a:solidFill>
                          <a:latin typeface="Amazon Ember"/>
                        </a:defRPr>
                      </a:lvl2pPr>
                      <a:lvl3pPr marL="1463040" algn="l" defTabSz="731520" rtl="0" eaLnBrk="1" latinLnBrk="0" hangingPunct="1">
                        <a:defRPr sz="2880" kern="1200">
                          <a:solidFill>
                            <a:schemeClr val="lt1"/>
                          </a:solidFill>
                          <a:latin typeface="Amazon Ember"/>
                        </a:defRPr>
                      </a:lvl3pPr>
                      <a:lvl4pPr marL="2194560" algn="l" defTabSz="731520" rtl="0" eaLnBrk="1" latinLnBrk="0" hangingPunct="1">
                        <a:defRPr sz="2880" kern="1200">
                          <a:solidFill>
                            <a:schemeClr val="lt1"/>
                          </a:solidFill>
                          <a:latin typeface="Amazon Ember"/>
                        </a:defRPr>
                      </a:lvl4pPr>
                      <a:lvl5pPr marL="2926080" algn="l" defTabSz="731520" rtl="0" eaLnBrk="1" latinLnBrk="0" hangingPunct="1">
                        <a:defRPr sz="2880" kern="1200">
                          <a:solidFill>
                            <a:schemeClr val="lt1"/>
                          </a:solidFill>
                          <a:latin typeface="Amazon Ember"/>
                        </a:defRPr>
                      </a:lvl5pPr>
                      <a:lvl6pPr marL="3657600" algn="l" defTabSz="731520" rtl="0" eaLnBrk="1" latinLnBrk="0" hangingPunct="1">
                        <a:defRPr sz="2880" kern="1200">
                          <a:solidFill>
                            <a:schemeClr val="lt1"/>
                          </a:solidFill>
                          <a:latin typeface="Amazon Ember"/>
                        </a:defRPr>
                      </a:lvl6pPr>
                      <a:lvl7pPr marL="4389120" algn="l" defTabSz="731520" rtl="0" eaLnBrk="1" latinLnBrk="0" hangingPunct="1">
                        <a:defRPr sz="2880" kern="1200">
                          <a:solidFill>
                            <a:schemeClr val="lt1"/>
                          </a:solidFill>
                          <a:latin typeface="Amazon Ember"/>
                        </a:defRPr>
                      </a:lvl7pPr>
                      <a:lvl8pPr marL="5120640" algn="l" defTabSz="731520" rtl="0" eaLnBrk="1" latinLnBrk="0" hangingPunct="1">
                        <a:defRPr sz="2880" kern="1200">
                          <a:solidFill>
                            <a:schemeClr val="lt1"/>
                          </a:solidFill>
                          <a:latin typeface="Amazon Ember"/>
                        </a:defRPr>
                      </a:lvl8pPr>
                      <a:lvl9pPr marL="5852160" algn="l" defTabSz="731520" rtl="0" eaLnBrk="1" latinLnBrk="0" hangingPunct="1">
                        <a:defRPr sz="2880" kern="1200">
                          <a:solidFill>
                            <a:schemeClr val="lt1"/>
                          </a:solidFill>
                          <a:latin typeface="Amazon Ember"/>
                        </a:defRPr>
                      </a:lvl9pPr>
                    </a:lstStyle>
                    <a:p>
                      <a:r>
                        <a:rPr lang="en-US" sz="2400" dirty="0">
                          <a:solidFill>
                            <a:schemeClr val="bg1"/>
                          </a:solidFill>
                        </a:rPr>
                        <a:t>Principal components analysis (PCA)</a:t>
                      </a:r>
                    </a:p>
                  </a:txBody>
                  <a:tcPr marL="182880" anchor="ctr">
                    <a:lnL w="19050" cap="flat" cmpd="sng" algn="ctr">
                      <a:solidFill>
                        <a:srgbClr val="282828"/>
                      </a:solidFill>
                      <a:prstDash val="solid"/>
                      <a:round/>
                      <a:headEnd type="none" w="med" len="med"/>
                      <a:tailEnd type="none" w="med" len="med"/>
                    </a:lnL>
                    <a:lnR w="19050" cap="flat" cmpd="sng" algn="ctr">
                      <a:solidFill>
                        <a:srgbClr val="282828"/>
                      </a:solidFill>
                      <a:prstDash val="solid"/>
                      <a:round/>
                      <a:headEnd type="none" w="med" len="med"/>
                      <a:tailEnd type="none" w="med" len="med"/>
                    </a:lnR>
                    <a:lnT w="19050" cap="flat" cmpd="sng" algn="ctr">
                      <a:solidFill>
                        <a:srgbClr val="282828"/>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731520" rtl="0" eaLnBrk="1" latinLnBrk="0" hangingPunct="1">
                        <a:defRPr sz="2880" kern="1200">
                          <a:solidFill>
                            <a:schemeClr val="lt1"/>
                          </a:solidFill>
                          <a:latin typeface="Amazon Ember"/>
                        </a:defRPr>
                      </a:lvl1pPr>
                      <a:lvl2pPr marL="731520" algn="l" defTabSz="731520" rtl="0" eaLnBrk="1" latinLnBrk="0" hangingPunct="1">
                        <a:defRPr sz="2880" kern="1200">
                          <a:solidFill>
                            <a:schemeClr val="lt1"/>
                          </a:solidFill>
                          <a:latin typeface="Amazon Ember"/>
                        </a:defRPr>
                      </a:lvl2pPr>
                      <a:lvl3pPr marL="1463040" algn="l" defTabSz="731520" rtl="0" eaLnBrk="1" latinLnBrk="0" hangingPunct="1">
                        <a:defRPr sz="2880" kern="1200">
                          <a:solidFill>
                            <a:schemeClr val="lt1"/>
                          </a:solidFill>
                          <a:latin typeface="Amazon Ember"/>
                        </a:defRPr>
                      </a:lvl3pPr>
                      <a:lvl4pPr marL="2194560" algn="l" defTabSz="731520" rtl="0" eaLnBrk="1" latinLnBrk="0" hangingPunct="1">
                        <a:defRPr sz="2880" kern="1200">
                          <a:solidFill>
                            <a:schemeClr val="lt1"/>
                          </a:solidFill>
                          <a:latin typeface="Amazon Ember"/>
                        </a:defRPr>
                      </a:lvl4pPr>
                      <a:lvl5pPr marL="2926080" algn="l" defTabSz="731520" rtl="0" eaLnBrk="1" latinLnBrk="0" hangingPunct="1">
                        <a:defRPr sz="2880" kern="1200">
                          <a:solidFill>
                            <a:schemeClr val="lt1"/>
                          </a:solidFill>
                          <a:latin typeface="Amazon Ember"/>
                        </a:defRPr>
                      </a:lvl5pPr>
                      <a:lvl6pPr marL="3657600" algn="l" defTabSz="731520" rtl="0" eaLnBrk="1" latinLnBrk="0" hangingPunct="1">
                        <a:defRPr sz="2880" kern="1200">
                          <a:solidFill>
                            <a:schemeClr val="lt1"/>
                          </a:solidFill>
                          <a:latin typeface="Amazon Ember"/>
                        </a:defRPr>
                      </a:lvl6pPr>
                      <a:lvl7pPr marL="4389120" algn="l" defTabSz="731520" rtl="0" eaLnBrk="1" latinLnBrk="0" hangingPunct="1">
                        <a:defRPr sz="2880" kern="1200">
                          <a:solidFill>
                            <a:schemeClr val="lt1"/>
                          </a:solidFill>
                          <a:latin typeface="Amazon Ember"/>
                        </a:defRPr>
                      </a:lvl7pPr>
                      <a:lvl8pPr marL="5120640" algn="l" defTabSz="731520" rtl="0" eaLnBrk="1" latinLnBrk="0" hangingPunct="1">
                        <a:defRPr sz="2880" kern="1200">
                          <a:solidFill>
                            <a:schemeClr val="lt1"/>
                          </a:solidFill>
                          <a:latin typeface="Amazon Ember"/>
                        </a:defRPr>
                      </a:lvl8pPr>
                      <a:lvl9pPr marL="5852160" algn="l" defTabSz="731520" rtl="0" eaLnBrk="1" latinLnBrk="0" hangingPunct="1">
                        <a:defRPr sz="2880" kern="1200">
                          <a:solidFill>
                            <a:schemeClr val="lt1"/>
                          </a:solidFill>
                          <a:latin typeface="Amazon Ember"/>
                        </a:defRPr>
                      </a:lvl9pPr>
                    </a:lstStyle>
                    <a:p>
                      <a:r>
                        <a:rPr lang="en-US" sz="2400" dirty="0">
                          <a:solidFill>
                            <a:schemeClr val="bg1"/>
                          </a:solidFill>
                        </a:rPr>
                        <a:t>Unsupervised technique used in feature engineering to reduce the number of feature columns</a:t>
                      </a:r>
                    </a:p>
                  </a:txBody>
                  <a:tcPr marL="182880" anchor="ctr">
                    <a:lnL w="19050" cap="flat" cmpd="sng" algn="ctr">
                      <a:solidFill>
                        <a:srgbClr val="282828"/>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82828"/>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09532838"/>
                  </a:ext>
                </a:extLst>
              </a:tr>
            </a:tbl>
          </a:graphicData>
        </a:graphic>
      </p:graphicFrame>
    </p:spTree>
    <p:extLst>
      <p:ext uri="{BB962C8B-B14F-4D97-AF65-F5344CB8AC3E}">
        <p14:creationId xmlns:p14="http://schemas.microsoft.com/office/powerpoint/2010/main" val="1956650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D6F1FE-0AE1-AA47-8B4F-6105AB97960D}"/>
              </a:ext>
            </a:extLst>
          </p:cNvPr>
          <p:cNvSpPr/>
          <p:nvPr/>
        </p:nvSpPr>
        <p:spPr>
          <a:xfrm>
            <a:off x="924672" y="1224798"/>
            <a:ext cx="3582640" cy="2106865"/>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 name="Rectangle 2">
            <a:extLst>
              <a:ext uri="{FF2B5EF4-FFF2-40B4-BE49-F238E27FC236}">
                <a16:creationId xmlns:a16="http://schemas.microsoft.com/office/drawing/2014/main" id="{8124AEF6-CD61-144A-9A38-B3A5ED20105A}"/>
              </a:ext>
            </a:extLst>
          </p:cNvPr>
          <p:cNvSpPr/>
          <p:nvPr/>
        </p:nvSpPr>
        <p:spPr>
          <a:xfrm>
            <a:off x="5212021" y="1154811"/>
            <a:ext cx="4071734" cy="1502814"/>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Rectangle 3">
            <a:extLst>
              <a:ext uri="{FF2B5EF4-FFF2-40B4-BE49-F238E27FC236}">
                <a16:creationId xmlns:a16="http://schemas.microsoft.com/office/drawing/2014/main" id="{0687DF8B-70D4-4841-A306-809FFA7BCF24}"/>
              </a:ext>
            </a:extLst>
          </p:cNvPr>
          <p:cNvSpPr/>
          <p:nvPr/>
        </p:nvSpPr>
        <p:spPr>
          <a:xfrm>
            <a:off x="9960765" y="1092944"/>
            <a:ext cx="4166416" cy="1294714"/>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5" name="Rectangle 4">
            <a:extLst>
              <a:ext uri="{FF2B5EF4-FFF2-40B4-BE49-F238E27FC236}">
                <a16:creationId xmlns:a16="http://schemas.microsoft.com/office/drawing/2014/main" id="{104E2B7F-3850-AD48-9D19-C75FB5689AC1}"/>
              </a:ext>
            </a:extLst>
          </p:cNvPr>
          <p:cNvSpPr/>
          <p:nvPr/>
        </p:nvSpPr>
        <p:spPr>
          <a:xfrm>
            <a:off x="963214" y="3668558"/>
            <a:ext cx="3544098" cy="1817409"/>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Rectangle 5">
            <a:extLst>
              <a:ext uri="{FF2B5EF4-FFF2-40B4-BE49-F238E27FC236}">
                <a16:creationId xmlns:a16="http://schemas.microsoft.com/office/drawing/2014/main" id="{FAEB320A-055C-3C44-946D-98F569018B55}"/>
              </a:ext>
            </a:extLst>
          </p:cNvPr>
          <p:cNvSpPr/>
          <p:nvPr/>
        </p:nvSpPr>
        <p:spPr>
          <a:xfrm>
            <a:off x="5212021" y="2837503"/>
            <a:ext cx="4053225" cy="1320435"/>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Rectangle 6">
            <a:extLst>
              <a:ext uri="{FF2B5EF4-FFF2-40B4-BE49-F238E27FC236}">
                <a16:creationId xmlns:a16="http://schemas.microsoft.com/office/drawing/2014/main" id="{A09A76AB-114C-DF4F-85E3-D128491BACBF}"/>
              </a:ext>
            </a:extLst>
          </p:cNvPr>
          <p:cNvSpPr/>
          <p:nvPr/>
        </p:nvSpPr>
        <p:spPr>
          <a:xfrm>
            <a:off x="9953913" y="2671787"/>
            <a:ext cx="4166416" cy="1195469"/>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TextBox 7">
            <a:extLst>
              <a:ext uri="{FF2B5EF4-FFF2-40B4-BE49-F238E27FC236}">
                <a16:creationId xmlns:a16="http://schemas.microsoft.com/office/drawing/2014/main" id="{56088270-0D10-4D4C-8120-559811DC063E}"/>
              </a:ext>
            </a:extLst>
          </p:cNvPr>
          <p:cNvSpPr txBox="1"/>
          <p:nvPr/>
        </p:nvSpPr>
        <p:spPr>
          <a:xfrm>
            <a:off x="1282388" y="1317454"/>
            <a:ext cx="2578153" cy="400110"/>
          </a:xfrm>
          <a:prstGeom prst="rect">
            <a:avLst/>
          </a:prstGeom>
          <a:noFill/>
        </p:spPr>
        <p:txBody>
          <a:bodyPr wrap="square" rtlCol="0">
            <a:spAutoFit/>
          </a:bodyPr>
          <a:lstStyle/>
          <a:p>
            <a:pPr algn="ctr"/>
            <a:r>
              <a:rPr lang="en-US" sz="2000" b="1" dirty="0">
                <a:solidFill>
                  <a:srgbClr val="0E2836"/>
                </a:solidFill>
              </a:rPr>
              <a:t>Classification</a:t>
            </a:r>
          </a:p>
        </p:txBody>
      </p:sp>
      <p:sp>
        <p:nvSpPr>
          <p:cNvPr id="9" name="TextBox 8">
            <a:extLst>
              <a:ext uri="{FF2B5EF4-FFF2-40B4-BE49-F238E27FC236}">
                <a16:creationId xmlns:a16="http://schemas.microsoft.com/office/drawing/2014/main" id="{54FF75EE-1DDD-F440-B3B5-9CB165A2CE32}"/>
              </a:ext>
            </a:extLst>
          </p:cNvPr>
          <p:cNvSpPr txBox="1"/>
          <p:nvPr/>
        </p:nvSpPr>
        <p:spPr>
          <a:xfrm>
            <a:off x="5335568" y="1125892"/>
            <a:ext cx="3638487" cy="400110"/>
          </a:xfrm>
          <a:prstGeom prst="rect">
            <a:avLst/>
          </a:prstGeom>
          <a:noFill/>
        </p:spPr>
        <p:txBody>
          <a:bodyPr wrap="square" rtlCol="0">
            <a:spAutoFit/>
          </a:bodyPr>
          <a:lstStyle/>
          <a:p>
            <a:pPr algn="ctr"/>
            <a:r>
              <a:rPr lang="en-US" sz="2000" b="1" dirty="0">
                <a:solidFill>
                  <a:srgbClr val="0E2836"/>
                </a:solidFill>
              </a:rPr>
              <a:t>Computer Vision</a:t>
            </a:r>
          </a:p>
        </p:txBody>
      </p:sp>
      <p:sp>
        <p:nvSpPr>
          <p:cNvPr id="10" name="TextBox 9">
            <a:extLst>
              <a:ext uri="{FF2B5EF4-FFF2-40B4-BE49-F238E27FC236}">
                <a16:creationId xmlns:a16="http://schemas.microsoft.com/office/drawing/2014/main" id="{D146C8AE-AD14-4D42-B436-DBAAD8D3BA4B}"/>
              </a:ext>
            </a:extLst>
          </p:cNvPr>
          <p:cNvSpPr txBox="1"/>
          <p:nvPr/>
        </p:nvSpPr>
        <p:spPr>
          <a:xfrm>
            <a:off x="9932357" y="1184393"/>
            <a:ext cx="4229477" cy="400110"/>
          </a:xfrm>
          <a:prstGeom prst="rect">
            <a:avLst/>
          </a:prstGeom>
          <a:noFill/>
        </p:spPr>
        <p:txBody>
          <a:bodyPr wrap="square" rtlCol="0">
            <a:spAutoFit/>
          </a:bodyPr>
          <a:lstStyle/>
          <a:p>
            <a:pPr algn="ctr"/>
            <a:r>
              <a:rPr lang="en-US" sz="2000" b="1" dirty="0">
                <a:solidFill>
                  <a:srgbClr val="0E2836"/>
                </a:solidFill>
              </a:rPr>
              <a:t>Topic Modeling</a:t>
            </a:r>
          </a:p>
        </p:txBody>
      </p:sp>
      <p:sp>
        <p:nvSpPr>
          <p:cNvPr id="11" name="TextBox 10">
            <a:extLst>
              <a:ext uri="{FF2B5EF4-FFF2-40B4-BE49-F238E27FC236}">
                <a16:creationId xmlns:a16="http://schemas.microsoft.com/office/drawing/2014/main" id="{3750862F-1B87-4141-AF3D-6D8917CD6B53}"/>
              </a:ext>
            </a:extLst>
          </p:cNvPr>
          <p:cNvSpPr txBox="1"/>
          <p:nvPr/>
        </p:nvSpPr>
        <p:spPr>
          <a:xfrm>
            <a:off x="888858" y="3804667"/>
            <a:ext cx="3541219" cy="400110"/>
          </a:xfrm>
          <a:prstGeom prst="rect">
            <a:avLst/>
          </a:prstGeom>
          <a:noFill/>
        </p:spPr>
        <p:txBody>
          <a:bodyPr wrap="square" rtlCol="0">
            <a:spAutoFit/>
          </a:bodyPr>
          <a:lstStyle/>
          <a:p>
            <a:pPr algn="ctr"/>
            <a:r>
              <a:rPr lang="en-US" sz="2000" b="1" dirty="0">
                <a:solidFill>
                  <a:srgbClr val="0E2836"/>
                </a:solidFill>
              </a:rPr>
              <a:t>Working with Text</a:t>
            </a:r>
          </a:p>
        </p:txBody>
      </p:sp>
      <p:sp>
        <p:nvSpPr>
          <p:cNvPr id="12" name="TextBox 11">
            <a:extLst>
              <a:ext uri="{FF2B5EF4-FFF2-40B4-BE49-F238E27FC236}">
                <a16:creationId xmlns:a16="http://schemas.microsoft.com/office/drawing/2014/main" id="{3F2DF387-10FC-CE40-9B6E-28704469FE15}"/>
              </a:ext>
            </a:extLst>
          </p:cNvPr>
          <p:cNvSpPr txBox="1"/>
          <p:nvPr/>
        </p:nvSpPr>
        <p:spPr>
          <a:xfrm>
            <a:off x="5399159" y="2892819"/>
            <a:ext cx="3275067" cy="400110"/>
          </a:xfrm>
          <a:prstGeom prst="rect">
            <a:avLst/>
          </a:prstGeom>
          <a:noFill/>
        </p:spPr>
        <p:txBody>
          <a:bodyPr wrap="square" rtlCol="0">
            <a:spAutoFit/>
          </a:bodyPr>
          <a:lstStyle/>
          <a:p>
            <a:pPr algn="ctr"/>
            <a:r>
              <a:rPr lang="en-US" sz="2000" b="1" dirty="0">
                <a:solidFill>
                  <a:srgbClr val="0E2836"/>
                </a:solidFill>
              </a:rPr>
              <a:t>Recommendation</a:t>
            </a:r>
          </a:p>
        </p:txBody>
      </p:sp>
      <p:sp>
        <p:nvSpPr>
          <p:cNvPr id="13" name="TextBox 12">
            <a:extLst>
              <a:ext uri="{FF2B5EF4-FFF2-40B4-BE49-F238E27FC236}">
                <a16:creationId xmlns:a16="http://schemas.microsoft.com/office/drawing/2014/main" id="{DB73F719-00DE-714C-A22C-45DBFAF125A6}"/>
              </a:ext>
            </a:extLst>
          </p:cNvPr>
          <p:cNvSpPr txBox="1"/>
          <p:nvPr/>
        </p:nvSpPr>
        <p:spPr>
          <a:xfrm>
            <a:off x="10510277" y="2824312"/>
            <a:ext cx="2615461" cy="400110"/>
          </a:xfrm>
          <a:prstGeom prst="rect">
            <a:avLst/>
          </a:prstGeom>
          <a:noFill/>
        </p:spPr>
        <p:txBody>
          <a:bodyPr wrap="square" rtlCol="0">
            <a:spAutoFit/>
          </a:bodyPr>
          <a:lstStyle/>
          <a:p>
            <a:pPr algn="ctr"/>
            <a:r>
              <a:rPr lang="en-US" sz="2000" b="1" dirty="0">
                <a:solidFill>
                  <a:srgbClr val="0E2836"/>
                </a:solidFill>
              </a:rPr>
              <a:t>Forecasting</a:t>
            </a:r>
          </a:p>
        </p:txBody>
      </p:sp>
      <p:sp>
        <p:nvSpPr>
          <p:cNvPr id="14" name="TextBox 13">
            <a:extLst>
              <a:ext uri="{FF2B5EF4-FFF2-40B4-BE49-F238E27FC236}">
                <a16:creationId xmlns:a16="http://schemas.microsoft.com/office/drawing/2014/main" id="{0B6970A5-0070-FE4A-B6E3-F5A2EDD57A65}"/>
              </a:ext>
            </a:extLst>
          </p:cNvPr>
          <p:cNvSpPr txBox="1"/>
          <p:nvPr/>
        </p:nvSpPr>
        <p:spPr>
          <a:xfrm>
            <a:off x="1282388" y="1603783"/>
            <a:ext cx="3129697" cy="1593065"/>
          </a:xfrm>
          <a:prstGeom prst="rect">
            <a:avLst/>
          </a:prstGeom>
          <a:noFill/>
        </p:spPr>
        <p:txBody>
          <a:bodyPr wrap="square" rtlCol="0">
            <a:spAutoFit/>
          </a:bodyPr>
          <a:lstStyle/>
          <a:p>
            <a:pPr marL="380975" indent="-380975">
              <a:lnSpc>
                <a:spcPct val="150000"/>
              </a:lnSpc>
              <a:buFont typeface="Arial" panose="020B0604020202020204" pitchFamily="34" charset="0"/>
              <a:buChar char="•"/>
            </a:pPr>
            <a:r>
              <a:rPr lang="en-US" sz="1667" dirty="0">
                <a:solidFill>
                  <a:srgbClr val="0E2836"/>
                </a:solidFill>
              </a:rPr>
              <a:t>Linear Learner *</a:t>
            </a:r>
          </a:p>
          <a:p>
            <a:pPr marL="380975" indent="-380975">
              <a:lnSpc>
                <a:spcPct val="150000"/>
              </a:lnSpc>
              <a:buFont typeface="Arial" panose="020B0604020202020204" pitchFamily="34" charset="0"/>
              <a:buChar char="•"/>
            </a:pPr>
            <a:r>
              <a:rPr lang="en-US" sz="1667" dirty="0" err="1">
                <a:solidFill>
                  <a:srgbClr val="0E2836"/>
                </a:solidFill>
              </a:rPr>
              <a:t>XGBoost</a:t>
            </a:r>
            <a:endParaRPr lang="en-US" sz="1667" dirty="0">
              <a:solidFill>
                <a:srgbClr val="0E2836"/>
              </a:solidFill>
            </a:endParaRPr>
          </a:p>
          <a:p>
            <a:pPr marL="380975" indent="-380975">
              <a:lnSpc>
                <a:spcPct val="150000"/>
              </a:lnSpc>
              <a:buFont typeface="Arial" panose="020B0604020202020204" pitchFamily="34" charset="0"/>
              <a:buChar char="•"/>
            </a:pPr>
            <a:r>
              <a:rPr lang="en-US" sz="1667" dirty="0">
                <a:solidFill>
                  <a:srgbClr val="0E2836"/>
                </a:solidFill>
              </a:rPr>
              <a:t>KNN</a:t>
            </a:r>
          </a:p>
          <a:p>
            <a:pPr marL="380975" indent="-380975">
              <a:lnSpc>
                <a:spcPct val="150000"/>
              </a:lnSpc>
              <a:buFont typeface="Arial" panose="020B0604020202020204" pitchFamily="34" charset="0"/>
              <a:buChar char="•"/>
            </a:pPr>
            <a:r>
              <a:rPr lang="en-US" sz="1667" dirty="0">
                <a:solidFill>
                  <a:srgbClr val="0E2836"/>
                </a:solidFill>
              </a:rPr>
              <a:t>Factorization Machines</a:t>
            </a:r>
          </a:p>
        </p:txBody>
      </p:sp>
      <p:sp>
        <p:nvSpPr>
          <p:cNvPr id="15" name="TextBox 14">
            <a:extLst>
              <a:ext uri="{FF2B5EF4-FFF2-40B4-BE49-F238E27FC236}">
                <a16:creationId xmlns:a16="http://schemas.microsoft.com/office/drawing/2014/main" id="{A0A0D942-E5AF-BE4E-98A3-488ED935D237}"/>
              </a:ext>
            </a:extLst>
          </p:cNvPr>
          <p:cNvSpPr txBox="1"/>
          <p:nvPr/>
        </p:nvSpPr>
        <p:spPr>
          <a:xfrm>
            <a:off x="5434063" y="1526321"/>
            <a:ext cx="3739322" cy="348878"/>
          </a:xfrm>
          <a:prstGeom prst="rect">
            <a:avLst/>
          </a:prstGeom>
          <a:noFill/>
        </p:spPr>
        <p:txBody>
          <a:bodyPr wrap="square" rtlCol="0">
            <a:spAutoFit/>
          </a:bodyPr>
          <a:lstStyle/>
          <a:p>
            <a:pPr marL="380975" indent="-380975">
              <a:buFont typeface="Arial" panose="020B0604020202020204" pitchFamily="34" charset="0"/>
              <a:buChar char="•"/>
            </a:pPr>
            <a:r>
              <a:rPr lang="en-US" sz="1667" dirty="0">
                <a:solidFill>
                  <a:srgbClr val="0E2836"/>
                </a:solidFill>
              </a:rPr>
              <a:t>Image Classification &lt;&gt;</a:t>
            </a:r>
          </a:p>
        </p:txBody>
      </p:sp>
      <p:sp>
        <p:nvSpPr>
          <p:cNvPr id="16" name="TextBox 15">
            <a:extLst>
              <a:ext uri="{FF2B5EF4-FFF2-40B4-BE49-F238E27FC236}">
                <a16:creationId xmlns:a16="http://schemas.microsoft.com/office/drawing/2014/main" id="{6338BD83-DB85-2740-A2F7-DCCD204F1B06}"/>
              </a:ext>
            </a:extLst>
          </p:cNvPr>
          <p:cNvSpPr txBox="1"/>
          <p:nvPr/>
        </p:nvSpPr>
        <p:spPr>
          <a:xfrm>
            <a:off x="1117162" y="4116170"/>
            <a:ext cx="3236201" cy="1208216"/>
          </a:xfrm>
          <a:prstGeom prst="rect">
            <a:avLst/>
          </a:prstGeom>
          <a:noFill/>
        </p:spPr>
        <p:txBody>
          <a:bodyPr wrap="square" rtlCol="0">
            <a:spAutoFit/>
          </a:bodyPr>
          <a:lstStyle/>
          <a:p>
            <a:pPr marL="380975" indent="-380975">
              <a:lnSpc>
                <a:spcPct val="150000"/>
              </a:lnSpc>
              <a:buFont typeface="Arial" panose="020B0604020202020204" pitchFamily="34" charset="0"/>
              <a:buChar char="•"/>
            </a:pPr>
            <a:r>
              <a:rPr lang="en-US" sz="1667" dirty="0">
                <a:solidFill>
                  <a:srgbClr val="0E2836"/>
                </a:solidFill>
              </a:rPr>
              <a:t>Blazing Text</a:t>
            </a:r>
          </a:p>
          <a:p>
            <a:pPr marL="990535" lvl="1" indent="-380975">
              <a:lnSpc>
                <a:spcPct val="150000"/>
              </a:lnSpc>
              <a:buFont typeface="Arial" panose="020B0604020202020204" pitchFamily="34" charset="0"/>
              <a:buChar char="•"/>
            </a:pPr>
            <a:r>
              <a:rPr lang="en-US" sz="1667" dirty="0">
                <a:solidFill>
                  <a:srgbClr val="0E2836"/>
                </a:solidFill>
              </a:rPr>
              <a:t>Supervised  </a:t>
            </a:r>
          </a:p>
          <a:p>
            <a:pPr marL="990535" lvl="1" indent="-380975">
              <a:lnSpc>
                <a:spcPct val="150000"/>
              </a:lnSpc>
              <a:buFont typeface="Arial" panose="020B0604020202020204" pitchFamily="34" charset="0"/>
              <a:buChar char="•"/>
            </a:pPr>
            <a:r>
              <a:rPr lang="en-US" sz="1667" dirty="0">
                <a:solidFill>
                  <a:srgbClr val="0E2836"/>
                </a:solidFill>
              </a:rPr>
              <a:t>Unsupervised *</a:t>
            </a:r>
          </a:p>
        </p:txBody>
      </p:sp>
      <p:sp>
        <p:nvSpPr>
          <p:cNvPr id="17" name="TextBox 16">
            <a:extLst>
              <a:ext uri="{FF2B5EF4-FFF2-40B4-BE49-F238E27FC236}">
                <a16:creationId xmlns:a16="http://schemas.microsoft.com/office/drawing/2014/main" id="{F2B4DB26-DA26-624B-9356-8765886D793D}"/>
              </a:ext>
            </a:extLst>
          </p:cNvPr>
          <p:cNvSpPr txBox="1"/>
          <p:nvPr/>
        </p:nvSpPr>
        <p:spPr>
          <a:xfrm>
            <a:off x="5427492" y="3361994"/>
            <a:ext cx="3867728" cy="348878"/>
          </a:xfrm>
          <a:prstGeom prst="rect">
            <a:avLst/>
          </a:prstGeom>
          <a:noFill/>
        </p:spPr>
        <p:txBody>
          <a:bodyPr wrap="square" rtlCol="0">
            <a:spAutoFit/>
          </a:bodyPr>
          <a:lstStyle/>
          <a:p>
            <a:pPr marL="380975" indent="-380975">
              <a:buFont typeface="Arial" panose="020B0604020202020204" pitchFamily="34" charset="0"/>
              <a:buChar char="•"/>
            </a:pPr>
            <a:r>
              <a:rPr lang="en-US" sz="1667" dirty="0">
                <a:solidFill>
                  <a:srgbClr val="0E2836"/>
                </a:solidFill>
              </a:rPr>
              <a:t>Factorization Machines * (+ KNN)</a:t>
            </a:r>
          </a:p>
        </p:txBody>
      </p:sp>
      <p:sp>
        <p:nvSpPr>
          <p:cNvPr id="18" name="TextBox 17">
            <a:extLst>
              <a:ext uri="{FF2B5EF4-FFF2-40B4-BE49-F238E27FC236}">
                <a16:creationId xmlns:a16="http://schemas.microsoft.com/office/drawing/2014/main" id="{15CF8EC1-4CFF-724F-B07F-4CE766410866}"/>
              </a:ext>
            </a:extLst>
          </p:cNvPr>
          <p:cNvSpPr txBox="1"/>
          <p:nvPr/>
        </p:nvSpPr>
        <p:spPr>
          <a:xfrm>
            <a:off x="10515162" y="3290099"/>
            <a:ext cx="2719558" cy="348878"/>
          </a:xfrm>
          <a:prstGeom prst="rect">
            <a:avLst/>
          </a:prstGeom>
          <a:noFill/>
        </p:spPr>
        <p:txBody>
          <a:bodyPr wrap="square" rtlCol="0">
            <a:spAutoFit/>
          </a:bodyPr>
          <a:lstStyle/>
          <a:p>
            <a:pPr marL="380975" indent="-380975">
              <a:buFont typeface="Arial" panose="020B0604020202020204" pitchFamily="34" charset="0"/>
              <a:buChar char="•"/>
            </a:pPr>
            <a:r>
              <a:rPr lang="en-US" sz="1667" dirty="0" err="1">
                <a:solidFill>
                  <a:srgbClr val="0E2836"/>
                </a:solidFill>
              </a:rPr>
              <a:t>DeepAR</a:t>
            </a:r>
            <a:r>
              <a:rPr lang="en-US" sz="1667" dirty="0">
                <a:solidFill>
                  <a:srgbClr val="0E2836"/>
                </a:solidFill>
              </a:rPr>
              <a:t> *</a:t>
            </a:r>
          </a:p>
        </p:txBody>
      </p:sp>
      <p:sp>
        <p:nvSpPr>
          <p:cNvPr id="19" name="TextBox 18">
            <a:extLst>
              <a:ext uri="{FF2B5EF4-FFF2-40B4-BE49-F238E27FC236}">
                <a16:creationId xmlns:a16="http://schemas.microsoft.com/office/drawing/2014/main" id="{ED380906-F584-644C-979C-EEEF2A1A3CDB}"/>
              </a:ext>
            </a:extLst>
          </p:cNvPr>
          <p:cNvSpPr txBox="1"/>
          <p:nvPr/>
        </p:nvSpPr>
        <p:spPr>
          <a:xfrm>
            <a:off x="10593735" y="1557340"/>
            <a:ext cx="2564963" cy="348878"/>
          </a:xfrm>
          <a:prstGeom prst="rect">
            <a:avLst/>
          </a:prstGeom>
          <a:noFill/>
        </p:spPr>
        <p:txBody>
          <a:bodyPr wrap="square" numCol="2" rtlCol="0">
            <a:spAutoFit/>
          </a:bodyPr>
          <a:lstStyle/>
          <a:p>
            <a:pPr marL="380975" indent="-380975">
              <a:buFont typeface="Arial" panose="020B0604020202020204" pitchFamily="34" charset="0"/>
              <a:buChar char="•"/>
            </a:pPr>
            <a:r>
              <a:rPr lang="en-US" sz="1667" dirty="0">
                <a:solidFill>
                  <a:srgbClr val="0E2836"/>
                </a:solidFill>
              </a:rPr>
              <a:t>LDA</a:t>
            </a:r>
          </a:p>
          <a:p>
            <a:pPr marL="380975" indent="-380975">
              <a:buFont typeface="Arial" panose="020B0604020202020204" pitchFamily="34" charset="0"/>
              <a:buChar char="•"/>
            </a:pPr>
            <a:r>
              <a:rPr lang="en-US" sz="1667" dirty="0">
                <a:solidFill>
                  <a:srgbClr val="0E2836"/>
                </a:solidFill>
              </a:rPr>
              <a:t>NTM</a:t>
            </a:r>
          </a:p>
        </p:txBody>
      </p:sp>
      <p:sp>
        <p:nvSpPr>
          <p:cNvPr id="20" name="Title 22">
            <a:extLst>
              <a:ext uri="{FF2B5EF4-FFF2-40B4-BE49-F238E27FC236}">
                <a16:creationId xmlns:a16="http://schemas.microsoft.com/office/drawing/2014/main" id="{095076E8-27BB-FD41-8EB4-1CF95E5E7FA9}"/>
              </a:ext>
            </a:extLst>
          </p:cNvPr>
          <p:cNvSpPr txBox="1">
            <a:spLocks/>
          </p:cNvSpPr>
          <p:nvPr/>
        </p:nvSpPr>
        <p:spPr>
          <a:xfrm>
            <a:off x="302838" y="163650"/>
            <a:ext cx="14327561" cy="726923"/>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t>You learned - Each algorithm solves</a:t>
            </a:r>
            <a:r>
              <a:rPr lang="en-US" sz="4000" dirty="0">
                <a:solidFill>
                  <a:schemeClr val="accent5"/>
                </a:solidFill>
              </a:rPr>
              <a:t> a type of prediction problem</a:t>
            </a:r>
          </a:p>
        </p:txBody>
      </p:sp>
      <p:sp>
        <p:nvSpPr>
          <p:cNvPr id="21" name="Rectangle 20">
            <a:extLst>
              <a:ext uri="{FF2B5EF4-FFF2-40B4-BE49-F238E27FC236}">
                <a16:creationId xmlns:a16="http://schemas.microsoft.com/office/drawing/2014/main" id="{0EEAB7C1-DD89-B748-8237-7F0CA850BB76}"/>
              </a:ext>
            </a:extLst>
          </p:cNvPr>
          <p:cNvSpPr/>
          <p:nvPr/>
        </p:nvSpPr>
        <p:spPr>
          <a:xfrm>
            <a:off x="5212022" y="4321722"/>
            <a:ext cx="4083198" cy="1329747"/>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2" name="TextBox 21">
            <a:extLst>
              <a:ext uri="{FF2B5EF4-FFF2-40B4-BE49-F238E27FC236}">
                <a16:creationId xmlns:a16="http://schemas.microsoft.com/office/drawing/2014/main" id="{7CBDAF14-C65D-0B49-B900-4EA17E6B651B}"/>
              </a:ext>
            </a:extLst>
          </p:cNvPr>
          <p:cNvSpPr txBox="1"/>
          <p:nvPr/>
        </p:nvSpPr>
        <p:spPr>
          <a:xfrm>
            <a:off x="5274443" y="4391794"/>
            <a:ext cx="3463778" cy="400110"/>
          </a:xfrm>
          <a:prstGeom prst="rect">
            <a:avLst/>
          </a:prstGeom>
          <a:noFill/>
        </p:spPr>
        <p:txBody>
          <a:bodyPr wrap="square" rtlCol="0">
            <a:spAutoFit/>
          </a:bodyPr>
          <a:lstStyle/>
          <a:p>
            <a:pPr algn="ctr"/>
            <a:r>
              <a:rPr lang="en-US" sz="2000" b="1" dirty="0">
                <a:solidFill>
                  <a:srgbClr val="0E2836"/>
                </a:solidFill>
              </a:rPr>
              <a:t>Anomaly Detection</a:t>
            </a:r>
          </a:p>
        </p:txBody>
      </p:sp>
      <p:sp>
        <p:nvSpPr>
          <p:cNvPr id="23" name="TextBox 22">
            <a:extLst>
              <a:ext uri="{FF2B5EF4-FFF2-40B4-BE49-F238E27FC236}">
                <a16:creationId xmlns:a16="http://schemas.microsoft.com/office/drawing/2014/main" id="{14F3FA1A-4174-BC4D-8517-180E463D4791}"/>
              </a:ext>
            </a:extLst>
          </p:cNvPr>
          <p:cNvSpPr txBox="1"/>
          <p:nvPr/>
        </p:nvSpPr>
        <p:spPr>
          <a:xfrm>
            <a:off x="5421879" y="4817037"/>
            <a:ext cx="3519082" cy="348878"/>
          </a:xfrm>
          <a:prstGeom prst="rect">
            <a:avLst/>
          </a:prstGeom>
          <a:noFill/>
        </p:spPr>
        <p:txBody>
          <a:bodyPr wrap="square" rtlCol="0">
            <a:spAutoFit/>
          </a:bodyPr>
          <a:lstStyle/>
          <a:p>
            <a:pPr marL="380975" indent="-380975">
              <a:buFont typeface="Arial" panose="020B0604020202020204" pitchFamily="34" charset="0"/>
              <a:buChar char="•"/>
            </a:pPr>
            <a:r>
              <a:rPr lang="en-US" sz="1667" dirty="0">
                <a:solidFill>
                  <a:srgbClr val="0E2836"/>
                </a:solidFill>
              </a:rPr>
              <a:t>Random Cut Forests *</a:t>
            </a:r>
          </a:p>
        </p:txBody>
      </p:sp>
      <p:sp>
        <p:nvSpPr>
          <p:cNvPr id="24" name="Rectangle 23">
            <a:extLst>
              <a:ext uri="{FF2B5EF4-FFF2-40B4-BE49-F238E27FC236}">
                <a16:creationId xmlns:a16="http://schemas.microsoft.com/office/drawing/2014/main" id="{28EB01DE-7DD0-3D44-93F0-0BE8D3517BC9}"/>
              </a:ext>
            </a:extLst>
          </p:cNvPr>
          <p:cNvSpPr/>
          <p:nvPr/>
        </p:nvSpPr>
        <p:spPr>
          <a:xfrm>
            <a:off x="978519" y="5792531"/>
            <a:ext cx="3531788" cy="1328517"/>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5" name="TextBox 24">
            <a:extLst>
              <a:ext uri="{FF2B5EF4-FFF2-40B4-BE49-F238E27FC236}">
                <a16:creationId xmlns:a16="http://schemas.microsoft.com/office/drawing/2014/main" id="{2FFF1912-5F6B-D44E-96B1-46C2DDD46BD2}"/>
              </a:ext>
            </a:extLst>
          </p:cNvPr>
          <p:cNvSpPr txBox="1"/>
          <p:nvPr/>
        </p:nvSpPr>
        <p:spPr>
          <a:xfrm>
            <a:off x="727401" y="5948195"/>
            <a:ext cx="4178723" cy="400110"/>
          </a:xfrm>
          <a:prstGeom prst="rect">
            <a:avLst/>
          </a:prstGeom>
          <a:noFill/>
        </p:spPr>
        <p:txBody>
          <a:bodyPr wrap="square" rtlCol="0">
            <a:spAutoFit/>
          </a:bodyPr>
          <a:lstStyle/>
          <a:p>
            <a:pPr algn="ctr"/>
            <a:r>
              <a:rPr lang="en-US" sz="2000" b="1" dirty="0">
                <a:solidFill>
                  <a:srgbClr val="0E2836"/>
                </a:solidFill>
              </a:rPr>
              <a:t>Sequence Translation</a:t>
            </a:r>
          </a:p>
        </p:txBody>
      </p:sp>
      <p:sp>
        <p:nvSpPr>
          <p:cNvPr id="26" name="TextBox 25">
            <a:extLst>
              <a:ext uri="{FF2B5EF4-FFF2-40B4-BE49-F238E27FC236}">
                <a16:creationId xmlns:a16="http://schemas.microsoft.com/office/drawing/2014/main" id="{8D45A468-3D02-9446-A45E-65FDCF475A2B}"/>
              </a:ext>
            </a:extLst>
          </p:cNvPr>
          <p:cNvSpPr txBox="1"/>
          <p:nvPr/>
        </p:nvSpPr>
        <p:spPr>
          <a:xfrm>
            <a:off x="1299689" y="6460667"/>
            <a:ext cx="2719558" cy="348878"/>
          </a:xfrm>
          <a:prstGeom prst="rect">
            <a:avLst/>
          </a:prstGeom>
          <a:noFill/>
        </p:spPr>
        <p:txBody>
          <a:bodyPr wrap="square" rtlCol="0">
            <a:spAutoFit/>
          </a:bodyPr>
          <a:lstStyle/>
          <a:p>
            <a:pPr marL="380975" indent="-380975">
              <a:buFont typeface="Arial" panose="020B0604020202020204" pitchFamily="34" charset="0"/>
              <a:buChar char="•"/>
            </a:pPr>
            <a:r>
              <a:rPr lang="en-US" sz="1667" dirty="0">
                <a:solidFill>
                  <a:srgbClr val="0E2836"/>
                </a:solidFill>
              </a:rPr>
              <a:t>Seq2Seq *</a:t>
            </a:r>
          </a:p>
        </p:txBody>
      </p:sp>
      <p:sp>
        <p:nvSpPr>
          <p:cNvPr id="27" name="TextBox 26">
            <a:extLst>
              <a:ext uri="{FF2B5EF4-FFF2-40B4-BE49-F238E27FC236}">
                <a16:creationId xmlns:a16="http://schemas.microsoft.com/office/drawing/2014/main" id="{12664616-D4FE-BE42-9B7A-B3439AB233C5}"/>
              </a:ext>
            </a:extLst>
          </p:cNvPr>
          <p:cNvSpPr txBox="1"/>
          <p:nvPr/>
        </p:nvSpPr>
        <p:spPr>
          <a:xfrm>
            <a:off x="5446014" y="1867298"/>
            <a:ext cx="3739322" cy="348878"/>
          </a:xfrm>
          <a:prstGeom prst="rect">
            <a:avLst/>
          </a:prstGeom>
          <a:noFill/>
        </p:spPr>
        <p:txBody>
          <a:bodyPr wrap="square" rtlCol="0">
            <a:spAutoFit/>
          </a:bodyPr>
          <a:lstStyle/>
          <a:p>
            <a:pPr marL="380975" indent="-380975">
              <a:buFont typeface="Arial" panose="020B0604020202020204" pitchFamily="34" charset="0"/>
              <a:buChar char="•"/>
            </a:pPr>
            <a:r>
              <a:rPr lang="en-US" sz="1667" dirty="0">
                <a:solidFill>
                  <a:srgbClr val="0E2836"/>
                </a:solidFill>
              </a:rPr>
              <a:t>Object Detection &lt;&gt;</a:t>
            </a:r>
          </a:p>
        </p:txBody>
      </p:sp>
      <p:sp>
        <p:nvSpPr>
          <p:cNvPr id="28" name="Rectangle 27">
            <a:extLst>
              <a:ext uri="{FF2B5EF4-FFF2-40B4-BE49-F238E27FC236}">
                <a16:creationId xmlns:a16="http://schemas.microsoft.com/office/drawing/2014/main" id="{A782BA8C-4AFF-9D42-ACC5-37B5EBBECD1F}"/>
              </a:ext>
            </a:extLst>
          </p:cNvPr>
          <p:cNvSpPr/>
          <p:nvPr/>
        </p:nvSpPr>
        <p:spPr>
          <a:xfrm>
            <a:off x="9953913" y="4096888"/>
            <a:ext cx="4166416" cy="1281015"/>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9" name="TextBox 28">
            <a:extLst>
              <a:ext uri="{FF2B5EF4-FFF2-40B4-BE49-F238E27FC236}">
                <a16:creationId xmlns:a16="http://schemas.microsoft.com/office/drawing/2014/main" id="{32668997-A7D2-DD42-932A-0B137E448AC6}"/>
              </a:ext>
            </a:extLst>
          </p:cNvPr>
          <p:cNvSpPr txBox="1"/>
          <p:nvPr/>
        </p:nvSpPr>
        <p:spPr>
          <a:xfrm>
            <a:off x="10737737" y="4181949"/>
            <a:ext cx="2615461" cy="400110"/>
          </a:xfrm>
          <a:prstGeom prst="rect">
            <a:avLst/>
          </a:prstGeom>
          <a:noFill/>
        </p:spPr>
        <p:txBody>
          <a:bodyPr wrap="square" rtlCol="0">
            <a:spAutoFit/>
          </a:bodyPr>
          <a:lstStyle/>
          <a:p>
            <a:pPr algn="ctr"/>
            <a:r>
              <a:rPr lang="en-US" sz="2000" b="1" dirty="0">
                <a:solidFill>
                  <a:srgbClr val="0E2836"/>
                </a:solidFill>
              </a:rPr>
              <a:t>Clustering</a:t>
            </a:r>
          </a:p>
        </p:txBody>
      </p:sp>
      <p:sp>
        <p:nvSpPr>
          <p:cNvPr id="30" name="TextBox 29">
            <a:extLst>
              <a:ext uri="{FF2B5EF4-FFF2-40B4-BE49-F238E27FC236}">
                <a16:creationId xmlns:a16="http://schemas.microsoft.com/office/drawing/2014/main" id="{9BEFD9FF-D769-D14F-8563-F864805B3F55}"/>
              </a:ext>
            </a:extLst>
          </p:cNvPr>
          <p:cNvSpPr txBox="1"/>
          <p:nvPr/>
        </p:nvSpPr>
        <p:spPr>
          <a:xfrm>
            <a:off x="10253527" y="4669002"/>
            <a:ext cx="3564516" cy="349333"/>
          </a:xfrm>
          <a:prstGeom prst="rect">
            <a:avLst/>
          </a:prstGeom>
          <a:noFill/>
        </p:spPr>
        <p:txBody>
          <a:bodyPr wrap="square" numCol="2" rtlCol="0">
            <a:spAutoFit/>
          </a:bodyPr>
          <a:lstStyle/>
          <a:p>
            <a:pPr marL="380975" indent="-380975">
              <a:buFont typeface="Arial" panose="020B0604020202020204" pitchFamily="34" charset="0"/>
              <a:buChar char="•"/>
            </a:pPr>
            <a:r>
              <a:rPr lang="en-US" sz="1667" dirty="0" err="1">
                <a:solidFill>
                  <a:srgbClr val="0E2836"/>
                </a:solidFill>
              </a:rPr>
              <a:t>Kmeans</a:t>
            </a:r>
            <a:r>
              <a:rPr lang="en-US" sz="1667" dirty="0">
                <a:solidFill>
                  <a:srgbClr val="0E2836"/>
                </a:solidFill>
              </a:rPr>
              <a:t> *</a:t>
            </a:r>
          </a:p>
          <a:p>
            <a:pPr marL="380975" indent="-380975">
              <a:buFont typeface="Arial" panose="020B0604020202020204" pitchFamily="34" charset="0"/>
              <a:buChar char="•"/>
            </a:pPr>
            <a:r>
              <a:rPr lang="en-US" sz="1667" dirty="0">
                <a:solidFill>
                  <a:srgbClr val="0E2836"/>
                </a:solidFill>
              </a:rPr>
              <a:t>KNN</a:t>
            </a:r>
          </a:p>
        </p:txBody>
      </p:sp>
      <p:sp>
        <p:nvSpPr>
          <p:cNvPr id="31" name="Rectangle 30">
            <a:extLst>
              <a:ext uri="{FF2B5EF4-FFF2-40B4-BE49-F238E27FC236}">
                <a16:creationId xmlns:a16="http://schemas.microsoft.com/office/drawing/2014/main" id="{9D7295AE-F956-0D4C-8885-8D26D2AFAE6D}"/>
              </a:ext>
            </a:extLst>
          </p:cNvPr>
          <p:cNvSpPr/>
          <p:nvPr/>
        </p:nvSpPr>
        <p:spPr>
          <a:xfrm>
            <a:off x="9932356" y="5651469"/>
            <a:ext cx="4166416" cy="1530148"/>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2" name="TextBox 31">
            <a:extLst>
              <a:ext uri="{FF2B5EF4-FFF2-40B4-BE49-F238E27FC236}">
                <a16:creationId xmlns:a16="http://schemas.microsoft.com/office/drawing/2014/main" id="{4E5F9290-2346-2F4B-AA0B-B142B98166D2}"/>
              </a:ext>
            </a:extLst>
          </p:cNvPr>
          <p:cNvSpPr txBox="1"/>
          <p:nvPr/>
        </p:nvSpPr>
        <p:spPr>
          <a:xfrm>
            <a:off x="10439139" y="5776355"/>
            <a:ext cx="3378903" cy="400110"/>
          </a:xfrm>
          <a:prstGeom prst="rect">
            <a:avLst/>
          </a:prstGeom>
          <a:noFill/>
        </p:spPr>
        <p:txBody>
          <a:bodyPr wrap="square" rtlCol="0">
            <a:spAutoFit/>
          </a:bodyPr>
          <a:lstStyle/>
          <a:p>
            <a:pPr algn="ctr"/>
            <a:r>
              <a:rPr lang="en-US" sz="2000" b="1" dirty="0">
                <a:solidFill>
                  <a:srgbClr val="0E2836"/>
                </a:solidFill>
              </a:rPr>
              <a:t>Feature Reduction</a:t>
            </a:r>
          </a:p>
        </p:txBody>
      </p:sp>
      <p:sp>
        <p:nvSpPr>
          <p:cNvPr id="33" name="TextBox 32">
            <a:extLst>
              <a:ext uri="{FF2B5EF4-FFF2-40B4-BE49-F238E27FC236}">
                <a16:creationId xmlns:a16="http://schemas.microsoft.com/office/drawing/2014/main" id="{C53AD0B1-714B-FB4F-A065-65DC8A7EA141}"/>
              </a:ext>
            </a:extLst>
          </p:cNvPr>
          <p:cNvSpPr txBox="1"/>
          <p:nvPr/>
        </p:nvSpPr>
        <p:spPr>
          <a:xfrm>
            <a:off x="10444027" y="6182376"/>
            <a:ext cx="2719558" cy="348878"/>
          </a:xfrm>
          <a:prstGeom prst="rect">
            <a:avLst/>
          </a:prstGeom>
          <a:noFill/>
        </p:spPr>
        <p:txBody>
          <a:bodyPr wrap="square" rtlCol="0">
            <a:spAutoFit/>
          </a:bodyPr>
          <a:lstStyle/>
          <a:p>
            <a:pPr marL="380975" indent="-380975">
              <a:buFont typeface="Arial" panose="020B0604020202020204" pitchFamily="34" charset="0"/>
              <a:buChar char="•"/>
            </a:pPr>
            <a:r>
              <a:rPr lang="en-US" sz="1667" dirty="0">
                <a:solidFill>
                  <a:srgbClr val="0E2836"/>
                </a:solidFill>
              </a:rPr>
              <a:t>PCA</a:t>
            </a:r>
          </a:p>
        </p:txBody>
      </p:sp>
      <p:sp>
        <p:nvSpPr>
          <p:cNvPr id="34" name="Rectangle 33">
            <a:extLst>
              <a:ext uri="{FF2B5EF4-FFF2-40B4-BE49-F238E27FC236}">
                <a16:creationId xmlns:a16="http://schemas.microsoft.com/office/drawing/2014/main" id="{668FE941-B756-E940-8E08-F1A4D26854D0}"/>
              </a:ext>
            </a:extLst>
          </p:cNvPr>
          <p:cNvSpPr/>
          <p:nvPr/>
        </p:nvSpPr>
        <p:spPr>
          <a:xfrm>
            <a:off x="5212021" y="5891968"/>
            <a:ext cx="4053225" cy="1224788"/>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5" name="TextBox 34">
            <a:extLst>
              <a:ext uri="{FF2B5EF4-FFF2-40B4-BE49-F238E27FC236}">
                <a16:creationId xmlns:a16="http://schemas.microsoft.com/office/drawing/2014/main" id="{DCC19D64-6705-154B-A72C-145B658912CE}"/>
              </a:ext>
            </a:extLst>
          </p:cNvPr>
          <p:cNvSpPr txBox="1"/>
          <p:nvPr/>
        </p:nvSpPr>
        <p:spPr>
          <a:xfrm>
            <a:off x="5510252" y="5947247"/>
            <a:ext cx="3463778" cy="400110"/>
          </a:xfrm>
          <a:prstGeom prst="rect">
            <a:avLst/>
          </a:prstGeom>
          <a:noFill/>
        </p:spPr>
        <p:txBody>
          <a:bodyPr wrap="square" rtlCol="0">
            <a:spAutoFit/>
          </a:bodyPr>
          <a:lstStyle/>
          <a:p>
            <a:pPr algn="ctr"/>
            <a:r>
              <a:rPr lang="en-US" sz="2000" b="1" dirty="0">
                <a:solidFill>
                  <a:srgbClr val="0E2836"/>
                </a:solidFill>
              </a:rPr>
              <a:t>Regression</a:t>
            </a:r>
          </a:p>
        </p:txBody>
      </p:sp>
      <p:sp>
        <p:nvSpPr>
          <p:cNvPr id="36" name="TextBox 35">
            <a:extLst>
              <a:ext uri="{FF2B5EF4-FFF2-40B4-BE49-F238E27FC236}">
                <a16:creationId xmlns:a16="http://schemas.microsoft.com/office/drawing/2014/main" id="{2C52254B-6B1D-EC4B-AD68-08DB59F36607}"/>
              </a:ext>
            </a:extLst>
          </p:cNvPr>
          <p:cNvSpPr txBox="1"/>
          <p:nvPr/>
        </p:nvSpPr>
        <p:spPr>
          <a:xfrm>
            <a:off x="5399159" y="6316731"/>
            <a:ext cx="4246076" cy="861967"/>
          </a:xfrm>
          <a:prstGeom prst="rect">
            <a:avLst/>
          </a:prstGeom>
          <a:noFill/>
        </p:spPr>
        <p:txBody>
          <a:bodyPr wrap="square" numCol="2" rtlCol="0">
            <a:spAutoFit/>
          </a:bodyPr>
          <a:lstStyle/>
          <a:p>
            <a:pPr marL="380975" indent="-380975">
              <a:buFont typeface="Arial" panose="020B0604020202020204" pitchFamily="34" charset="0"/>
              <a:buChar char="•"/>
            </a:pPr>
            <a:r>
              <a:rPr lang="en-US" sz="1667" dirty="0">
                <a:solidFill>
                  <a:srgbClr val="0E2836"/>
                </a:solidFill>
              </a:rPr>
              <a:t>Linear Learner</a:t>
            </a:r>
          </a:p>
          <a:p>
            <a:r>
              <a:rPr lang="en-US" sz="1667" dirty="0">
                <a:solidFill>
                  <a:srgbClr val="0E2836"/>
                </a:solidFill>
              </a:rPr>
              <a:t> </a:t>
            </a:r>
          </a:p>
          <a:p>
            <a:pPr marL="380975" indent="-380975">
              <a:buFont typeface="Arial" panose="020B0604020202020204" pitchFamily="34" charset="0"/>
              <a:buChar char="•"/>
            </a:pPr>
            <a:endParaRPr lang="en-US" sz="1667" dirty="0">
              <a:solidFill>
                <a:srgbClr val="0E2836"/>
              </a:solidFill>
            </a:endParaRPr>
          </a:p>
          <a:p>
            <a:pPr marL="380975" indent="-380975">
              <a:buFont typeface="Arial" panose="020B0604020202020204" pitchFamily="34" charset="0"/>
              <a:buChar char="•"/>
            </a:pPr>
            <a:r>
              <a:rPr lang="en-US" sz="1667" dirty="0" err="1">
                <a:solidFill>
                  <a:srgbClr val="0E2836"/>
                </a:solidFill>
              </a:rPr>
              <a:t>XGBoost</a:t>
            </a:r>
            <a:endParaRPr lang="en-US" sz="1667" dirty="0">
              <a:solidFill>
                <a:srgbClr val="0E2836"/>
              </a:solidFill>
            </a:endParaRPr>
          </a:p>
          <a:p>
            <a:pPr marL="380975" indent="-380975">
              <a:buFont typeface="Arial" panose="020B0604020202020204" pitchFamily="34" charset="0"/>
              <a:buChar char="•"/>
            </a:pPr>
            <a:r>
              <a:rPr lang="en-US" sz="1667" dirty="0">
                <a:solidFill>
                  <a:srgbClr val="0E2836"/>
                </a:solidFill>
              </a:rPr>
              <a:t>KNN</a:t>
            </a:r>
          </a:p>
        </p:txBody>
      </p:sp>
      <p:sp>
        <p:nvSpPr>
          <p:cNvPr id="37" name="TextBox 36">
            <a:extLst>
              <a:ext uri="{FF2B5EF4-FFF2-40B4-BE49-F238E27FC236}">
                <a16:creationId xmlns:a16="http://schemas.microsoft.com/office/drawing/2014/main" id="{B9C4B0F5-D005-B04C-AB80-2778C5F27BB6}"/>
              </a:ext>
            </a:extLst>
          </p:cNvPr>
          <p:cNvSpPr txBox="1"/>
          <p:nvPr/>
        </p:nvSpPr>
        <p:spPr>
          <a:xfrm>
            <a:off x="2847236" y="7343341"/>
            <a:ext cx="4056542" cy="323165"/>
          </a:xfrm>
          <a:prstGeom prst="rect">
            <a:avLst/>
          </a:prstGeom>
          <a:noFill/>
        </p:spPr>
        <p:txBody>
          <a:bodyPr wrap="square" rtlCol="0">
            <a:spAutoFit/>
          </a:bodyPr>
          <a:lstStyle/>
          <a:p>
            <a:r>
              <a:rPr lang="en-US" sz="1500" dirty="0"/>
              <a:t>&lt;&gt; = incremental training</a:t>
            </a:r>
          </a:p>
        </p:txBody>
      </p:sp>
      <p:sp>
        <p:nvSpPr>
          <p:cNvPr id="38" name="TextBox 37">
            <a:extLst>
              <a:ext uri="{FF2B5EF4-FFF2-40B4-BE49-F238E27FC236}">
                <a16:creationId xmlns:a16="http://schemas.microsoft.com/office/drawing/2014/main" id="{20B5E7CA-4BE9-E648-BA6B-F8701FDBCDDA}"/>
              </a:ext>
            </a:extLst>
          </p:cNvPr>
          <p:cNvSpPr txBox="1"/>
          <p:nvPr/>
        </p:nvSpPr>
        <p:spPr>
          <a:xfrm>
            <a:off x="5421879" y="5169307"/>
            <a:ext cx="3519082" cy="348878"/>
          </a:xfrm>
          <a:prstGeom prst="rect">
            <a:avLst/>
          </a:prstGeom>
          <a:noFill/>
        </p:spPr>
        <p:txBody>
          <a:bodyPr wrap="square" rtlCol="0">
            <a:spAutoFit/>
          </a:bodyPr>
          <a:lstStyle/>
          <a:p>
            <a:pPr marL="380975" indent="-380975">
              <a:buFont typeface="Arial" panose="020B0604020202020204" pitchFamily="34" charset="0"/>
              <a:buChar char="•"/>
            </a:pPr>
            <a:r>
              <a:rPr lang="en-US" sz="1667" dirty="0">
                <a:solidFill>
                  <a:srgbClr val="0E2836"/>
                </a:solidFill>
              </a:rPr>
              <a:t>IP Insights *</a:t>
            </a:r>
          </a:p>
        </p:txBody>
      </p:sp>
      <p:sp>
        <p:nvSpPr>
          <p:cNvPr id="39" name="TextBox 38">
            <a:extLst>
              <a:ext uri="{FF2B5EF4-FFF2-40B4-BE49-F238E27FC236}">
                <a16:creationId xmlns:a16="http://schemas.microsoft.com/office/drawing/2014/main" id="{1AC79D5D-3D0D-C744-B06A-9E99521019DE}"/>
              </a:ext>
            </a:extLst>
          </p:cNvPr>
          <p:cNvSpPr txBox="1"/>
          <p:nvPr/>
        </p:nvSpPr>
        <p:spPr>
          <a:xfrm>
            <a:off x="5434063" y="2246880"/>
            <a:ext cx="3991912" cy="348878"/>
          </a:xfrm>
          <a:prstGeom prst="rect">
            <a:avLst/>
          </a:prstGeom>
          <a:noFill/>
        </p:spPr>
        <p:txBody>
          <a:bodyPr wrap="square" rtlCol="0">
            <a:spAutoFit/>
          </a:bodyPr>
          <a:lstStyle/>
          <a:p>
            <a:pPr marL="380975" indent="-380975">
              <a:buFont typeface="Arial" panose="020B0604020202020204" pitchFamily="34" charset="0"/>
              <a:buChar char="•"/>
            </a:pPr>
            <a:r>
              <a:rPr lang="en-US" sz="1667" dirty="0">
                <a:solidFill>
                  <a:srgbClr val="0E2836"/>
                </a:solidFill>
              </a:rPr>
              <a:t>Semantic Segmentation</a:t>
            </a:r>
          </a:p>
        </p:txBody>
      </p:sp>
      <p:sp>
        <p:nvSpPr>
          <p:cNvPr id="40" name="TextBox 39">
            <a:extLst>
              <a:ext uri="{FF2B5EF4-FFF2-40B4-BE49-F238E27FC236}">
                <a16:creationId xmlns:a16="http://schemas.microsoft.com/office/drawing/2014/main" id="{97795A08-28B7-7A47-9D1E-D2C33FF8D807}"/>
              </a:ext>
            </a:extLst>
          </p:cNvPr>
          <p:cNvSpPr txBox="1"/>
          <p:nvPr/>
        </p:nvSpPr>
        <p:spPr>
          <a:xfrm>
            <a:off x="10439140" y="6613119"/>
            <a:ext cx="2719558" cy="348878"/>
          </a:xfrm>
          <a:prstGeom prst="rect">
            <a:avLst/>
          </a:prstGeom>
          <a:noFill/>
        </p:spPr>
        <p:txBody>
          <a:bodyPr wrap="square" rtlCol="0">
            <a:spAutoFit/>
          </a:bodyPr>
          <a:lstStyle/>
          <a:p>
            <a:pPr marL="380975" indent="-380975">
              <a:buFont typeface="Arial" panose="020B0604020202020204" pitchFamily="34" charset="0"/>
              <a:buChar char="•"/>
            </a:pPr>
            <a:r>
              <a:rPr lang="en-US" sz="1667" dirty="0">
                <a:solidFill>
                  <a:srgbClr val="0E2836"/>
                </a:solidFill>
              </a:rPr>
              <a:t>Object2Vec</a:t>
            </a:r>
          </a:p>
        </p:txBody>
      </p:sp>
      <p:sp>
        <p:nvSpPr>
          <p:cNvPr id="41" name="TextBox 40">
            <a:extLst>
              <a:ext uri="{FF2B5EF4-FFF2-40B4-BE49-F238E27FC236}">
                <a16:creationId xmlns:a16="http://schemas.microsoft.com/office/drawing/2014/main" id="{3BF6B765-3476-AF49-942F-5BD995D9BF79}"/>
              </a:ext>
            </a:extLst>
          </p:cNvPr>
          <p:cNvSpPr txBox="1"/>
          <p:nvPr/>
        </p:nvSpPr>
        <p:spPr>
          <a:xfrm>
            <a:off x="453765" y="7343342"/>
            <a:ext cx="4056542" cy="323165"/>
          </a:xfrm>
          <a:prstGeom prst="rect">
            <a:avLst/>
          </a:prstGeom>
          <a:noFill/>
        </p:spPr>
        <p:txBody>
          <a:bodyPr wrap="square" rtlCol="0">
            <a:spAutoFit/>
          </a:bodyPr>
          <a:lstStyle/>
          <a:p>
            <a:r>
              <a:rPr lang="en-US" sz="1500" dirty="0"/>
              <a:t>* = distributed training</a:t>
            </a:r>
          </a:p>
        </p:txBody>
      </p:sp>
    </p:spTree>
    <p:extLst>
      <p:ext uri="{BB962C8B-B14F-4D97-AF65-F5344CB8AC3E}">
        <p14:creationId xmlns:p14="http://schemas.microsoft.com/office/powerpoint/2010/main" val="223363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p:bldP spid="9" grpId="0"/>
      <p:bldP spid="10" grpId="0"/>
      <p:bldP spid="11" grpId="0"/>
      <p:bldP spid="12" grpId="0"/>
      <p:bldP spid="13" grpId="0"/>
      <p:bldP spid="14" grpId="0"/>
      <p:bldP spid="15" grpId="0"/>
      <p:bldP spid="16" grpId="0"/>
      <p:bldP spid="17" grpId="0"/>
      <p:bldP spid="18" grpId="0"/>
      <p:bldP spid="19" grpId="0"/>
      <p:bldP spid="21" grpId="0" animBg="1"/>
      <p:bldP spid="22" grpId="0"/>
      <p:bldP spid="23" grpId="0"/>
      <p:bldP spid="24" grpId="0" animBg="1"/>
      <p:bldP spid="25" grpId="0"/>
      <p:bldP spid="26" grpId="0"/>
      <p:bldP spid="27" grpId="0"/>
      <p:bldP spid="28" grpId="0" animBg="1"/>
      <p:bldP spid="29" grpId="0"/>
      <p:bldP spid="30" grpId="0"/>
      <p:bldP spid="31" grpId="0" animBg="1"/>
      <p:bldP spid="32" grpId="0"/>
      <p:bldP spid="33" grpId="0"/>
      <p:bldP spid="34" grpId="0" animBg="1"/>
      <p:bldP spid="35" grpId="0"/>
      <p:bldP spid="36" grpId="0"/>
      <p:bldP spid="38" grpId="0"/>
      <p:bldP spid="39" grpId="0"/>
      <p:bldP spid="4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EB6A515-CE08-5146-8E7D-131F486B0482}"/>
              </a:ext>
            </a:extLst>
          </p:cNvPr>
          <p:cNvSpPr>
            <a:spLocks noGrp="1"/>
          </p:cNvSpPr>
          <p:nvPr>
            <p:ph type="body" sz="quarter" idx="12"/>
          </p:nvPr>
        </p:nvSpPr>
        <p:spPr>
          <a:xfrm>
            <a:off x="548640" y="3592476"/>
            <a:ext cx="11719981" cy="1191259"/>
          </a:xfrm>
        </p:spPr>
        <p:txBody>
          <a:bodyPr/>
          <a:lstStyle/>
          <a:p>
            <a:r>
              <a:rPr lang="en-US" dirty="0"/>
              <a:t>Thank You</a:t>
            </a:r>
          </a:p>
        </p:txBody>
      </p:sp>
    </p:spTree>
    <p:extLst>
      <p:ext uri="{BB962C8B-B14F-4D97-AF65-F5344CB8AC3E}">
        <p14:creationId xmlns:p14="http://schemas.microsoft.com/office/powerpoint/2010/main" val="40029869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9">
            <a:extLst>
              <a:ext uri="{FF2B5EF4-FFF2-40B4-BE49-F238E27FC236}">
                <a16:creationId xmlns:a16="http://schemas.microsoft.com/office/drawing/2014/main" id="{EC10324F-E166-A64C-8DCA-3BF092558062}"/>
              </a:ext>
            </a:extLst>
          </p:cNvPr>
          <p:cNvSpPr/>
          <p:nvPr/>
        </p:nvSpPr>
        <p:spPr>
          <a:xfrm>
            <a:off x="451262" y="6795961"/>
            <a:ext cx="13832044" cy="849463"/>
          </a:xfrm>
          <a:custGeom>
            <a:avLst/>
            <a:gdLst>
              <a:gd name="connsiteX0" fmla="*/ 0 w 3142832"/>
              <a:gd name="connsiteY0" fmla="*/ 0 h 1885699"/>
              <a:gd name="connsiteX1" fmla="*/ 3142832 w 3142832"/>
              <a:gd name="connsiteY1" fmla="*/ 0 h 1885699"/>
              <a:gd name="connsiteX2" fmla="*/ 3142832 w 3142832"/>
              <a:gd name="connsiteY2" fmla="*/ 1885699 h 1885699"/>
              <a:gd name="connsiteX3" fmla="*/ 0 w 3142832"/>
              <a:gd name="connsiteY3" fmla="*/ 1885699 h 1885699"/>
              <a:gd name="connsiteX4" fmla="*/ 0 w 3142832"/>
              <a:gd name="connsiteY4" fmla="*/ 0 h 1885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2832" h="1885699">
                <a:moveTo>
                  <a:pt x="0" y="0"/>
                </a:moveTo>
                <a:lnTo>
                  <a:pt x="3142832" y="0"/>
                </a:lnTo>
                <a:lnTo>
                  <a:pt x="3142832" y="1885699"/>
                </a:lnTo>
                <a:lnTo>
                  <a:pt x="0" y="188569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80" tIns="106680" rIns="106680" bIns="106680" numCol="1" spcCol="1270" anchor="t" anchorCtr="0">
            <a:noAutofit/>
          </a:bodyPr>
          <a:lstStyle/>
          <a:p>
            <a:pPr marL="731520" marR="0" lvl="1" indent="0" algn="ctr" defTabSz="1244600" rtl="0" eaLnBrk="1" fontAlgn="auto" latinLnBrk="0" hangingPunct="1">
              <a:lnSpc>
                <a:spcPct val="90000"/>
              </a:lnSpc>
              <a:spcBef>
                <a:spcPct val="0"/>
              </a:spcBef>
              <a:spcAft>
                <a:spcPct val="350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Fully Managed, Distributed, Auto-Scaled, Secured</a:t>
            </a:r>
          </a:p>
        </p:txBody>
      </p:sp>
      <p:grpSp>
        <p:nvGrpSpPr>
          <p:cNvPr id="54" name="Group 53">
            <a:extLst>
              <a:ext uri="{FF2B5EF4-FFF2-40B4-BE49-F238E27FC236}">
                <a16:creationId xmlns:a16="http://schemas.microsoft.com/office/drawing/2014/main" id="{EB51E06E-8061-C54B-B3C4-53B793269758}"/>
              </a:ext>
            </a:extLst>
          </p:cNvPr>
          <p:cNvGrpSpPr/>
          <p:nvPr/>
        </p:nvGrpSpPr>
        <p:grpSpPr>
          <a:xfrm>
            <a:off x="1111196" y="4068979"/>
            <a:ext cx="11745485" cy="2682873"/>
            <a:chOff x="1111196" y="1846186"/>
            <a:chExt cx="11745485" cy="2682873"/>
          </a:xfrm>
        </p:grpSpPr>
        <p:sp>
          <p:nvSpPr>
            <p:cNvPr id="55" name="Shape 1707">
              <a:extLst>
                <a:ext uri="{FF2B5EF4-FFF2-40B4-BE49-F238E27FC236}">
                  <a16:creationId xmlns:a16="http://schemas.microsoft.com/office/drawing/2014/main" id="{721CCEFA-5A35-2146-96A1-DCB5AD0AFAEB}"/>
                </a:ext>
              </a:extLst>
            </p:cNvPr>
            <p:cNvSpPr/>
            <p:nvPr/>
          </p:nvSpPr>
          <p:spPr>
            <a:xfrm>
              <a:off x="1111196" y="1846186"/>
              <a:ext cx="3837269" cy="1826141"/>
            </a:xfrm>
            <a:prstGeom prst="rect">
              <a:avLst/>
            </a:prstGeom>
            <a:ln w="25400">
              <a:solidFill>
                <a:srgbClr val="FFCC00"/>
              </a:solidFill>
              <a:miter lim="400000"/>
            </a:ln>
            <a:extLst>
              <a:ext uri="{C572A759-6A51-4108-AA02-DFA0A04FC94B}">
                <ma14:wrappingTextBoxFlag xmlns="" xmlns:ma14="http://schemas.microsoft.com/office/mac/drawingml/2011/main" val="1"/>
              </a:ext>
            </a:extLst>
          </p:spPr>
          <p:txBody>
            <a:bodyPr wrap="none" lIns="81280" tIns="81280" rIns="81280" bIns="81280" anchor="ctr">
              <a:spAutoFit/>
            </a:bodyPr>
            <a:lstStyle/>
            <a:p>
              <a:pPr marL="216694" marR="0" lvl="0" indent="-216694" algn="l" defTabSz="1097212" rtl="0" eaLnBrk="1" fontAlgn="auto" latinLnBrk="0" hangingPunct="1">
                <a:lnSpc>
                  <a:spcPct val="100000"/>
                </a:lnSpc>
                <a:spcBef>
                  <a:spcPts val="0"/>
                </a:spcBef>
                <a:spcAft>
                  <a:spcPts val="0"/>
                </a:spcAft>
                <a:buClrTx/>
                <a:buSzPct val="145000"/>
                <a:buFontTx/>
                <a:buChar char="•"/>
                <a:tabLst/>
                <a:defRPr sz="3000" b="0">
                  <a:latin typeface="+mj-lt"/>
                  <a:ea typeface="+mj-ea"/>
                  <a:cs typeface="+mj-cs"/>
                  <a:sym typeface="Amazon Ember"/>
                </a:defRPr>
              </a:pPr>
              <a:r>
                <a:rPr kumimoji="0" lang="en-US" sz="1800" b="0" i="0" u="none" strike="noStrike" kern="1200" cap="none" spc="0" normalizeH="0" baseline="0" noProof="0" dirty="0">
                  <a:ln>
                    <a:noFill/>
                  </a:ln>
                  <a:solidFill>
                    <a:srgbClr val="FFFFFF"/>
                  </a:solidFill>
                  <a:effectLst/>
                  <a:uLnTx/>
                  <a:uFillTx/>
                  <a:latin typeface="Amazon Ember Light"/>
                  <a:ea typeface="+mn-ea"/>
                  <a:cs typeface="+mn-cs"/>
                  <a:sym typeface="Amazon Ember"/>
                </a:rPr>
                <a:t>XGBoost - Gradient Boosted Trees</a:t>
              </a:r>
            </a:p>
            <a:p>
              <a:pPr marL="216694" marR="0" lvl="0" indent="-216694" algn="l" defTabSz="1097212" rtl="0" eaLnBrk="1" fontAlgn="auto" latinLnBrk="0" hangingPunct="1">
                <a:lnSpc>
                  <a:spcPct val="100000"/>
                </a:lnSpc>
                <a:spcBef>
                  <a:spcPts val="0"/>
                </a:spcBef>
                <a:spcAft>
                  <a:spcPts val="0"/>
                </a:spcAft>
                <a:buClrTx/>
                <a:buSzPct val="145000"/>
                <a:buFontTx/>
                <a:buChar char="•"/>
                <a:tabLst/>
                <a:defRPr sz="3000" b="0">
                  <a:latin typeface="+mj-lt"/>
                  <a:ea typeface="+mj-ea"/>
                  <a:cs typeface="+mj-cs"/>
                  <a:sym typeface="Amazon Ember"/>
                </a:defRPr>
              </a:pPr>
              <a:r>
                <a:rPr kumimoji="0" sz="1800" b="0" i="0" u="none" strike="noStrike" kern="1200" cap="none" spc="0" normalizeH="0" baseline="0" noProof="0" dirty="0">
                  <a:ln>
                    <a:noFill/>
                  </a:ln>
                  <a:solidFill>
                    <a:srgbClr val="FFFFFF"/>
                  </a:solidFill>
                  <a:effectLst/>
                  <a:uLnTx/>
                  <a:uFillTx/>
                  <a:latin typeface="Amazon Ember Light"/>
                  <a:ea typeface="+mn-ea"/>
                  <a:cs typeface="+mn-cs"/>
                  <a:sym typeface="Amazon Ember"/>
                </a:rPr>
                <a:t>Matrix Factorization</a:t>
              </a:r>
            </a:p>
            <a:p>
              <a:pPr marL="216694" marR="0" lvl="0" indent="-216694" algn="l" defTabSz="1097212" rtl="0" eaLnBrk="1" fontAlgn="auto" latinLnBrk="0" hangingPunct="1">
                <a:lnSpc>
                  <a:spcPct val="100000"/>
                </a:lnSpc>
                <a:spcBef>
                  <a:spcPts val="0"/>
                </a:spcBef>
                <a:spcAft>
                  <a:spcPts val="0"/>
                </a:spcAft>
                <a:buClrTx/>
                <a:buSzPct val="145000"/>
                <a:buFontTx/>
                <a:buChar char="•"/>
                <a:tabLst/>
                <a:defRPr sz="3000" b="0">
                  <a:latin typeface="+mj-lt"/>
                  <a:ea typeface="+mj-ea"/>
                  <a:cs typeface="+mj-cs"/>
                  <a:sym typeface="Amazon Ember"/>
                </a:defRPr>
              </a:pPr>
              <a:r>
                <a:rPr kumimoji="0" sz="1800" b="0" i="0" u="none" strike="noStrike" kern="1200" cap="none" spc="0" normalizeH="0" baseline="0" noProof="0" dirty="0">
                  <a:ln>
                    <a:noFill/>
                  </a:ln>
                  <a:solidFill>
                    <a:srgbClr val="FFFFFF"/>
                  </a:solidFill>
                  <a:effectLst/>
                  <a:uLnTx/>
                  <a:uFillTx/>
                  <a:latin typeface="Amazon Ember Light"/>
                  <a:ea typeface="+mn-ea"/>
                  <a:cs typeface="+mn-cs"/>
                  <a:sym typeface="Amazon Ember"/>
                </a:rPr>
                <a:t>Regression</a:t>
              </a:r>
            </a:p>
            <a:p>
              <a:pPr marL="216694" marR="0" lvl="0" indent="-216694" algn="l" defTabSz="1097212" rtl="0" eaLnBrk="1" fontAlgn="auto" latinLnBrk="0" hangingPunct="1">
                <a:lnSpc>
                  <a:spcPct val="100000"/>
                </a:lnSpc>
                <a:spcBef>
                  <a:spcPts val="0"/>
                </a:spcBef>
                <a:spcAft>
                  <a:spcPts val="0"/>
                </a:spcAft>
                <a:buClrTx/>
                <a:buSzPct val="145000"/>
                <a:buFontTx/>
                <a:buChar char="•"/>
                <a:tabLst/>
                <a:defRPr sz="3000" b="0">
                  <a:latin typeface="+mj-lt"/>
                  <a:ea typeface="+mj-ea"/>
                  <a:cs typeface="+mj-cs"/>
                  <a:sym typeface="Amazon Ember"/>
                </a:defRPr>
              </a:pPr>
              <a:r>
                <a:rPr kumimoji="0" sz="1800" b="0" i="0" u="none" strike="noStrike" kern="1200" cap="none" spc="0" normalizeH="0" baseline="0" noProof="0" dirty="0">
                  <a:ln>
                    <a:noFill/>
                  </a:ln>
                  <a:solidFill>
                    <a:srgbClr val="FFFFFF"/>
                  </a:solidFill>
                  <a:effectLst/>
                  <a:uLnTx/>
                  <a:uFillTx/>
                  <a:latin typeface="Amazon Ember Light"/>
                  <a:ea typeface="+mn-ea"/>
                  <a:cs typeface="+mn-cs"/>
                  <a:sym typeface="Amazon Ember"/>
                </a:rPr>
                <a:t>Principal Component Analysis</a:t>
              </a:r>
            </a:p>
            <a:p>
              <a:pPr marL="216694" marR="0" lvl="0" indent="-216694" algn="l" defTabSz="1097212" rtl="0" eaLnBrk="1" fontAlgn="auto" latinLnBrk="0" hangingPunct="1">
                <a:lnSpc>
                  <a:spcPct val="100000"/>
                </a:lnSpc>
                <a:spcBef>
                  <a:spcPts val="0"/>
                </a:spcBef>
                <a:spcAft>
                  <a:spcPts val="0"/>
                </a:spcAft>
                <a:buClrTx/>
                <a:buSzPct val="145000"/>
                <a:buFontTx/>
                <a:buChar char="•"/>
                <a:tabLst/>
                <a:defRPr sz="3000" b="0">
                  <a:latin typeface="+mj-lt"/>
                  <a:ea typeface="+mj-ea"/>
                  <a:cs typeface="+mj-cs"/>
                  <a:sym typeface="Amazon Ember"/>
                </a:defRPr>
              </a:pPr>
              <a:r>
                <a:rPr kumimoji="0" sz="1800" b="0" i="0" u="none" strike="noStrike" kern="1200" cap="none" spc="0" normalizeH="0" baseline="0" noProof="0" dirty="0">
                  <a:ln>
                    <a:noFill/>
                  </a:ln>
                  <a:solidFill>
                    <a:srgbClr val="FFFFFF"/>
                  </a:solidFill>
                  <a:effectLst/>
                  <a:uLnTx/>
                  <a:uFillTx/>
                  <a:latin typeface="Amazon Ember Light"/>
                  <a:ea typeface="+mn-ea"/>
                  <a:cs typeface="+mn-cs"/>
                  <a:sym typeface="Amazon Ember"/>
                </a:rPr>
                <a:t>K-Means Clustering</a:t>
              </a:r>
            </a:p>
            <a:p>
              <a:pPr marL="216694" marR="0" lvl="0" indent="-216694" algn="l" defTabSz="1097212" rtl="0" eaLnBrk="1" fontAlgn="auto" latinLnBrk="0" hangingPunct="1">
                <a:lnSpc>
                  <a:spcPct val="100000"/>
                </a:lnSpc>
                <a:spcBef>
                  <a:spcPts val="0"/>
                </a:spcBef>
                <a:spcAft>
                  <a:spcPts val="0"/>
                </a:spcAft>
                <a:buClrTx/>
                <a:buSzPct val="145000"/>
                <a:buFontTx/>
                <a:buChar char="•"/>
                <a:tabLst/>
                <a:defRPr sz="3000" b="0">
                  <a:latin typeface="+mj-lt"/>
                  <a:ea typeface="+mj-ea"/>
                  <a:cs typeface="+mj-cs"/>
                  <a:sym typeface="Amazon Ember"/>
                </a:defRPr>
              </a:pPr>
              <a:r>
                <a:rPr kumimoji="0" sz="1800" b="0" i="0" u="none" strike="noStrike" kern="1200" cap="none" spc="0" normalizeH="0" baseline="0" noProof="0" dirty="0">
                  <a:ln>
                    <a:noFill/>
                  </a:ln>
                  <a:solidFill>
                    <a:srgbClr val="FFFFFF"/>
                  </a:solidFill>
                  <a:effectLst/>
                  <a:uLnTx/>
                  <a:uFillTx/>
                  <a:latin typeface="Amazon Ember Light"/>
                  <a:ea typeface="+mn-ea"/>
                  <a:cs typeface="+mn-cs"/>
                  <a:sym typeface="Amazon Ember"/>
                </a:rPr>
                <a:t>And More!</a:t>
              </a:r>
            </a:p>
          </p:txBody>
        </p:sp>
        <p:sp>
          <p:nvSpPr>
            <p:cNvPr id="56" name="TextBox 40">
              <a:extLst>
                <a:ext uri="{FF2B5EF4-FFF2-40B4-BE49-F238E27FC236}">
                  <a16:creationId xmlns:a16="http://schemas.microsoft.com/office/drawing/2014/main" id="{4777109A-314E-9B4E-BD06-9660BC5D20B2}"/>
                </a:ext>
              </a:extLst>
            </p:cNvPr>
            <p:cNvSpPr txBox="1"/>
            <p:nvPr/>
          </p:nvSpPr>
          <p:spPr>
            <a:xfrm>
              <a:off x="1621901" y="3709950"/>
              <a:ext cx="2507353" cy="640175"/>
            </a:xfrm>
            <a:prstGeom prst="rect">
              <a:avLst/>
            </a:prstGeom>
            <a:ln w="12700">
              <a:miter lim="400000"/>
            </a:ln>
            <a:extLst>
              <a:ext uri="{C572A759-6A51-4108-AA02-DFA0A04FC94B}">
                <ma14:wrappingTextBoxFlag xmlns="" xmlns:ma14="http://schemas.microsoft.com/office/mac/drawingml/2011/main" val="1"/>
              </a:ext>
            </a:extLst>
          </p:spPr>
          <p:txBody>
            <a:bodyPr wrap="none" lIns="73152" tIns="73152" rIns="73152" bIns="73152">
              <a:spAutoFit/>
            </a:bodyPr>
            <a:lstStyle>
              <a:lvl1pPr algn="l" defTabSz="1219200">
                <a:defRPr sz="3000" b="0">
                  <a:latin typeface="+mj-lt"/>
                  <a:ea typeface="+mj-ea"/>
                  <a:cs typeface="+mj-cs"/>
                  <a:sym typeface="Amazon Ember"/>
                </a:defRPr>
              </a:lvl1p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GB" sz="1800" dirty="0">
                  <a:solidFill>
                    <a:srgbClr val="FFFFFF"/>
                  </a:solidFill>
                  <a:latin typeface="Amazon Ember Light"/>
                  <a:ea typeface="+mn-ea"/>
                  <a:cs typeface="+mn-cs"/>
                </a:rPr>
                <a:t>Built-in</a:t>
              </a:r>
              <a:r>
                <a:rPr sz="1800" dirty="0">
                  <a:solidFill>
                    <a:srgbClr val="FFFFFF"/>
                  </a:solidFill>
                  <a:latin typeface="Amazon Ember Light"/>
                  <a:ea typeface="+mn-ea"/>
                  <a:cs typeface="+mn-cs"/>
                </a:rPr>
                <a:t> Algorithms</a:t>
              </a:r>
              <a:r>
                <a:rPr lang="en-GB" sz="1800" dirty="0">
                  <a:solidFill>
                    <a:srgbClr val="FFFFFF"/>
                  </a:solidFill>
                  <a:latin typeface="Amazon Ember Light"/>
                  <a:ea typeface="+mn-ea"/>
                  <a:cs typeface="+mn-cs"/>
                </a:rPr>
                <a:t> (17)</a:t>
              </a:r>
            </a:p>
            <a:p>
              <a:pPr marL="0" marR="0" lvl="0" indent="0" algn="ctr" defTabSz="1219200" rtl="0" eaLnBrk="1" fontAlgn="auto" latinLnBrk="0" hangingPunct="1">
                <a:lnSpc>
                  <a:spcPct val="100000"/>
                </a:lnSpc>
                <a:spcBef>
                  <a:spcPts val="0"/>
                </a:spcBef>
                <a:spcAft>
                  <a:spcPts val="0"/>
                </a:spcAft>
                <a:buClrTx/>
                <a:buSzTx/>
                <a:buFontTx/>
                <a:buNone/>
                <a:tabLst/>
                <a:defRPr/>
              </a:pPr>
              <a:r>
                <a:rPr lang="en-GB" sz="1400" dirty="0">
                  <a:solidFill>
                    <a:srgbClr val="FFFFFF"/>
                  </a:solidFill>
                  <a:latin typeface="Amazon Ember Light"/>
                  <a:ea typeface="+mn-ea"/>
                  <a:cs typeface="+mn-cs"/>
                </a:rPr>
                <a:t>No ML coding required</a:t>
              </a:r>
              <a:endParaRPr sz="1400" dirty="0">
                <a:solidFill>
                  <a:srgbClr val="FFFFFF"/>
                </a:solidFill>
                <a:latin typeface="Amazon Ember Light"/>
                <a:ea typeface="+mn-ea"/>
                <a:cs typeface="+mn-cs"/>
              </a:endParaRPr>
            </a:p>
          </p:txBody>
        </p:sp>
        <p:sp>
          <p:nvSpPr>
            <p:cNvPr id="57" name="TextBox 41">
              <a:extLst>
                <a:ext uri="{FF2B5EF4-FFF2-40B4-BE49-F238E27FC236}">
                  <a16:creationId xmlns:a16="http://schemas.microsoft.com/office/drawing/2014/main" id="{23FFB53D-7A68-9745-867F-83A819779C8C}"/>
                </a:ext>
              </a:extLst>
            </p:cNvPr>
            <p:cNvSpPr txBox="1"/>
            <p:nvPr/>
          </p:nvSpPr>
          <p:spPr>
            <a:xfrm>
              <a:off x="5327208" y="3655779"/>
              <a:ext cx="3344121" cy="855619"/>
            </a:xfrm>
            <a:prstGeom prst="rect">
              <a:avLst/>
            </a:prstGeom>
            <a:ln w="12700">
              <a:miter lim="400000"/>
            </a:ln>
            <a:extLst>
              <a:ext uri="{C572A759-6A51-4108-AA02-DFA0A04FC94B}">
                <ma14:wrappingTextBoxFlag xmlns="" xmlns:ma14="http://schemas.microsoft.com/office/mac/drawingml/2011/main" val="1"/>
              </a:ext>
            </a:extLst>
          </p:spPr>
          <p:txBody>
            <a:bodyPr wrap="none" lIns="73152" tIns="73152" rIns="73152" bIns="73152">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sz="3000" b="0">
                  <a:latin typeface="+mj-lt"/>
                  <a:ea typeface="+mj-ea"/>
                  <a:cs typeface="+mj-cs"/>
                  <a:sym typeface="Amazon Ember"/>
                </a:defRPr>
              </a:pPr>
              <a:r>
                <a:rPr kumimoji="0" sz="1800" b="0" i="0" u="none" strike="noStrike" kern="1200" cap="none" spc="0" normalizeH="0" baseline="0" noProof="0" dirty="0">
                  <a:ln>
                    <a:noFill/>
                  </a:ln>
                  <a:solidFill>
                    <a:srgbClr val="FFFFFF"/>
                  </a:solidFill>
                  <a:effectLst/>
                  <a:uLnTx/>
                  <a:uFillTx/>
                  <a:latin typeface="Amazon Ember Light"/>
                  <a:ea typeface="+mn-ea"/>
                  <a:cs typeface="+mn-cs"/>
                  <a:sym typeface="Amazon Ember"/>
                </a:rPr>
                <a:t>Bring Your Own Script </a:t>
              </a:r>
            </a:p>
            <a:p>
              <a:pPr marL="0" marR="0" lvl="0" indent="0" algn="ctr" defTabSz="1097212" rtl="0" eaLnBrk="1" fontAlgn="auto" latinLnBrk="0" hangingPunct="1">
                <a:lnSpc>
                  <a:spcPct val="100000"/>
                </a:lnSpc>
                <a:spcBef>
                  <a:spcPts val="0"/>
                </a:spcBef>
                <a:spcAft>
                  <a:spcPts val="0"/>
                </a:spcAft>
                <a:buClrTx/>
                <a:buSzTx/>
                <a:buFontTx/>
                <a:buNone/>
                <a:tabLst/>
                <a:defRPr sz="3000" b="0">
                  <a:latin typeface="+mj-lt"/>
                  <a:ea typeface="+mj-ea"/>
                  <a:cs typeface="+mj-cs"/>
                  <a:sym typeface="Amazon Ember"/>
                </a:defRPr>
              </a:pPr>
              <a:r>
                <a:rPr kumimoji="0" lang="en-US" sz="1400" b="0" i="0" u="none" strike="noStrike" kern="1200" cap="none" spc="0" normalizeH="0" baseline="0" noProof="0" dirty="0">
                  <a:ln>
                    <a:noFill/>
                  </a:ln>
                  <a:solidFill>
                    <a:srgbClr val="FFFFFF"/>
                  </a:solidFill>
                  <a:effectLst/>
                  <a:uLnTx/>
                  <a:uFillTx/>
                  <a:latin typeface="Amazon Ember Light"/>
                  <a:ea typeface="+mn-ea"/>
                  <a:cs typeface="+mn-cs"/>
                  <a:sym typeface="Amazon Ember"/>
                </a:rPr>
                <a:t>Amazon </a:t>
              </a:r>
              <a:r>
                <a:rPr kumimoji="0" sz="1400" b="0" i="0" u="none" strike="noStrike" kern="1200" cap="none" spc="0" normalizeH="0" baseline="0" noProof="0" dirty="0">
                  <a:ln>
                    <a:noFill/>
                  </a:ln>
                  <a:solidFill>
                    <a:srgbClr val="FFFFFF"/>
                  </a:solidFill>
                  <a:effectLst/>
                  <a:uLnTx/>
                  <a:uFillTx/>
                  <a:latin typeface="Amazon Ember Light"/>
                  <a:ea typeface="+mn-ea"/>
                  <a:cs typeface="+mn-cs"/>
                  <a:sym typeface="Amazon Ember"/>
                </a:rPr>
                <a:t>SageMaker builds the </a:t>
              </a:r>
              <a:r>
                <a:rPr lang="en-GB" sz="1400" dirty="0">
                  <a:solidFill>
                    <a:srgbClr val="FFFFFF"/>
                  </a:solidFill>
                  <a:latin typeface="Amazon Ember Light"/>
                  <a:sym typeface="Amazon Ember"/>
                </a:rPr>
                <a:t>c</a:t>
              </a:r>
              <a:r>
                <a:rPr kumimoji="0" sz="1400" b="0" i="0" u="none" strike="noStrike" kern="1200" cap="none" spc="0" normalizeH="0" baseline="0" noProof="0" dirty="0" err="1">
                  <a:ln>
                    <a:noFill/>
                  </a:ln>
                  <a:solidFill>
                    <a:srgbClr val="FFFFFF"/>
                  </a:solidFill>
                  <a:effectLst/>
                  <a:uLnTx/>
                  <a:uFillTx/>
                  <a:latin typeface="Amazon Ember Light"/>
                  <a:ea typeface="+mn-ea"/>
                  <a:cs typeface="+mn-cs"/>
                  <a:sym typeface="Amazon Ember"/>
                </a:rPr>
                <a:t>ontainer</a:t>
              </a:r>
              <a:endParaRPr kumimoji="0" lang="en-GB" sz="1400" b="0" i="0" u="none" strike="noStrike" kern="1200" cap="none" spc="0" normalizeH="0" baseline="0" noProof="0" dirty="0">
                <a:ln>
                  <a:noFill/>
                </a:ln>
                <a:solidFill>
                  <a:srgbClr val="FFFFFF"/>
                </a:solidFill>
                <a:effectLst/>
                <a:uLnTx/>
                <a:uFillTx/>
                <a:latin typeface="Amazon Ember Light"/>
                <a:ea typeface="+mn-ea"/>
                <a:cs typeface="+mn-cs"/>
                <a:sym typeface="Amazon Ember"/>
              </a:endParaRPr>
            </a:p>
            <a:p>
              <a:pPr marL="0" marR="0" lvl="0" indent="0" algn="ctr" defTabSz="1097212" rtl="0" eaLnBrk="1" fontAlgn="auto" latinLnBrk="0" hangingPunct="1">
                <a:lnSpc>
                  <a:spcPct val="100000"/>
                </a:lnSpc>
                <a:spcBef>
                  <a:spcPts val="0"/>
                </a:spcBef>
                <a:spcAft>
                  <a:spcPts val="0"/>
                </a:spcAft>
                <a:buClrTx/>
                <a:buSzTx/>
                <a:buFontTx/>
                <a:buNone/>
                <a:tabLst/>
                <a:defRPr sz="3000" b="0">
                  <a:latin typeface="+mj-lt"/>
                  <a:ea typeface="+mj-ea"/>
                  <a:cs typeface="+mj-cs"/>
                  <a:sym typeface="Amazon Ember"/>
                </a:defRPr>
              </a:pPr>
              <a:r>
                <a:rPr lang="en-US" sz="1400" dirty="0">
                  <a:solidFill>
                    <a:srgbClr val="FFFFFF"/>
                  </a:solidFill>
                  <a:latin typeface="Amazon Ember Light"/>
                  <a:sym typeface="Amazon Ember"/>
                </a:rPr>
                <a:t>Open source containers</a:t>
              </a:r>
              <a:endParaRPr kumimoji="0" sz="1400" b="0" i="0" u="none" strike="noStrike" kern="1200" cap="none" spc="0" normalizeH="0" baseline="0" noProof="0" dirty="0">
                <a:ln>
                  <a:noFill/>
                </a:ln>
                <a:solidFill>
                  <a:srgbClr val="FFFFFF"/>
                </a:solidFill>
                <a:effectLst/>
                <a:uLnTx/>
                <a:uFillTx/>
                <a:latin typeface="Amazon Ember Light"/>
                <a:ea typeface="+mn-ea"/>
                <a:cs typeface="+mn-cs"/>
                <a:sym typeface="Amazon Ember"/>
              </a:endParaRPr>
            </a:p>
          </p:txBody>
        </p:sp>
        <p:sp>
          <p:nvSpPr>
            <p:cNvPr id="58" name="Rectangle 44">
              <a:extLst>
                <a:ext uri="{FF2B5EF4-FFF2-40B4-BE49-F238E27FC236}">
                  <a16:creationId xmlns:a16="http://schemas.microsoft.com/office/drawing/2014/main" id="{913EF8DA-06F3-B14A-BB92-CDF7300E3536}"/>
                </a:ext>
              </a:extLst>
            </p:cNvPr>
            <p:cNvSpPr/>
            <p:nvPr/>
          </p:nvSpPr>
          <p:spPr>
            <a:xfrm>
              <a:off x="5152991" y="1846187"/>
              <a:ext cx="3657600" cy="1826140"/>
            </a:xfrm>
            <a:prstGeom prst="rect">
              <a:avLst/>
            </a:prstGeom>
            <a:ln w="25400">
              <a:solidFill>
                <a:srgbClr val="FFCC00"/>
              </a:solidFill>
            </a:ln>
          </p:spPr>
          <p:txBody>
            <a:bodyPr lIns="73152" tIns="73152" rIns="73152" bIns="73152" anchor="ctr"/>
            <a:lstStyle/>
            <a:p>
              <a:pPr marL="0" marR="0" lvl="0" indent="0" algn="l" defTabSz="1097212" rtl="0" eaLnBrk="1" fontAlgn="auto" latinLnBrk="0" hangingPunct="1">
                <a:lnSpc>
                  <a:spcPct val="100000"/>
                </a:lnSpc>
                <a:spcBef>
                  <a:spcPts val="0"/>
                </a:spcBef>
                <a:spcAft>
                  <a:spcPts val="0"/>
                </a:spcAft>
                <a:buClrTx/>
                <a:buSzTx/>
                <a:buFontTx/>
                <a:buNone/>
                <a:tabLst/>
                <a:defRPr sz="4800" b="0">
                  <a:latin typeface="Arial"/>
                  <a:ea typeface="Arial"/>
                  <a:cs typeface="Arial"/>
                  <a:sym typeface="Arial"/>
                </a:defRPr>
              </a:pPr>
              <a:endParaRPr kumimoji="0" sz="768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9" name="Rectangle 45">
              <a:extLst>
                <a:ext uri="{FF2B5EF4-FFF2-40B4-BE49-F238E27FC236}">
                  <a16:creationId xmlns:a16="http://schemas.microsoft.com/office/drawing/2014/main" id="{9799C4C2-BBC7-9349-9DD7-935A464B6519}"/>
                </a:ext>
              </a:extLst>
            </p:cNvPr>
            <p:cNvSpPr/>
            <p:nvPr/>
          </p:nvSpPr>
          <p:spPr>
            <a:xfrm>
              <a:off x="9199081" y="1846186"/>
              <a:ext cx="3657600" cy="1826140"/>
            </a:xfrm>
            <a:prstGeom prst="rect">
              <a:avLst/>
            </a:prstGeom>
            <a:ln w="25400">
              <a:solidFill>
                <a:srgbClr val="FFCC00"/>
              </a:solidFill>
            </a:ln>
          </p:spPr>
          <p:txBody>
            <a:bodyPr lIns="73152" tIns="73152" rIns="73152" bIns="73152" anchor="ctr"/>
            <a:lstStyle/>
            <a:p>
              <a:pPr marL="0" marR="0" lvl="0" indent="0" algn="l" defTabSz="1097212" rtl="0" eaLnBrk="1" fontAlgn="auto" latinLnBrk="0" hangingPunct="1">
                <a:lnSpc>
                  <a:spcPct val="100000"/>
                </a:lnSpc>
                <a:spcBef>
                  <a:spcPts val="0"/>
                </a:spcBef>
                <a:spcAft>
                  <a:spcPts val="0"/>
                </a:spcAft>
                <a:buClrTx/>
                <a:buSzTx/>
                <a:buFontTx/>
                <a:buNone/>
                <a:tabLst/>
                <a:defRPr sz="4800" b="0">
                  <a:latin typeface="Arial"/>
                  <a:ea typeface="Arial"/>
                  <a:cs typeface="Arial"/>
                  <a:sym typeface="Arial"/>
                </a:defRPr>
              </a:pPr>
              <a:endParaRPr kumimoji="0" sz="7680" b="0" i="0" u="none" strike="noStrike" kern="1200" cap="none" spc="0" normalizeH="0" baseline="0" noProof="0" dirty="0">
                <a:ln>
                  <a:noFill/>
                </a:ln>
                <a:solidFill>
                  <a:srgbClr val="FFFFFF"/>
                </a:solidFill>
                <a:effectLst/>
                <a:uLnTx/>
                <a:uFillTx/>
                <a:latin typeface="Arial"/>
                <a:cs typeface="Arial"/>
                <a:sym typeface="Arial"/>
              </a:endParaRPr>
            </a:p>
          </p:txBody>
        </p:sp>
        <p:sp>
          <p:nvSpPr>
            <p:cNvPr id="60" name="Rounded Rectangle 50">
              <a:extLst>
                <a:ext uri="{FF2B5EF4-FFF2-40B4-BE49-F238E27FC236}">
                  <a16:creationId xmlns:a16="http://schemas.microsoft.com/office/drawing/2014/main" id="{99A8FC70-EB1A-BA45-8FCD-018F69FF4F8F}"/>
                </a:ext>
              </a:extLst>
            </p:cNvPr>
            <p:cNvSpPr/>
            <p:nvPr/>
          </p:nvSpPr>
          <p:spPr>
            <a:xfrm>
              <a:off x="10579218" y="2236893"/>
              <a:ext cx="963053" cy="1202672"/>
            </a:xfrm>
            <a:prstGeom prst="roundRect">
              <a:avLst>
                <a:gd name="adj" fmla="val 16667"/>
              </a:avLst>
            </a:prstGeom>
            <a:ln w="25400">
              <a:solidFill>
                <a:srgbClr val="FFFFFF"/>
              </a:solidFill>
            </a:ln>
          </p:spPr>
          <p:txBody>
            <a:bodyPr lIns="73152" tIns="73152" rIns="73152" bIns="73152" anchor="ctr"/>
            <a:lstStyle/>
            <a:p>
              <a:pPr marL="0" marR="0" lvl="0" indent="0" algn="l" defTabSz="1097212" rtl="0" eaLnBrk="1" fontAlgn="auto" latinLnBrk="0" hangingPunct="1">
                <a:lnSpc>
                  <a:spcPct val="100000"/>
                </a:lnSpc>
                <a:spcBef>
                  <a:spcPts val="0"/>
                </a:spcBef>
                <a:spcAft>
                  <a:spcPts val="0"/>
                </a:spcAft>
                <a:buClrTx/>
                <a:buSzTx/>
                <a:buFontTx/>
                <a:buNone/>
                <a:tabLst/>
                <a:defRPr sz="4800" b="0">
                  <a:latin typeface="Arial"/>
                  <a:ea typeface="Arial"/>
                  <a:cs typeface="Arial"/>
                  <a:sym typeface="Arial"/>
                </a:defRPr>
              </a:pPr>
              <a:endParaRPr kumimoji="0" sz="768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1" name="Picture 60" descr="Picture 48">
              <a:extLst>
                <a:ext uri="{FF2B5EF4-FFF2-40B4-BE49-F238E27FC236}">
                  <a16:creationId xmlns:a16="http://schemas.microsoft.com/office/drawing/2014/main" id="{D6B89A24-F023-5140-9F70-43B59B17872C}"/>
                </a:ext>
              </a:extLst>
            </p:cNvPr>
            <p:cNvPicPr>
              <a:picLocks noChangeAspect="1"/>
            </p:cNvPicPr>
            <p:nvPr/>
          </p:nvPicPr>
          <p:blipFill>
            <a:blip r:embed="rId3"/>
            <a:stretch>
              <a:fillRect/>
            </a:stretch>
          </p:blipFill>
          <p:spPr>
            <a:xfrm>
              <a:off x="10668927" y="2391503"/>
              <a:ext cx="898579" cy="898579"/>
            </a:xfrm>
            <a:prstGeom prst="rect">
              <a:avLst/>
            </a:prstGeom>
            <a:ln w="12700">
              <a:miter lim="400000"/>
            </a:ln>
          </p:spPr>
        </p:pic>
        <p:sp>
          <p:nvSpPr>
            <p:cNvPr id="62" name="TextBox 57">
              <a:extLst>
                <a:ext uri="{FF2B5EF4-FFF2-40B4-BE49-F238E27FC236}">
                  <a16:creationId xmlns:a16="http://schemas.microsoft.com/office/drawing/2014/main" id="{6DBF48F1-A4FC-334A-9CD4-532C3FD2B828}"/>
                </a:ext>
              </a:extLst>
            </p:cNvPr>
            <p:cNvSpPr txBox="1"/>
            <p:nvPr/>
          </p:nvSpPr>
          <p:spPr>
            <a:xfrm>
              <a:off x="9609743" y="3673440"/>
              <a:ext cx="2943370" cy="855619"/>
            </a:xfrm>
            <a:prstGeom prst="rect">
              <a:avLst/>
            </a:prstGeom>
            <a:ln w="12700">
              <a:miter lim="400000"/>
            </a:ln>
            <a:extLst>
              <a:ext uri="{C572A759-6A51-4108-AA02-DFA0A04FC94B}">
                <ma14:wrappingTextBoxFlag xmlns="" xmlns:ma14="http://schemas.microsoft.com/office/mac/drawingml/2011/main" val="1"/>
              </a:ext>
            </a:extLst>
          </p:spPr>
          <p:txBody>
            <a:bodyPr wrap="none" lIns="73152" tIns="73152" rIns="73152" bIns="73152">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sz="3000" b="0">
                  <a:latin typeface="+mj-lt"/>
                  <a:ea typeface="+mj-ea"/>
                  <a:cs typeface="+mj-cs"/>
                  <a:sym typeface="Amazon Ember"/>
                </a:defRPr>
              </a:pPr>
              <a:r>
                <a:rPr kumimoji="0" sz="1800" b="0" i="0" u="none" strike="noStrike" kern="1200" cap="none" spc="0" normalizeH="0" baseline="0" noProof="0" dirty="0">
                  <a:ln>
                    <a:noFill/>
                  </a:ln>
                  <a:solidFill>
                    <a:srgbClr val="FFFFFF"/>
                  </a:solidFill>
                  <a:effectLst/>
                  <a:uLnTx/>
                  <a:uFillTx/>
                  <a:latin typeface="Amazon Ember Light"/>
                  <a:ea typeface="+mn-ea"/>
                  <a:cs typeface="+mn-cs"/>
                  <a:sym typeface="Amazon Ember"/>
                </a:rPr>
                <a:t>Bring Your Own </a:t>
              </a:r>
              <a:r>
                <a:rPr lang="en-GB" sz="1800" dirty="0">
                  <a:solidFill>
                    <a:srgbClr val="FFFFFF"/>
                  </a:solidFill>
                  <a:latin typeface="Amazon Ember Light"/>
                  <a:sym typeface="Amazon Ember"/>
                </a:rPr>
                <a:t>Container</a:t>
              </a:r>
              <a:r>
                <a:rPr kumimoji="0" sz="1800" b="0" i="0" u="none" strike="noStrike" kern="1200" cap="none" spc="0" normalizeH="0" baseline="0" noProof="0" dirty="0">
                  <a:ln>
                    <a:noFill/>
                  </a:ln>
                  <a:solidFill>
                    <a:srgbClr val="FFFFFF"/>
                  </a:solidFill>
                  <a:effectLst/>
                  <a:uLnTx/>
                  <a:uFillTx/>
                  <a:latin typeface="Amazon Ember Light"/>
                  <a:ea typeface="+mn-ea"/>
                  <a:cs typeface="+mn-cs"/>
                  <a:sym typeface="Amazon Ember"/>
                </a:rPr>
                <a:t> </a:t>
              </a:r>
            </a:p>
            <a:p>
              <a:pPr marL="0" marR="0" lvl="0" indent="0" algn="ctr" defTabSz="1097212" rtl="0" eaLnBrk="1" fontAlgn="auto" latinLnBrk="0" hangingPunct="1">
                <a:lnSpc>
                  <a:spcPct val="100000"/>
                </a:lnSpc>
                <a:spcBef>
                  <a:spcPts val="0"/>
                </a:spcBef>
                <a:spcAft>
                  <a:spcPts val="0"/>
                </a:spcAft>
                <a:buClrTx/>
                <a:buSzTx/>
                <a:buFontTx/>
                <a:buNone/>
                <a:tabLst/>
                <a:defRPr sz="3000" b="0">
                  <a:latin typeface="+mj-lt"/>
                  <a:ea typeface="+mj-ea"/>
                  <a:cs typeface="+mj-cs"/>
                  <a:sym typeface="Amazon Ember"/>
                </a:defRPr>
              </a:pPr>
              <a:r>
                <a:rPr lang="en-GB" sz="1400" dirty="0">
                  <a:solidFill>
                    <a:srgbClr val="FFFFFF"/>
                  </a:solidFill>
                  <a:latin typeface="Amazon Ember Light"/>
                  <a:sym typeface="Amazon Ember"/>
                </a:rPr>
                <a:t>Full control, y</a:t>
              </a:r>
              <a:r>
                <a:rPr kumimoji="0" sz="1400" b="0" i="0" u="none" strike="noStrike" kern="1200" cap="none" spc="0" normalizeH="0" baseline="0" noProof="0" dirty="0" err="1">
                  <a:ln>
                    <a:noFill/>
                  </a:ln>
                  <a:solidFill>
                    <a:srgbClr val="FFFFFF"/>
                  </a:solidFill>
                  <a:effectLst/>
                  <a:uLnTx/>
                  <a:uFillTx/>
                  <a:latin typeface="Amazon Ember Light"/>
                  <a:ea typeface="+mn-ea"/>
                  <a:cs typeface="+mn-cs"/>
                  <a:sym typeface="Amazon Ember"/>
                </a:rPr>
                <a:t>ou</a:t>
              </a:r>
              <a:r>
                <a:rPr kumimoji="0" sz="1400" b="0" i="0" u="none" strike="noStrike" kern="1200" cap="none" spc="0" normalizeH="0" baseline="0" noProof="0" dirty="0">
                  <a:ln>
                    <a:noFill/>
                  </a:ln>
                  <a:solidFill>
                    <a:srgbClr val="FFFFFF"/>
                  </a:solidFill>
                  <a:effectLst/>
                  <a:uLnTx/>
                  <a:uFillTx/>
                  <a:latin typeface="Amazon Ember Light"/>
                  <a:ea typeface="+mn-ea"/>
                  <a:cs typeface="+mn-cs"/>
                  <a:sym typeface="Amazon Ember"/>
                </a:rPr>
                <a:t> build the </a:t>
              </a:r>
              <a:r>
                <a:rPr lang="en-GB" sz="1400" dirty="0">
                  <a:solidFill>
                    <a:srgbClr val="FFFFFF"/>
                  </a:solidFill>
                  <a:latin typeface="Amazon Ember Light"/>
                  <a:sym typeface="Amazon Ember"/>
                </a:rPr>
                <a:t>c</a:t>
              </a:r>
              <a:r>
                <a:rPr kumimoji="0" sz="1400" b="0" i="0" u="none" strike="noStrike" kern="1200" cap="none" spc="0" normalizeH="0" baseline="0" noProof="0" dirty="0" err="1">
                  <a:ln>
                    <a:noFill/>
                  </a:ln>
                  <a:solidFill>
                    <a:srgbClr val="FFFFFF"/>
                  </a:solidFill>
                  <a:effectLst/>
                  <a:uLnTx/>
                  <a:uFillTx/>
                  <a:latin typeface="Amazon Ember Light"/>
                  <a:ea typeface="+mn-ea"/>
                  <a:cs typeface="+mn-cs"/>
                  <a:sym typeface="Amazon Ember"/>
                </a:rPr>
                <a:t>ontainer</a:t>
              </a:r>
              <a:endParaRPr kumimoji="0" lang="en-GB" sz="1400" b="0" i="0" u="none" strike="noStrike" kern="1200" cap="none" spc="0" normalizeH="0" baseline="0" noProof="0" dirty="0">
                <a:ln>
                  <a:noFill/>
                </a:ln>
                <a:solidFill>
                  <a:srgbClr val="FFFFFF"/>
                </a:solidFill>
                <a:effectLst/>
                <a:uLnTx/>
                <a:uFillTx/>
                <a:latin typeface="Amazon Ember Light"/>
                <a:ea typeface="+mn-ea"/>
                <a:cs typeface="+mn-cs"/>
                <a:sym typeface="Amazon Ember"/>
              </a:endParaRPr>
            </a:p>
            <a:p>
              <a:pPr marL="0" marR="0" lvl="0" indent="0" algn="ctr" defTabSz="1097212" rtl="0" eaLnBrk="1" fontAlgn="auto" latinLnBrk="0" hangingPunct="1">
                <a:lnSpc>
                  <a:spcPct val="100000"/>
                </a:lnSpc>
                <a:spcBef>
                  <a:spcPts val="0"/>
                </a:spcBef>
                <a:spcAft>
                  <a:spcPts val="0"/>
                </a:spcAft>
                <a:buClrTx/>
                <a:buSzTx/>
                <a:buFontTx/>
                <a:buNone/>
                <a:tabLst/>
                <a:defRPr sz="3000" b="0">
                  <a:latin typeface="+mj-lt"/>
                  <a:ea typeface="+mj-ea"/>
                  <a:cs typeface="+mj-cs"/>
                  <a:sym typeface="Amazon Ember"/>
                </a:defRPr>
              </a:pPr>
              <a:r>
                <a:rPr lang="en-US" sz="1400" dirty="0">
                  <a:solidFill>
                    <a:srgbClr val="FFFFFF"/>
                  </a:solidFill>
                  <a:latin typeface="Amazon Ember Light"/>
                  <a:sym typeface="Amazon Ember"/>
                </a:rPr>
                <a:t>R, C++, </a:t>
              </a:r>
              <a:r>
                <a:rPr lang="en-US" sz="1400" dirty="0" err="1">
                  <a:solidFill>
                    <a:srgbClr val="FFFFFF"/>
                  </a:solidFill>
                  <a:latin typeface="Amazon Ember Light"/>
                  <a:sym typeface="Amazon Ember"/>
                </a:rPr>
                <a:t>etc</a:t>
              </a:r>
              <a:endParaRPr kumimoji="0" sz="1400" b="0" i="0" u="none" strike="noStrike" kern="1200" cap="none" spc="0" normalizeH="0" baseline="0" noProof="0" dirty="0">
                <a:ln>
                  <a:noFill/>
                </a:ln>
                <a:solidFill>
                  <a:srgbClr val="FFFFFF"/>
                </a:solidFill>
                <a:effectLst/>
                <a:uLnTx/>
                <a:uFillTx/>
                <a:latin typeface="Amazon Ember Light"/>
                <a:ea typeface="+mn-ea"/>
                <a:cs typeface="+mn-cs"/>
                <a:sym typeface="Amazon Ember"/>
              </a:endParaRPr>
            </a:p>
          </p:txBody>
        </p:sp>
        <p:pic>
          <p:nvPicPr>
            <p:cNvPr id="63" name="Image" descr="Image">
              <a:extLst>
                <a:ext uri="{FF2B5EF4-FFF2-40B4-BE49-F238E27FC236}">
                  <a16:creationId xmlns:a16="http://schemas.microsoft.com/office/drawing/2014/main" id="{C7105B15-D3EA-DE45-A7BA-BA99605651B1}"/>
                </a:ext>
              </a:extLst>
            </p:cNvPr>
            <p:cNvPicPr>
              <a:picLocks noChangeAspect="1"/>
            </p:cNvPicPr>
            <p:nvPr/>
          </p:nvPicPr>
          <p:blipFill>
            <a:blip r:embed="rId4"/>
            <a:stretch>
              <a:fillRect/>
            </a:stretch>
          </p:blipFill>
          <p:spPr>
            <a:xfrm>
              <a:off x="10165202" y="1880221"/>
              <a:ext cx="747182" cy="747182"/>
            </a:xfrm>
            <a:prstGeom prst="rect">
              <a:avLst/>
            </a:prstGeom>
            <a:ln w="12700">
              <a:miter lim="400000"/>
            </a:ln>
          </p:spPr>
        </p:pic>
        <p:pic>
          <p:nvPicPr>
            <p:cNvPr id="64" name="Picture 27" descr="Picture 27">
              <a:extLst>
                <a:ext uri="{FF2B5EF4-FFF2-40B4-BE49-F238E27FC236}">
                  <a16:creationId xmlns:a16="http://schemas.microsoft.com/office/drawing/2014/main" id="{5C1F86C8-ED23-8149-A77B-233AC85AE1F2}"/>
                </a:ext>
              </a:extLst>
            </p:cNvPr>
            <p:cNvPicPr>
              <a:picLocks noChangeAspect="1"/>
            </p:cNvPicPr>
            <p:nvPr/>
          </p:nvPicPr>
          <p:blipFill>
            <a:blip r:embed="rId5"/>
            <a:stretch>
              <a:fillRect/>
            </a:stretch>
          </p:blipFill>
          <p:spPr>
            <a:xfrm>
              <a:off x="5306657" y="2052640"/>
              <a:ext cx="991064" cy="199187"/>
            </a:xfrm>
            <a:prstGeom prst="rect">
              <a:avLst/>
            </a:prstGeom>
            <a:ln w="12700" cap="flat">
              <a:noFill/>
              <a:miter lim="400000"/>
            </a:ln>
            <a:effectLst/>
          </p:spPr>
        </p:pic>
        <p:pic>
          <p:nvPicPr>
            <p:cNvPr id="65" name="Picture 25" descr="Picture 25">
              <a:extLst>
                <a:ext uri="{FF2B5EF4-FFF2-40B4-BE49-F238E27FC236}">
                  <a16:creationId xmlns:a16="http://schemas.microsoft.com/office/drawing/2014/main" id="{1E7D399B-5F26-194D-825D-2512DF9E27EF}"/>
                </a:ext>
              </a:extLst>
            </p:cNvPr>
            <p:cNvPicPr>
              <a:picLocks noChangeAspect="1"/>
            </p:cNvPicPr>
            <p:nvPr/>
          </p:nvPicPr>
          <p:blipFill>
            <a:blip r:embed="rId6"/>
            <a:stretch>
              <a:fillRect/>
            </a:stretch>
          </p:blipFill>
          <p:spPr>
            <a:xfrm>
              <a:off x="5306657" y="2586558"/>
              <a:ext cx="800859" cy="177042"/>
            </a:xfrm>
            <a:prstGeom prst="rect">
              <a:avLst/>
            </a:prstGeom>
            <a:ln w="12700">
              <a:noFill/>
              <a:miter lim="400000"/>
            </a:ln>
          </p:spPr>
        </p:pic>
        <p:pic>
          <p:nvPicPr>
            <p:cNvPr id="66" name="Picture 28" descr="Picture 28">
              <a:extLst>
                <a:ext uri="{FF2B5EF4-FFF2-40B4-BE49-F238E27FC236}">
                  <a16:creationId xmlns:a16="http://schemas.microsoft.com/office/drawing/2014/main" id="{4230118E-62FC-534E-B75A-FDFC9167046C}"/>
                </a:ext>
              </a:extLst>
            </p:cNvPr>
            <p:cNvPicPr>
              <a:picLocks noChangeAspect="1"/>
            </p:cNvPicPr>
            <p:nvPr/>
          </p:nvPicPr>
          <p:blipFill>
            <a:blip r:embed="rId7"/>
            <a:stretch>
              <a:fillRect/>
            </a:stretch>
          </p:blipFill>
          <p:spPr>
            <a:xfrm>
              <a:off x="7795707" y="2031588"/>
              <a:ext cx="728054" cy="263130"/>
            </a:xfrm>
            <a:prstGeom prst="rect">
              <a:avLst/>
            </a:prstGeom>
            <a:ln w="12700">
              <a:noFill/>
              <a:miter lim="400000"/>
            </a:ln>
          </p:spPr>
        </p:pic>
        <p:pic>
          <p:nvPicPr>
            <p:cNvPr id="67" name="Picture 66">
              <a:extLst>
                <a:ext uri="{FF2B5EF4-FFF2-40B4-BE49-F238E27FC236}">
                  <a16:creationId xmlns:a16="http://schemas.microsoft.com/office/drawing/2014/main" id="{984A6280-5EE3-7E40-99A3-1F6F8E877BC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01731" y="2486028"/>
              <a:ext cx="1253344" cy="364418"/>
            </a:xfrm>
            <a:prstGeom prst="rect">
              <a:avLst/>
            </a:prstGeom>
          </p:spPr>
        </p:pic>
        <p:pic>
          <p:nvPicPr>
            <p:cNvPr id="68" name="Picture 67">
              <a:extLst>
                <a:ext uri="{FF2B5EF4-FFF2-40B4-BE49-F238E27FC236}">
                  <a16:creationId xmlns:a16="http://schemas.microsoft.com/office/drawing/2014/main" id="{C352632A-1BF5-114F-B156-3271E3C1717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07487" y="2541812"/>
              <a:ext cx="1128088" cy="344693"/>
            </a:xfrm>
            <a:prstGeom prst="rect">
              <a:avLst/>
            </a:prstGeom>
            <a:ln>
              <a:noFill/>
            </a:ln>
          </p:spPr>
        </p:pic>
        <p:pic>
          <p:nvPicPr>
            <p:cNvPr id="69" name="Picture 68">
              <a:extLst>
                <a:ext uri="{FF2B5EF4-FFF2-40B4-BE49-F238E27FC236}">
                  <a16:creationId xmlns:a16="http://schemas.microsoft.com/office/drawing/2014/main" id="{EE5FD4D8-4160-D340-9B86-28DB936CFD4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36630" y="2054521"/>
              <a:ext cx="805419" cy="233571"/>
            </a:xfrm>
            <a:prstGeom prst="rect">
              <a:avLst/>
            </a:prstGeom>
            <a:ln>
              <a:noFill/>
            </a:ln>
          </p:spPr>
        </p:pic>
      </p:grpSp>
      <p:pic>
        <p:nvPicPr>
          <p:cNvPr id="73" name="Picture 4" descr="Image result for xgboost logo">
            <a:extLst>
              <a:ext uri="{FF2B5EF4-FFF2-40B4-BE49-F238E27FC236}">
                <a16:creationId xmlns:a16="http://schemas.microsoft.com/office/drawing/2014/main" id="{421F9F03-53A5-314B-BA1B-4F0D80D5B0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7145" y="5174140"/>
            <a:ext cx="650371" cy="250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CD9117-C63B-7447-BA4F-4B422D4070BC}"/>
              </a:ext>
            </a:extLst>
          </p:cNvPr>
          <p:cNvPicPr>
            <a:picLocks noChangeAspect="1"/>
          </p:cNvPicPr>
          <p:nvPr/>
        </p:nvPicPr>
        <p:blipFill>
          <a:blip r:embed="rId12"/>
          <a:stretch>
            <a:fillRect/>
          </a:stretch>
        </p:blipFill>
        <p:spPr>
          <a:xfrm>
            <a:off x="7532471" y="5277757"/>
            <a:ext cx="819194" cy="441000"/>
          </a:xfrm>
          <a:prstGeom prst="rect">
            <a:avLst/>
          </a:prstGeom>
        </p:spPr>
      </p:pic>
      <p:pic>
        <p:nvPicPr>
          <p:cNvPr id="5" name="Picture 4">
            <a:extLst>
              <a:ext uri="{FF2B5EF4-FFF2-40B4-BE49-F238E27FC236}">
                <a16:creationId xmlns:a16="http://schemas.microsoft.com/office/drawing/2014/main" id="{12D01538-B5B3-274F-B27D-D4BB1869A35C}"/>
              </a:ext>
            </a:extLst>
          </p:cNvPr>
          <p:cNvPicPr>
            <a:picLocks noChangeAspect="1"/>
          </p:cNvPicPr>
          <p:nvPr/>
        </p:nvPicPr>
        <p:blipFill>
          <a:blip r:embed="rId13"/>
          <a:stretch>
            <a:fillRect/>
          </a:stretch>
        </p:blipFill>
        <p:spPr>
          <a:xfrm>
            <a:off x="6582117" y="5071002"/>
            <a:ext cx="805419" cy="418818"/>
          </a:xfrm>
          <a:prstGeom prst="rect">
            <a:avLst/>
          </a:prstGeom>
        </p:spPr>
      </p:pic>
      <p:pic>
        <p:nvPicPr>
          <p:cNvPr id="7" name="Picture 6">
            <a:extLst>
              <a:ext uri="{FF2B5EF4-FFF2-40B4-BE49-F238E27FC236}">
                <a16:creationId xmlns:a16="http://schemas.microsoft.com/office/drawing/2014/main" id="{1F8CEA9F-0AC5-7343-B315-531AD3FCD815}"/>
              </a:ext>
            </a:extLst>
          </p:cNvPr>
          <p:cNvPicPr>
            <a:picLocks noChangeAspect="1"/>
          </p:cNvPicPr>
          <p:nvPr/>
        </p:nvPicPr>
        <p:blipFill>
          <a:blip r:embed="rId14"/>
          <a:stretch>
            <a:fillRect/>
          </a:stretch>
        </p:blipFill>
        <p:spPr>
          <a:xfrm>
            <a:off x="5707086" y="5518803"/>
            <a:ext cx="1312669" cy="275074"/>
          </a:xfrm>
          <a:prstGeom prst="rect">
            <a:avLst/>
          </a:prstGeom>
        </p:spPr>
      </p:pic>
      <p:grpSp>
        <p:nvGrpSpPr>
          <p:cNvPr id="27" name="Groupe 4">
            <a:extLst>
              <a:ext uri="{FF2B5EF4-FFF2-40B4-BE49-F238E27FC236}">
                <a16:creationId xmlns:a16="http://schemas.microsoft.com/office/drawing/2014/main" id="{B132A115-928D-2D46-8F95-4BF3D58A8774}"/>
              </a:ext>
            </a:extLst>
          </p:cNvPr>
          <p:cNvGrpSpPr/>
          <p:nvPr/>
        </p:nvGrpSpPr>
        <p:grpSpPr>
          <a:xfrm>
            <a:off x="6415877" y="1237269"/>
            <a:ext cx="1207750" cy="1486811"/>
            <a:chOff x="4287074" y="1480577"/>
            <a:chExt cx="754844" cy="929257"/>
          </a:xfrm>
        </p:grpSpPr>
        <p:sp>
          <p:nvSpPr>
            <p:cNvPr id="29" name="Rounded Rectangle 28">
              <a:extLst>
                <a:ext uri="{FF2B5EF4-FFF2-40B4-BE49-F238E27FC236}">
                  <a16:creationId xmlns:a16="http://schemas.microsoft.com/office/drawing/2014/main" id="{27FE9D26-87F6-AF42-9310-652472856AA8}"/>
                </a:ext>
              </a:extLst>
            </p:cNvPr>
            <p:cNvSpPr/>
            <p:nvPr/>
          </p:nvSpPr>
          <p:spPr>
            <a:xfrm>
              <a:off x="4287074" y="1480577"/>
              <a:ext cx="744113" cy="92925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8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0" name="Picture 29">
              <a:extLst>
                <a:ext uri="{FF2B5EF4-FFF2-40B4-BE49-F238E27FC236}">
                  <a16:creationId xmlns:a16="http://schemas.microsoft.com/office/drawing/2014/main" id="{A0F6D452-A510-3F4E-9940-9947844EDF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47621" y="1561402"/>
              <a:ext cx="694297" cy="694297"/>
            </a:xfrm>
            <a:prstGeom prst="rect">
              <a:avLst/>
            </a:prstGeom>
          </p:spPr>
        </p:pic>
      </p:grpSp>
      <p:sp>
        <p:nvSpPr>
          <p:cNvPr id="31" name="TextBox 30">
            <a:extLst>
              <a:ext uri="{FF2B5EF4-FFF2-40B4-BE49-F238E27FC236}">
                <a16:creationId xmlns:a16="http://schemas.microsoft.com/office/drawing/2014/main" id="{E4A50A48-879E-0E45-B295-4FCBD30BA2A7}"/>
              </a:ext>
            </a:extLst>
          </p:cNvPr>
          <p:cNvSpPr txBox="1"/>
          <p:nvPr/>
        </p:nvSpPr>
        <p:spPr>
          <a:xfrm>
            <a:off x="5711287" y="2887563"/>
            <a:ext cx="2845785" cy="437043"/>
          </a:xfrm>
          <a:prstGeom prst="rect">
            <a:avLst/>
          </a:prstGeom>
          <a:noFill/>
        </p:spPr>
        <p:txBody>
          <a:bodyPr wrap="square" rtlCol="0">
            <a:spAutoFit/>
          </a:bodyPr>
          <a:lstStyle/>
          <a:p>
            <a:pPr algn="ctr"/>
            <a:r>
              <a:rPr lang="en-US" sz="2240" dirty="0">
                <a:effectLst>
                  <a:outerShdw blurRad="50800" dist="50800" dir="5400000" algn="ctr" rotWithShape="0">
                    <a:schemeClr val="bg1"/>
                  </a:outerShdw>
                </a:effectLst>
                <a:latin typeface="Amazon Ember Light" panose="020B0403020204020204" pitchFamily="34" charset="0"/>
                <a:ea typeface="Amazon Ember Light" panose="020B0403020204020204" pitchFamily="34" charset="0"/>
                <a:cs typeface="Amazon Ember Light" panose="020B0403020204020204" pitchFamily="34" charset="0"/>
              </a:rPr>
              <a:t>Training code</a:t>
            </a:r>
          </a:p>
        </p:txBody>
      </p:sp>
      <p:sp>
        <p:nvSpPr>
          <p:cNvPr id="32" name="Left Brace 31">
            <a:extLst>
              <a:ext uri="{FF2B5EF4-FFF2-40B4-BE49-F238E27FC236}">
                <a16:creationId xmlns:a16="http://schemas.microsoft.com/office/drawing/2014/main" id="{F19140FD-B669-2E48-AA89-8E251359D8A8}"/>
              </a:ext>
            </a:extLst>
          </p:cNvPr>
          <p:cNvSpPr/>
          <p:nvPr/>
        </p:nvSpPr>
        <p:spPr>
          <a:xfrm rot="5400000">
            <a:off x="6866790" y="-787792"/>
            <a:ext cx="305928" cy="8705685"/>
          </a:xfrm>
          <a:prstGeom prst="leftBrace">
            <a:avLst/>
          </a:prstGeom>
          <a:ln w="12700">
            <a:solidFill>
              <a:srgbClr val="FFCC00"/>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48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3" name="Group 32">
            <a:extLst>
              <a:ext uri="{FF2B5EF4-FFF2-40B4-BE49-F238E27FC236}">
                <a16:creationId xmlns:a16="http://schemas.microsoft.com/office/drawing/2014/main" id="{E3090136-DF71-EE4A-8DBF-FB727056391E}"/>
              </a:ext>
            </a:extLst>
          </p:cNvPr>
          <p:cNvGrpSpPr/>
          <p:nvPr/>
        </p:nvGrpSpPr>
        <p:grpSpPr>
          <a:xfrm>
            <a:off x="11118376" y="971445"/>
            <a:ext cx="3171506" cy="1807246"/>
            <a:chOff x="5715580" y="3141731"/>
            <a:chExt cx="3171506" cy="1807246"/>
          </a:xfrm>
        </p:grpSpPr>
        <p:pic>
          <p:nvPicPr>
            <p:cNvPr id="34" name="Image" descr="Image">
              <a:extLst>
                <a:ext uri="{FF2B5EF4-FFF2-40B4-BE49-F238E27FC236}">
                  <a16:creationId xmlns:a16="http://schemas.microsoft.com/office/drawing/2014/main" id="{B5DF2DC7-201C-6D44-A510-87D73F996332}"/>
                </a:ext>
              </a:extLst>
            </p:cNvPr>
            <p:cNvPicPr>
              <a:picLocks noChangeAspect="1"/>
            </p:cNvPicPr>
            <p:nvPr/>
          </p:nvPicPr>
          <p:blipFill>
            <a:blip r:embed="rId15"/>
            <a:stretch>
              <a:fillRect/>
            </a:stretch>
          </p:blipFill>
          <p:spPr>
            <a:xfrm>
              <a:off x="6885409" y="3141731"/>
              <a:ext cx="831850" cy="831850"/>
            </a:xfrm>
            <a:prstGeom prst="rect">
              <a:avLst/>
            </a:prstGeom>
            <a:ln w="12700">
              <a:miter lim="400000"/>
            </a:ln>
          </p:spPr>
        </p:pic>
        <p:sp>
          <p:nvSpPr>
            <p:cNvPr id="37" name="TextBox 36">
              <a:extLst>
                <a:ext uri="{FF2B5EF4-FFF2-40B4-BE49-F238E27FC236}">
                  <a16:creationId xmlns:a16="http://schemas.microsoft.com/office/drawing/2014/main" id="{AEFE36B7-F5E7-394C-8287-A05D2046005C}"/>
                </a:ext>
              </a:extLst>
            </p:cNvPr>
            <p:cNvSpPr txBox="1"/>
            <p:nvPr/>
          </p:nvSpPr>
          <p:spPr>
            <a:xfrm>
              <a:off x="5715580" y="4099514"/>
              <a:ext cx="3171506" cy="849463"/>
            </a:xfrm>
            <a:prstGeom prst="rect">
              <a:avLst/>
            </a:prstGeom>
            <a:noFill/>
          </p:spPr>
          <p:txBody>
            <a:bodyPr wrap="square" lIns="182880" tIns="146304" rIns="182880" bIns="146304" rtlCol="0">
              <a:spAutoFit/>
            </a:bodyPr>
            <a:lstStyle/>
            <a:p>
              <a:pPr lvl="0" algn="ctr" defTabSz="1097212">
                <a:defRPr sz="3000" b="0">
                  <a:latin typeface="+mj-lt"/>
                  <a:ea typeface="+mj-ea"/>
                  <a:cs typeface="+mj-cs"/>
                  <a:sym typeface="Amazon Ember"/>
                </a:defRPr>
              </a:pPr>
              <a:r>
                <a:rPr lang="en-US" sz="1800" dirty="0">
                  <a:solidFill>
                    <a:srgbClr val="FFFFFF"/>
                  </a:solidFill>
                  <a:latin typeface="Amazon Ember Light"/>
                  <a:sym typeface="Amazon Ember"/>
                </a:rPr>
                <a:t>Amazon </a:t>
              </a:r>
              <a:r>
                <a:rPr lang="en-US" sz="1800" dirty="0" err="1">
                  <a:solidFill>
                    <a:srgbClr val="FFFFFF"/>
                  </a:solidFill>
                  <a:latin typeface="Amazon Ember Light"/>
                  <a:sym typeface="Amazon Ember"/>
                </a:rPr>
                <a:t>SageMaker</a:t>
              </a:r>
              <a:r>
                <a:rPr lang="en-US" sz="1800" dirty="0">
                  <a:solidFill>
                    <a:srgbClr val="FFFFFF"/>
                  </a:solidFill>
                  <a:latin typeface="Amazon Ember Light"/>
                  <a:sym typeface="Amazon Ember"/>
                </a:rPr>
                <a:t> </a:t>
              </a:r>
              <a:r>
                <a:rPr lang="en-US" sz="1800" dirty="0" err="1">
                  <a:solidFill>
                    <a:srgbClr val="FFFFFF"/>
                  </a:solidFill>
                  <a:latin typeface="Amazon Ember Light"/>
                  <a:sym typeface="Amazon Ember"/>
                </a:rPr>
                <a:t>AutoPilot</a:t>
              </a:r>
              <a:endParaRPr lang="en-US" sz="1800" dirty="0">
                <a:solidFill>
                  <a:srgbClr val="FFFFFF"/>
                </a:solidFill>
                <a:latin typeface="Amazon Ember Light"/>
                <a:sym typeface="Amazon Ember"/>
              </a:endParaRPr>
            </a:p>
          </p:txBody>
        </p:sp>
      </p:grpSp>
      <p:sp>
        <p:nvSpPr>
          <p:cNvPr id="38" name="Rounded Rectangle 50">
            <a:extLst>
              <a:ext uri="{FF2B5EF4-FFF2-40B4-BE49-F238E27FC236}">
                <a16:creationId xmlns:a16="http://schemas.microsoft.com/office/drawing/2014/main" id="{CECB08B5-966E-7A4C-BF0B-CCC9D7FB788C}"/>
              </a:ext>
            </a:extLst>
          </p:cNvPr>
          <p:cNvSpPr/>
          <p:nvPr/>
        </p:nvSpPr>
        <p:spPr>
          <a:xfrm>
            <a:off x="12222603" y="745212"/>
            <a:ext cx="963053" cy="1202672"/>
          </a:xfrm>
          <a:prstGeom prst="roundRect">
            <a:avLst>
              <a:gd name="adj" fmla="val 16667"/>
            </a:avLst>
          </a:prstGeom>
          <a:ln w="25400">
            <a:solidFill>
              <a:srgbClr val="FFFFFF"/>
            </a:solidFill>
          </a:ln>
        </p:spPr>
        <p:txBody>
          <a:bodyPr lIns="73152" tIns="73152" rIns="73152" bIns="73152" anchor="ctr"/>
          <a:lstStyle/>
          <a:p>
            <a:pPr marL="0" marR="0" lvl="0" indent="0" algn="l" defTabSz="1097212" rtl="0" eaLnBrk="1" fontAlgn="auto" latinLnBrk="0" hangingPunct="1">
              <a:lnSpc>
                <a:spcPct val="100000"/>
              </a:lnSpc>
              <a:spcBef>
                <a:spcPts val="0"/>
              </a:spcBef>
              <a:spcAft>
                <a:spcPts val="0"/>
              </a:spcAft>
              <a:buClrTx/>
              <a:buSzTx/>
              <a:buFontTx/>
              <a:buNone/>
              <a:tabLst/>
              <a:defRPr sz="4800" b="0">
                <a:latin typeface="Arial"/>
                <a:ea typeface="Arial"/>
                <a:cs typeface="Arial"/>
                <a:sym typeface="Arial"/>
              </a:defRPr>
            </a:pPr>
            <a:endParaRPr kumimoji="0" sz="7680" b="0" i="0" u="none" strike="noStrike" kern="1200" cap="none" spc="0" normalizeH="0" baseline="0" noProof="0" dirty="0">
              <a:ln>
                <a:noFill/>
              </a:ln>
              <a:solidFill>
                <a:srgbClr val="FFFFFF"/>
              </a:solidFill>
              <a:effectLst/>
              <a:uLnTx/>
              <a:uFillTx/>
              <a:latin typeface="Arial"/>
              <a:cs typeface="Arial"/>
              <a:sym typeface="Arial"/>
            </a:endParaRPr>
          </a:p>
        </p:txBody>
      </p:sp>
      <p:grpSp>
        <p:nvGrpSpPr>
          <p:cNvPr id="39" name="Group 38">
            <a:extLst>
              <a:ext uri="{FF2B5EF4-FFF2-40B4-BE49-F238E27FC236}">
                <a16:creationId xmlns:a16="http://schemas.microsoft.com/office/drawing/2014/main" id="{C1C482AB-C0D2-7F48-8C2A-18BF7F0898ED}"/>
              </a:ext>
            </a:extLst>
          </p:cNvPr>
          <p:cNvGrpSpPr/>
          <p:nvPr/>
        </p:nvGrpSpPr>
        <p:grpSpPr>
          <a:xfrm>
            <a:off x="9890570" y="1005802"/>
            <a:ext cx="455511" cy="636293"/>
            <a:chOff x="1211003" y="2160293"/>
            <a:chExt cx="341757" cy="477392"/>
          </a:xfrm>
          <a:solidFill>
            <a:srgbClr val="111111"/>
          </a:solidFill>
        </p:grpSpPr>
        <p:sp>
          <p:nvSpPr>
            <p:cNvPr id="40" name="Oval 39">
              <a:extLst>
                <a:ext uri="{FF2B5EF4-FFF2-40B4-BE49-F238E27FC236}">
                  <a16:creationId xmlns:a16="http://schemas.microsoft.com/office/drawing/2014/main" id="{8DEB9233-6974-3344-B3FB-35E9885CF13B}"/>
                </a:ext>
              </a:extLst>
            </p:cNvPr>
            <p:cNvSpPr/>
            <p:nvPr/>
          </p:nvSpPr>
          <p:spPr>
            <a:xfrm>
              <a:off x="1215609" y="2160293"/>
              <a:ext cx="171689" cy="162334"/>
            </a:xfrm>
            <a:prstGeom prst="ellipse">
              <a:avLst/>
            </a:prstGeom>
            <a:grpFill/>
            <a:ln w="19050" cap="rnd" cmpd="sng" algn="ctr">
              <a:solidFill>
                <a:schemeClr val="accent1"/>
              </a:solidFill>
              <a:prstDash val="solid"/>
              <a:round/>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182">
                <a:defRPr/>
              </a:pPr>
              <a:endParaRPr lang="en-US" sz="2250" dirty="0">
                <a:solidFill>
                  <a:srgbClr val="FFFFFF"/>
                </a:solidFill>
              </a:endParaRPr>
            </a:p>
          </p:txBody>
        </p:sp>
        <p:sp>
          <p:nvSpPr>
            <p:cNvPr id="41" name="Freeform 40">
              <a:extLst>
                <a:ext uri="{FF2B5EF4-FFF2-40B4-BE49-F238E27FC236}">
                  <a16:creationId xmlns:a16="http://schemas.microsoft.com/office/drawing/2014/main" id="{002D0360-53A5-AC41-AF62-30F7BDAA3A1E}"/>
                </a:ext>
              </a:extLst>
            </p:cNvPr>
            <p:cNvSpPr>
              <a:spLocks/>
            </p:cNvSpPr>
            <p:nvPr/>
          </p:nvSpPr>
          <p:spPr bwMode="auto">
            <a:xfrm>
              <a:off x="1211003" y="2241460"/>
              <a:ext cx="341757" cy="396225"/>
            </a:xfrm>
            <a:custGeom>
              <a:avLst/>
              <a:gdLst>
                <a:gd name="T0" fmla="*/ 12 w 79"/>
                <a:gd name="T1" fmla="*/ 60 h 97"/>
                <a:gd name="T2" fmla="*/ 7 w 79"/>
                <a:gd name="T3" fmla="*/ 65 h 97"/>
                <a:gd name="T4" fmla="*/ 4 w 79"/>
                <a:gd name="T5" fmla="*/ 86 h 97"/>
                <a:gd name="T6" fmla="*/ 12 w 79"/>
                <a:gd name="T7" fmla="*/ 97 h 97"/>
                <a:gd name="T8" fmla="*/ 73 w 79"/>
                <a:gd name="T9" fmla="*/ 97 h 97"/>
                <a:gd name="T10" fmla="*/ 78 w 79"/>
                <a:gd name="T11" fmla="*/ 55 h 97"/>
                <a:gd name="T12" fmla="*/ 69 w 79"/>
                <a:gd name="T13" fmla="*/ 44 h 97"/>
                <a:gd name="T14" fmla="*/ 30 w 79"/>
                <a:gd name="T15" fmla="*/ 40 h 97"/>
                <a:gd name="T16" fmla="*/ 30 w 79"/>
                <a:gd name="T17" fmla="*/ 9 h 97"/>
                <a:gd name="T18" fmla="*/ 21 w 79"/>
                <a:gd name="T19" fmla="*/ 0 h 97"/>
                <a:gd name="T20" fmla="*/ 21 w 79"/>
                <a:gd name="T21" fmla="*/ 0 h 97"/>
                <a:gd name="T22" fmla="*/ 12 w 79"/>
                <a:gd name="T23" fmla="*/ 9 h 97"/>
                <a:gd name="T24" fmla="*/ 12 w 79"/>
                <a:gd name="T25" fmla="*/ 7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7">
                  <a:moveTo>
                    <a:pt x="12" y="60"/>
                  </a:moveTo>
                  <a:cubicBezTo>
                    <a:pt x="7" y="65"/>
                    <a:pt x="7" y="65"/>
                    <a:pt x="7" y="65"/>
                  </a:cubicBezTo>
                  <a:cubicBezTo>
                    <a:pt x="1" y="70"/>
                    <a:pt x="0" y="79"/>
                    <a:pt x="4" y="86"/>
                  </a:cubicBezTo>
                  <a:cubicBezTo>
                    <a:pt x="12" y="97"/>
                    <a:pt x="12" y="97"/>
                    <a:pt x="12" y="97"/>
                  </a:cubicBezTo>
                  <a:cubicBezTo>
                    <a:pt x="73" y="97"/>
                    <a:pt x="73" y="97"/>
                    <a:pt x="73" y="97"/>
                  </a:cubicBezTo>
                  <a:cubicBezTo>
                    <a:pt x="78" y="55"/>
                    <a:pt x="78" y="55"/>
                    <a:pt x="78" y="55"/>
                  </a:cubicBezTo>
                  <a:cubicBezTo>
                    <a:pt x="79" y="50"/>
                    <a:pt x="75" y="45"/>
                    <a:pt x="69" y="44"/>
                  </a:cubicBezTo>
                  <a:cubicBezTo>
                    <a:pt x="30" y="40"/>
                    <a:pt x="30" y="40"/>
                    <a:pt x="30" y="40"/>
                  </a:cubicBezTo>
                  <a:cubicBezTo>
                    <a:pt x="30" y="9"/>
                    <a:pt x="30" y="9"/>
                    <a:pt x="30" y="9"/>
                  </a:cubicBezTo>
                  <a:cubicBezTo>
                    <a:pt x="30" y="4"/>
                    <a:pt x="26" y="0"/>
                    <a:pt x="21" y="0"/>
                  </a:cubicBezTo>
                  <a:cubicBezTo>
                    <a:pt x="21" y="0"/>
                    <a:pt x="21" y="0"/>
                    <a:pt x="21" y="0"/>
                  </a:cubicBezTo>
                  <a:cubicBezTo>
                    <a:pt x="16" y="0"/>
                    <a:pt x="12" y="4"/>
                    <a:pt x="12" y="9"/>
                  </a:cubicBezTo>
                  <a:cubicBezTo>
                    <a:pt x="12" y="75"/>
                    <a:pt x="12" y="75"/>
                    <a:pt x="12" y="75"/>
                  </a:cubicBezTo>
                </a:path>
              </a:pathLst>
            </a:custGeom>
            <a:grpFill/>
            <a:ln w="19050" cap="rnd" cmpd="sng" algn="ctr">
              <a:solidFill>
                <a:schemeClr val="accent1"/>
              </a:solidFill>
              <a:prstDash val="solid"/>
              <a:round/>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182">
                <a:defRPr/>
              </a:pPr>
              <a:endParaRPr lang="en-US" sz="2250">
                <a:solidFill>
                  <a:srgbClr val="FFFFFF"/>
                </a:solidFill>
              </a:endParaRPr>
            </a:p>
          </p:txBody>
        </p:sp>
      </p:grpSp>
      <p:sp>
        <p:nvSpPr>
          <p:cNvPr id="42" name="Rounded Rectangle 50">
            <a:extLst>
              <a:ext uri="{FF2B5EF4-FFF2-40B4-BE49-F238E27FC236}">
                <a16:creationId xmlns:a16="http://schemas.microsoft.com/office/drawing/2014/main" id="{DF5B5F8B-A01F-2143-8EC6-65A45F67D90A}"/>
              </a:ext>
            </a:extLst>
          </p:cNvPr>
          <p:cNvSpPr/>
          <p:nvPr/>
        </p:nvSpPr>
        <p:spPr>
          <a:xfrm>
            <a:off x="9636798" y="745212"/>
            <a:ext cx="963053" cy="1202672"/>
          </a:xfrm>
          <a:prstGeom prst="roundRect">
            <a:avLst>
              <a:gd name="adj" fmla="val 16667"/>
            </a:avLst>
          </a:prstGeom>
          <a:ln w="25400">
            <a:solidFill>
              <a:srgbClr val="FFFFFF"/>
            </a:solidFill>
          </a:ln>
        </p:spPr>
        <p:txBody>
          <a:bodyPr lIns="73152" tIns="73152" rIns="73152" bIns="73152" anchor="ctr"/>
          <a:lstStyle/>
          <a:p>
            <a:pPr marL="0" marR="0" lvl="0" indent="0" algn="l" defTabSz="1097212" rtl="0" eaLnBrk="1" fontAlgn="auto" latinLnBrk="0" hangingPunct="1">
              <a:lnSpc>
                <a:spcPct val="100000"/>
              </a:lnSpc>
              <a:spcBef>
                <a:spcPts val="0"/>
              </a:spcBef>
              <a:spcAft>
                <a:spcPts val="0"/>
              </a:spcAft>
              <a:buClrTx/>
              <a:buSzTx/>
              <a:buFontTx/>
              <a:buNone/>
              <a:tabLst/>
              <a:defRPr sz="4800" b="0">
                <a:latin typeface="Arial"/>
                <a:ea typeface="Arial"/>
                <a:cs typeface="Arial"/>
                <a:sym typeface="Arial"/>
              </a:defRPr>
            </a:pPr>
            <a:endParaRPr kumimoji="0" sz="768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3" name="TextBox 42">
            <a:extLst>
              <a:ext uri="{FF2B5EF4-FFF2-40B4-BE49-F238E27FC236}">
                <a16:creationId xmlns:a16="http://schemas.microsoft.com/office/drawing/2014/main" id="{21817522-E9DE-A64B-90AD-E5029CF46058}"/>
              </a:ext>
            </a:extLst>
          </p:cNvPr>
          <p:cNvSpPr txBox="1"/>
          <p:nvPr/>
        </p:nvSpPr>
        <p:spPr>
          <a:xfrm>
            <a:off x="8557072" y="1929227"/>
            <a:ext cx="3171506" cy="849463"/>
          </a:xfrm>
          <a:prstGeom prst="rect">
            <a:avLst/>
          </a:prstGeom>
          <a:noFill/>
        </p:spPr>
        <p:txBody>
          <a:bodyPr wrap="square" lIns="182880" tIns="146304" rIns="182880" bIns="146304" rtlCol="0">
            <a:spAutoFit/>
          </a:bodyPr>
          <a:lstStyle/>
          <a:p>
            <a:pPr lvl="0" algn="ctr" defTabSz="1097212">
              <a:defRPr sz="3000" b="0">
                <a:latin typeface="+mj-lt"/>
                <a:ea typeface="+mj-ea"/>
                <a:cs typeface="+mj-cs"/>
                <a:sym typeface="Amazon Ember"/>
              </a:defRPr>
            </a:pPr>
            <a:r>
              <a:rPr lang="en-US" sz="1800" dirty="0">
                <a:solidFill>
                  <a:srgbClr val="FFFFFF"/>
                </a:solidFill>
                <a:latin typeface="Amazon Ember Light"/>
                <a:sym typeface="Amazon Ember"/>
              </a:rPr>
              <a:t>AWS Marketplace for</a:t>
            </a:r>
          </a:p>
          <a:p>
            <a:pPr lvl="0" algn="ctr" defTabSz="1097212">
              <a:defRPr sz="3000" b="0">
                <a:latin typeface="+mj-lt"/>
                <a:ea typeface="+mj-ea"/>
                <a:cs typeface="+mj-cs"/>
                <a:sym typeface="Amazon Ember"/>
              </a:defRPr>
            </a:pPr>
            <a:r>
              <a:rPr lang="en-US" sz="1800" dirty="0">
                <a:solidFill>
                  <a:srgbClr val="FFFFFF"/>
                </a:solidFill>
                <a:latin typeface="Amazon Ember Light"/>
                <a:sym typeface="Amazon Ember"/>
              </a:rPr>
              <a:t>Machine Learning</a:t>
            </a:r>
          </a:p>
        </p:txBody>
      </p:sp>
      <p:sp>
        <p:nvSpPr>
          <p:cNvPr id="44" name="Title 1">
            <a:extLst>
              <a:ext uri="{FF2B5EF4-FFF2-40B4-BE49-F238E27FC236}">
                <a16:creationId xmlns:a16="http://schemas.microsoft.com/office/drawing/2014/main" id="{EBFAD655-0F43-984D-8B2F-67A3E927D38F}"/>
              </a:ext>
            </a:extLst>
          </p:cNvPr>
          <p:cNvSpPr txBox="1">
            <a:spLocks/>
          </p:cNvSpPr>
          <p:nvPr/>
        </p:nvSpPr>
        <p:spPr>
          <a:xfrm>
            <a:off x="663228" y="134171"/>
            <a:ext cx="13510260" cy="993392"/>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Model Options</a:t>
            </a:r>
            <a:br>
              <a:rPr lang="en-US" dirty="0"/>
            </a:br>
            <a:endParaRPr lang="en-US" sz="2800" dirty="0"/>
          </a:p>
        </p:txBody>
      </p:sp>
    </p:spTree>
    <p:extLst>
      <p:ext uri="{BB962C8B-B14F-4D97-AF65-F5344CB8AC3E}">
        <p14:creationId xmlns:p14="http://schemas.microsoft.com/office/powerpoint/2010/main" val="3294607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dissolve">
                                      <p:cBhvr>
                                        <p:cTn id="10" dur="500"/>
                                        <p:tgtEl>
                                          <p:spTgt spid="4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dissolv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dissolve">
                                      <p:cBhvr>
                                        <p:cTn id="18" dur="500"/>
                                        <p:tgtEl>
                                          <p:spTgt spid="3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dissolve">
                                      <p:cBhvr>
                                        <p:cTn id="2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2" grpId="0" animBg="1"/>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D0035484-41A9-4ACA-97C1-1EB033C28AE2}"/>
              </a:ext>
            </a:extLst>
          </p:cNvPr>
          <p:cNvGrpSpPr/>
          <p:nvPr/>
        </p:nvGrpSpPr>
        <p:grpSpPr>
          <a:xfrm>
            <a:off x="748693" y="2347275"/>
            <a:ext cx="4228186" cy="1450579"/>
            <a:chOff x="467933" y="1504156"/>
            <a:chExt cx="2642616" cy="906612"/>
          </a:xfrm>
        </p:grpSpPr>
        <p:sp>
          <p:nvSpPr>
            <p:cNvPr id="94" name="Rectangle 93">
              <a:extLst>
                <a:ext uri="{FF2B5EF4-FFF2-40B4-BE49-F238E27FC236}">
                  <a16:creationId xmlns:a16="http://schemas.microsoft.com/office/drawing/2014/main" id="{A3F853F0-DF91-4A07-97C9-D60D1A9828A2}"/>
                </a:ext>
              </a:extLst>
            </p:cNvPr>
            <p:cNvSpPr/>
            <p:nvPr/>
          </p:nvSpPr>
          <p:spPr>
            <a:xfrm>
              <a:off x="467933" y="1504156"/>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rgbClr val="FFFFFF"/>
                </a:solidFill>
                <a:latin typeface="Amazon Ember"/>
              </a:endParaRPr>
            </a:p>
          </p:txBody>
        </p:sp>
        <p:sp>
          <p:nvSpPr>
            <p:cNvPr id="48" name="TextBox 47">
              <a:extLst>
                <a:ext uri="{FF2B5EF4-FFF2-40B4-BE49-F238E27FC236}">
                  <a16:creationId xmlns:a16="http://schemas.microsoft.com/office/drawing/2014/main" id="{8E13DCC1-A7C0-4DAE-BF00-876DB402606E}"/>
                </a:ext>
              </a:extLst>
            </p:cNvPr>
            <p:cNvSpPr txBox="1"/>
            <p:nvPr/>
          </p:nvSpPr>
          <p:spPr>
            <a:xfrm>
              <a:off x="467933" y="1504156"/>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960"/>
                </a:spcBef>
              </a:pPr>
              <a:r>
                <a:rPr lang="en-US" sz="1920" b="1" dirty="0">
                  <a:solidFill>
                    <a:srgbClr val="FFCC00"/>
                  </a:solidFill>
                  <a:latin typeface="Amazon Ember"/>
                </a:rPr>
                <a:t>Classification</a:t>
              </a:r>
            </a:p>
            <a:p>
              <a:pPr algn="ctr">
                <a:spcBef>
                  <a:spcPts val="960"/>
                </a:spcBef>
              </a:pPr>
              <a:r>
                <a:rPr lang="en-US" sz="1600" dirty="0">
                  <a:solidFill>
                    <a:srgbClr val="FFFFFF"/>
                  </a:solidFill>
                  <a:latin typeface="Amazon Ember"/>
                </a:rPr>
                <a:t>Linear Learner | </a:t>
              </a:r>
              <a:r>
                <a:rPr lang="en-US" sz="1600" dirty="0" err="1">
                  <a:solidFill>
                    <a:srgbClr val="FFFFFF"/>
                  </a:solidFill>
                  <a:latin typeface="Amazon Ember"/>
                </a:rPr>
                <a:t>XGBoost</a:t>
              </a:r>
              <a:r>
                <a:rPr lang="en-US" sz="1600" dirty="0">
                  <a:solidFill>
                    <a:srgbClr val="FFFFFF"/>
                  </a:solidFill>
                  <a:latin typeface="Amazon Ember"/>
                </a:rPr>
                <a:t> | KNN</a:t>
              </a:r>
            </a:p>
          </p:txBody>
        </p:sp>
      </p:grpSp>
      <p:sp>
        <p:nvSpPr>
          <p:cNvPr id="49" name="Title 22">
            <a:extLst>
              <a:ext uri="{FF2B5EF4-FFF2-40B4-BE49-F238E27FC236}">
                <a16:creationId xmlns:a16="http://schemas.microsoft.com/office/drawing/2014/main" id="{731A4F76-F274-49DD-AAAC-6884A7703DF1}"/>
              </a:ext>
            </a:extLst>
          </p:cNvPr>
          <p:cNvSpPr txBox="1">
            <a:spLocks/>
          </p:cNvSpPr>
          <p:nvPr/>
        </p:nvSpPr>
        <p:spPr>
          <a:xfrm>
            <a:off x="765862" y="679248"/>
            <a:ext cx="4228186" cy="1450579"/>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defTabSz="731520"/>
            <a:r>
              <a:rPr lang="en-US" sz="3200" b="1" dirty="0">
                <a:solidFill>
                  <a:srgbClr val="FFCC00"/>
                </a:solidFill>
                <a:latin typeface="Amazon Ember"/>
              </a:rPr>
              <a:t>Amazon SageMaker</a:t>
            </a:r>
            <a:br>
              <a:rPr lang="en-US" sz="2880" dirty="0">
                <a:solidFill>
                  <a:srgbClr val="FFFFFF"/>
                </a:solidFill>
                <a:latin typeface="Amazon Ember"/>
              </a:rPr>
            </a:br>
            <a:r>
              <a:rPr lang="en-US" b="1" dirty="0">
                <a:solidFill>
                  <a:srgbClr val="FFFFFF"/>
                </a:solidFill>
                <a:latin typeface="Amazon Ember"/>
              </a:rPr>
              <a:t>Built-in Algorithms</a:t>
            </a:r>
          </a:p>
        </p:txBody>
      </p:sp>
      <p:grpSp>
        <p:nvGrpSpPr>
          <p:cNvPr id="111" name="Group 110">
            <a:extLst>
              <a:ext uri="{FF2B5EF4-FFF2-40B4-BE49-F238E27FC236}">
                <a16:creationId xmlns:a16="http://schemas.microsoft.com/office/drawing/2014/main" id="{C61B1549-2269-4103-91FA-7E7B3E58FC71}"/>
              </a:ext>
            </a:extLst>
          </p:cNvPr>
          <p:cNvGrpSpPr/>
          <p:nvPr/>
        </p:nvGrpSpPr>
        <p:grpSpPr>
          <a:xfrm>
            <a:off x="748693" y="4015302"/>
            <a:ext cx="4228186" cy="1450579"/>
            <a:chOff x="467933" y="2546673"/>
            <a:chExt cx="2642616" cy="906612"/>
          </a:xfrm>
        </p:grpSpPr>
        <p:sp>
          <p:nvSpPr>
            <p:cNvPr id="98" name="Rectangle 97">
              <a:extLst>
                <a:ext uri="{FF2B5EF4-FFF2-40B4-BE49-F238E27FC236}">
                  <a16:creationId xmlns:a16="http://schemas.microsoft.com/office/drawing/2014/main" id="{EF90E993-5EF7-4DD4-924D-C2976EE1D47A}"/>
                </a:ext>
              </a:extLst>
            </p:cNvPr>
            <p:cNvSpPr/>
            <p:nvPr/>
          </p:nvSpPr>
          <p:spPr>
            <a:xfrm>
              <a:off x="467933" y="2546673"/>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rgbClr val="FFFFFF"/>
                </a:solidFill>
                <a:latin typeface="Amazon Ember"/>
              </a:endParaRPr>
            </a:p>
          </p:txBody>
        </p:sp>
        <p:sp>
          <p:nvSpPr>
            <p:cNvPr id="52" name="TextBox 51">
              <a:extLst>
                <a:ext uri="{FF2B5EF4-FFF2-40B4-BE49-F238E27FC236}">
                  <a16:creationId xmlns:a16="http://schemas.microsoft.com/office/drawing/2014/main" id="{5ACD9EEC-9CB5-493F-8FFD-80AA5A06D46C}"/>
                </a:ext>
              </a:extLst>
            </p:cNvPr>
            <p:cNvSpPr txBox="1"/>
            <p:nvPr/>
          </p:nvSpPr>
          <p:spPr>
            <a:xfrm>
              <a:off x="467933" y="2546673"/>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960"/>
                </a:spcBef>
              </a:pPr>
              <a:r>
                <a:rPr lang="en-US" sz="1920" b="1" dirty="0">
                  <a:solidFill>
                    <a:srgbClr val="FFCC00"/>
                  </a:solidFill>
                  <a:latin typeface="Amazon Ember"/>
                </a:rPr>
                <a:t>Working with text</a:t>
              </a:r>
            </a:p>
            <a:p>
              <a:pPr algn="ctr">
                <a:spcBef>
                  <a:spcPts val="960"/>
                </a:spcBef>
              </a:pPr>
              <a:r>
                <a:rPr lang="en-US" sz="1600" dirty="0" err="1">
                  <a:solidFill>
                    <a:srgbClr val="FFFFFF"/>
                  </a:solidFill>
                  <a:latin typeface="Amazon Ember"/>
                </a:rPr>
                <a:t>BlazingText</a:t>
              </a:r>
              <a:r>
                <a:rPr lang="en-US" sz="1600" dirty="0">
                  <a:solidFill>
                    <a:srgbClr val="FFFFFF"/>
                  </a:solidFill>
                  <a:latin typeface="Amazon Ember"/>
                </a:rPr>
                <a:t> | Supervised | Unsupervised</a:t>
              </a:r>
            </a:p>
          </p:txBody>
        </p:sp>
      </p:grpSp>
      <p:grpSp>
        <p:nvGrpSpPr>
          <p:cNvPr id="117" name="Group 116">
            <a:extLst>
              <a:ext uri="{FF2B5EF4-FFF2-40B4-BE49-F238E27FC236}">
                <a16:creationId xmlns:a16="http://schemas.microsoft.com/office/drawing/2014/main" id="{54F29B2A-5A3F-43A1-AB7E-F949A99A4A02}"/>
              </a:ext>
            </a:extLst>
          </p:cNvPr>
          <p:cNvGrpSpPr/>
          <p:nvPr/>
        </p:nvGrpSpPr>
        <p:grpSpPr>
          <a:xfrm>
            <a:off x="748693" y="5683326"/>
            <a:ext cx="4228186" cy="1450579"/>
            <a:chOff x="467933" y="3589188"/>
            <a:chExt cx="2642616" cy="906612"/>
          </a:xfrm>
        </p:grpSpPr>
        <p:sp>
          <p:nvSpPr>
            <p:cNvPr id="102" name="Rectangle 101">
              <a:extLst>
                <a:ext uri="{FF2B5EF4-FFF2-40B4-BE49-F238E27FC236}">
                  <a16:creationId xmlns:a16="http://schemas.microsoft.com/office/drawing/2014/main" id="{7F4978DD-E0A6-4B3D-8A02-F425DC9AAE0A}"/>
                </a:ext>
              </a:extLst>
            </p:cNvPr>
            <p:cNvSpPr/>
            <p:nvPr/>
          </p:nvSpPr>
          <p:spPr>
            <a:xfrm>
              <a:off x="467933" y="3589188"/>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rgbClr val="FFFFFF"/>
                </a:solidFill>
                <a:latin typeface="Amazon Ember"/>
              </a:endParaRPr>
            </a:p>
          </p:txBody>
        </p:sp>
        <p:sp>
          <p:nvSpPr>
            <p:cNvPr id="63" name="TextBox 62">
              <a:extLst>
                <a:ext uri="{FF2B5EF4-FFF2-40B4-BE49-F238E27FC236}">
                  <a16:creationId xmlns:a16="http://schemas.microsoft.com/office/drawing/2014/main" id="{479F89EA-07AB-4DC1-A5A5-DDEFE9662FBD}"/>
                </a:ext>
              </a:extLst>
            </p:cNvPr>
            <p:cNvSpPr txBox="1"/>
            <p:nvPr/>
          </p:nvSpPr>
          <p:spPr>
            <a:xfrm>
              <a:off x="467933" y="3589188"/>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960"/>
                </a:spcBef>
              </a:pPr>
              <a:r>
                <a:rPr lang="en-US" sz="1920" b="1" dirty="0">
                  <a:solidFill>
                    <a:srgbClr val="FFCC00"/>
                  </a:solidFill>
                  <a:latin typeface="Amazon Ember"/>
                </a:rPr>
                <a:t>Sequence translation</a:t>
              </a:r>
            </a:p>
            <a:p>
              <a:pPr algn="ctr">
                <a:spcBef>
                  <a:spcPts val="960"/>
                </a:spcBef>
              </a:pPr>
              <a:r>
                <a:rPr lang="en-US" sz="1600" dirty="0">
                  <a:solidFill>
                    <a:srgbClr val="FFFFFF"/>
                  </a:solidFill>
                  <a:latin typeface="Amazon Ember"/>
                </a:rPr>
                <a:t>Seq2Seq</a:t>
              </a:r>
            </a:p>
          </p:txBody>
        </p:sp>
      </p:grpSp>
      <p:grpSp>
        <p:nvGrpSpPr>
          <p:cNvPr id="107" name="Group 106">
            <a:extLst>
              <a:ext uri="{FF2B5EF4-FFF2-40B4-BE49-F238E27FC236}">
                <a16:creationId xmlns:a16="http://schemas.microsoft.com/office/drawing/2014/main" id="{7324C215-B572-47E1-9526-553D4DE5E4DE}"/>
              </a:ext>
            </a:extLst>
          </p:cNvPr>
          <p:cNvGrpSpPr/>
          <p:nvPr/>
        </p:nvGrpSpPr>
        <p:grpSpPr>
          <a:xfrm>
            <a:off x="5199717" y="679249"/>
            <a:ext cx="4228186" cy="1450579"/>
            <a:chOff x="3249823" y="461640"/>
            <a:chExt cx="2642616" cy="906612"/>
          </a:xfrm>
        </p:grpSpPr>
        <p:sp>
          <p:nvSpPr>
            <p:cNvPr id="91" name="Rectangle 90">
              <a:extLst>
                <a:ext uri="{FF2B5EF4-FFF2-40B4-BE49-F238E27FC236}">
                  <a16:creationId xmlns:a16="http://schemas.microsoft.com/office/drawing/2014/main" id="{714DA011-873B-4AC6-9A80-23CC2258D265}"/>
                </a:ext>
              </a:extLst>
            </p:cNvPr>
            <p:cNvSpPr/>
            <p:nvPr/>
          </p:nvSpPr>
          <p:spPr>
            <a:xfrm>
              <a:off x="3249823" y="461640"/>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rgbClr val="FFFFFF"/>
                </a:solidFill>
                <a:latin typeface="Amazon Ember"/>
              </a:endParaRPr>
            </a:p>
          </p:txBody>
        </p:sp>
        <p:sp>
          <p:nvSpPr>
            <p:cNvPr id="66" name="TextBox 65">
              <a:extLst>
                <a:ext uri="{FF2B5EF4-FFF2-40B4-BE49-F238E27FC236}">
                  <a16:creationId xmlns:a16="http://schemas.microsoft.com/office/drawing/2014/main" id="{9AF6A43E-1B7A-4D7A-B28D-C971CBA09BF3}"/>
                </a:ext>
              </a:extLst>
            </p:cNvPr>
            <p:cNvSpPr txBox="1"/>
            <p:nvPr/>
          </p:nvSpPr>
          <p:spPr>
            <a:xfrm>
              <a:off x="3249823" y="461640"/>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960"/>
                </a:spcBef>
              </a:pPr>
              <a:r>
                <a:rPr lang="en-US" sz="1920" b="1" dirty="0">
                  <a:solidFill>
                    <a:srgbClr val="FFCC00"/>
                  </a:solidFill>
                  <a:latin typeface="Amazon Ember"/>
                </a:rPr>
                <a:t>Computer vision</a:t>
              </a:r>
            </a:p>
            <a:p>
              <a:pPr algn="ctr">
                <a:spcBef>
                  <a:spcPts val="960"/>
                </a:spcBef>
              </a:pPr>
              <a:r>
                <a:rPr lang="en-US" sz="1600" dirty="0">
                  <a:solidFill>
                    <a:srgbClr val="FFFFFF"/>
                  </a:solidFill>
                  <a:latin typeface="Amazon Ember"/>
                </a:rPr>
                <a:t>Image classification | Object detection |</a:t>
              </a:r>
              <a:br>
                <a:rPr lang="en-US" sz="1600" dirty="0">
                  <a:solidFill>
                    <a:srgbClr val="FFFFFF"/>
                  </a:solidFill>
                  <a:latin typeface="Amazon Ember"/>
                </a:rPr>
              </a:br>
              <a:r>
                <a:rPr lang="en-US" sz="1600" dirty="0">
                  <a:solidFill>
                    <a:srgbClr val="FFFFFF"/>
                  </a:solidFill>
                  <a:latin typeface="Amazon Ember"/>
                </a:rPr>
                <a:t> Semantic segmentation</a:t>
              </a:r>
            </a:p>
          </p:txBody>
        </p:sp>
      </p:grpSp>
      <p:grpSp>
        <p:nvGrpSpPr>
          <p:cNvPr id="112" name="Group 111">
            <a:extLst>
              <a:ext uri="{FF2B5EF4-FFF2-40B4-BE49-F238E27FC236}">
                <a16:creationId xmlns:a16="http://schemas.microsoft.com/office/drawing/2014/main" id="{8BBAB61D-A4FF-466F-9384-4A8E97BB68F7}"/>
              </a:ext>
            </a:extLst>
          </p:cNvPr>
          <p:cNvGrpSpPr/>
          <p:nvPr/>
        </p:nvGrpSpPr>
        <p:grpSpPr>
          <a:xfrm>
            <a:off x="5199717" y="4015302"/>
            <a:ext cx="4228186" cy="1450579"/>
            <a:chOff x="3249823" y="2546673"/>
            <a:chExt cx="2642616" cy="906612"/>
          </a:xfrm>
        </p:grpSpPr>
        <p:sp>
          <p:nvSpPr>
            <p:cNvPr id="99" name="Rectangle 98">
              <a:extLst>
                <a:ext uri="{FF2B5EF4-FFF2-40B4-BE49-F238E27FC236}">
                  <a16:creationId xmlns:a16="http://schemas.microsoft.com/office/drawing/2014/main" id="{420EFB28-4083-40FF-BFC4-B0B8A3840F07}"/>
                </a:ext>
              </a:extLst>
            </p:cNvPr>
            <p:cNvSpPr/>
            <p:nvPr/>
          </p:nvSpPr>
          <p:spPr>
            <a:xfrm>
              <a:off x="3249823" y="2546673"/>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rgbClr val="FFFFFF"/>
                </a:solidFill>
                <a:latin typeface="Amazon Ember"/>
              </a:endParaRPr>
            </a:p>
          </p:txBody>
        </p:sp>
        <p:sp>
          <p:nvSpPr>
            <p:cNvPr id="72" name="TextBox 71">
              <a:extLst>
                <a:ext uri="{FF2B5EF4-FFF2-40B4-BE49-F238E27FC236}">
                  <a16:creationId xmlns:a16="http://schemas.microsoft.com/office/drawing/2014/main" id="{19FB554F-BC4C-40A0-80E9-56BF3D109D17}"/>
                </a:ext>
              </a:extLst>
            </p:cNvPr>
            <p:cNvSpPr txBox="1"/>
            <p:nvPr/>
          </p:nvSpPr>
          <p:spPr>
            <a:xfrm>
              <a:off x="3249823" y="2546673"/>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960"/>
                </a:spcBef>
              </a:pPr>
              <a:r>
                <a:rPr lang="en-US" sz="1920" b="1" dirty="0">
                  <a:solidFill>
                    <a:srgbClr val="FFCC00"/>
                  </a:solidFill>
                  <a:latin typeface="Amazon Ember"/>
                </a:rPr>
                <a:t>Regression</a:t>
              </a:r>
            </a:p>
            <a:p>
              <a:pPr algn="ctr">
                <a:spcBef>
                  <a:spcPts val="960"/>
                </a:spcBef>
              </a:pPr>
              <a:r>
                <a:rPr lang="en-US" sz="1600" dirty="0">
                  <a:solidFill>
                    <a:srgbClr val="FFFFFF"/>
                  </a:solidFill>
                  <a:latin typeface="Amazon Ember"/>
                </a:rPr>
                <a:t>Linear Learner | </a:t>
              </a:r>
              <a:r>
                <a:rPr lang="en-US" sz="1600" dirty="0" err="1">
                  <a:solidFill>
                    <a:srgbClr val="FFFFFF"/>
                  </a:solidFill>
                  <a:latin typeface="Amazon Ember"/>
                </a:rPr>
                <a:t>XGBoost</a:t>
              </a:r>
              <a:r>
                <a:rPr lang="en-US" sz="1600" dirty="0">
                  <a:solidFill>
                    <a:srgbClr val="FFFFFF"/>
                  </a:solidFill>
                  <a:latin typeface="Amazon Ember"/>
                </a:rPr>
                <a:t> | KNN</a:t>
              </a:r>
            </a:p>
          </p:txBody>
        </p:sp>
      </p:grpSp>
      <p:grpSp>
        <p:nvGrpSpPr>
          <p:cNvPr id="116" name="Group 115">
            <a:extLst>
              <a:ext uri="{FF2B5EF4-FFF2-40B4-BE49-F238E27FC236}">
                <a16:creationId xmlns:a16="http://schemas.microsoft.com/office/drawing/2014/main" id="{8FFD36E2-A5FD-420E-A13F-D613DA7BB0DC}"/>
              </a:ext>
            </a:extLst>
          </p:cNvPr>
          <p:cNvGrpSpPr/>
          <p:nvPr/>
        </p:nvGrpSpPr>
        <p:grpSpPr>
          <a:xfrm>
            <a:off x="5199717" y="5683326"/>
            <a:ext cx="4228186" cy="1450579"/>
            <a:chOff x="3249823" y="3589188"/>
            <a:chExt cx="2642616" cy="906612"/>
          </a:xfrm>
        </p:grpSpPr>
        <p:sp>
          <p:nvSpPr>
            <p:cNvPr id="103" name="Rectangle 102">
              <a:extLst>
                <a:ext uri="{FF2B5EF4-FFF2-40B4-BE49-F238E27FC236}">
                  <a16:creationId xmlns:a16="http://schemas.microsoft.com/office/drawing/2014/main" id="{8C48355C-EB5A-471E-855E-1536CAFF59B3}"/>
                </a:ext>
              </a:extLst>
            </p:cNvPr>
            <p:cNvSpPr/>
            <p:nvPr/>
          </p:nvSpPr>
          <p:spPr>
            <a:xfrm>
              <a:off x="3249823" y="3589188"/>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rgbClr val="FFFFFF"/>
                </a:solidFill>
                <a:latin typeface="Amazon Ember"/>
              </a:endParaRPr>
            </a:p>
          </p:txBody>
        </p:sp>
        <p:sp>
          <p:nvSpPr>
            <p:cNvPr id="75" name="TextBox 74">
              <a:extLst>
                <a:ext uri="{FF2B5EF4-FFF2-40B4-BE49-F238E27FC236}">
                  <a16:creationId xmlns:a16="http://schemas.microsoft.com/office/drawing/2014/main" id="{8AE54B60-E29E-4296-8F73-810BE6AA8CC8}"/>
                </a:ext>
              </a:extLst>
            </p:cNvPr>
            <p:cNvSpPr txBox="1"/>
            <p:nvPr/>
          </p:nvSpPr>
          <p:spPr>
            <a:xfrm>
              <a:off x="3249823" y="3589188"/>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960"/>
                </a:spcBef>
              </a:pPr>
              <a:r>
                <a:rPr lang="en-US" sz="1920" b="1" dirty="0">
                  <a:solidFill>
                    <a:srgbClr val="FFCC00"/>
                  </a:solidFill>
                  <a:latin typeface="Amazon Ember"/>
                </a:rPr>
                <a:t>Anomaly detection</a:t>
              </a:r>
            </a:p>
            <a:p>
              <a:pPr algn="ctr">
                <a:spcBef>
                  <a:spcPts val="960"/>
                </a:spcBef>
              </a:pPr>
              <a:r>
                <a:rPr lang="en-US" sz="1600" dirty="0">
                  <a:solidFill>
                    <a:srgbClr val="FFFFFF"/>
                  </a:solidFill>
                  <a:latin typeface="Amazon Ember"/>
                </a:rPr>
                <a:t>Random cut forests | IP Insights </a:t>
              </a:r>
            </a:p>
          </p:txBody>
        </p:sp>
      </p:grpSp>
      <p:grpSp>
        <p:nvGrpSpPr>
          <p:cNvPr id="113" name="Group 112">
            <a:extLst>
              <a:ext uri="{FF2B5EF4-FFF2-40B4-BE49-F238E27FC236}">
                <a16:creationId xmlns:a16="http://schemas.microsoft.com/office/drawing/2014/main" id="{1382A329-FA13-47BB-A85A-0C854E01F222}"/>
              </a:ext>
            </a:extLst>
          </p:cNvPr>
          <p:cNvGrpSpPr/>
          <p:nvPr/>
        </p:nvGrpSpPr>
        <p:grpSpPr>
          <a:xfrm>
            <a:off x="9650741" y="4015302"/>
            <a:ext cx="4228186" cy="1450579"/>
            <a:chOff x="6031713" y="2546673"/>
            <a:chExt cx="2642616" cy="906612"/>
          </a:xfrm>
        </p:grpSpPr>
        <p:sp>
          <p:nvSpPr>
            <p:cNvPr id="100" name="Rectangle 99">
              <a:extLst>
                <a:ext uri="{FF2B5EF4-FFF2-40B4-BE49-F238E27FC236}">
                  <a16:creationId xmlns:a16="http://schemas.microsoft.com/office/drawing/2014/main" id="{B3DCF403-C17A-40B7-B92A-1161F3EC8A5A}"/>
                </a:ext>
              </a:extLst>
            </p:cNvPr>
            <p:cNvSpPr/>
            <p:nvPr/>
          </p:nvSpPr>
          <p:spPr>
            <a:xfrm>
              <a:off x="6031713" y="2546673"/>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rgbClr val="FFFFFF"/>
                </a:solidFill>
                <a:latin typeface="Amazon Ember"/>
              </a:endParaRPr>
            </a:p>
          </p:txBody>
        </p:sp>
        <p:sp>
          <p:nvSpPr>
            <p:cNvPr id="78" name="TextBox 77">
              <a:extLst>
                <a:ext uri="{FF2B5EF4-FFF2-40B4-BE49-F238E27FC236}">
                  <a16:creationId xmlns:a16="http://schemas.microsoft.com/office/drawing/2014/main" id="{8FF6468E-C5F1-4233-825D-06AA70B14EA2}"/>
                </a:ext>
              </a:extLst>
            </p:cNvPr>
            <p:cNvSpPr txBox="1"/>
            <p:nvPr/>
          </p:nvSpPr>
          <p:spPr>
            <a:xfrm>
              <a:off x="6031713" y="2546673"/>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960"/>
                </a:spcBef>
              </a:pPr>
              <a:r>
                <a:rPr lang="en-US" sz="1920" b="1" dirty="0">
                  <a:solidFill>
                    <a:srgbClr val="FFCC00"/>
                  </a:solidFill>
                  <a:latin typeface="Amazon Ember"/>
                </a:rPr>
                <a:t>Clustering</a:t>
              </a:r>
            </a:p>
            <a:p>
              <a:pPr algn="ctr">
                <a:spcBef>
                  <a:spcPts val="960"/>
                </a:spcBef>
              </a:pPr>
              <a:r>
                <a:rPr lang="en-US" sz="1600" dirty="0" err="1">
                  <a:solidFill>
                    <a:srgbClr val="FFFFFF"/>
                  </a:solidFill>
                  <a:latin typeface="Amazon Ember"/>
                </a:rPr>
                <a:t>Kmeans</a:t>
              </a:r>
              <a:endParaRPr lang="en-US" sz="1600" dirty="0">
                <a:solidFill>
                  <a:srgbClr val="FFFFFF"/>
                </a:solidFill>
                <a:latin typeface="Amazon Ember"/>
              </a:endParaRPr>
            </a:p>
          </p:txBody>
        </p:sp>
      </p:grpSp>
      <p:grpSp>
        <p:nvGrpSpPr>
          <p:cNvPr id="115" name="Group 114">
            <a:extLst>
              <a:ext uri="{FF2B5EF4-FFF2-40B4-BE49-F238E27FC236}">
                <a16:creationId xmlns:a16="http://schemas.microsoft.com/office/drawing/2014/main" id="{98DCD937-07BB-466A-A6CC-F4FA778BECA1}"/>
              </a:ext>
            </a:extLst>
          </p:cNvPr>
          <p:cNvGrpSpPr/>
          <p:nvPr/>
        </p:nvGrpSpPr>
        <p:grpSpPr>
          <a:xfrm>
            <a:off x="9650741" y="5683326"/>
            <a:ext cx="4228186" cy="1450579"/>
            <a:chOff x="6031713" y="3589188"/>
            <a:chExt cx="2642616" cy="906612"/>
          </a:xfrm>
        </p:grpSpPr>
        <p:sp>
          <p:nvSpPr>
            <p:cNvPr id="104" name="Rectangle 103">
              <a:extLst>
                <a:ext uri="{FF2B5EF4-FFF2-40B4-BE49-F238E27FC236}">
                  <a16:creationId xmlns:a16="http://schemas.microsoft.com/office/drawing/2014/main" id="{91AA74C3-278F-425E-AE7E-C79F27A6FFF9}"/>
                </a:ext>
              </a:extLst>
            </p:cNvPr>
            <p:cNvSpPr/>
            <p:nvPr/>
          </p:nvSpPr>
          <p:spPr>
            <a:xfrm>
              <a:off x="6031713" y="3589188"/>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rgbClr val="FFFFFF"/>
                </a:solidFill>
                <a:latin typeface="Amazon Ember"/>
              </a:endParaRPr>
            </a:p>
          </p:txBody>
        </p:sp>
        <p:sp>
          <p:nvSpPr>
            <p:cNvPr id="81" name="TextBox 80">
              <a:extLst>
                <a:ext uri="{FF2B5EF4-FFF2-40B4-BE49-F238E27FC236}">
                  <a16:creationId xmlns:a16="http://schemas.microsoft.com/office/drawing/2014/main" id="{748CB725-50DD-473A-8097-6884056F5F6B}"/>
                </a:ext>
              </a:extLst>
            </p:cNvPr>
            <p:cNvSpPr txBox="1"/>
            <p:nvPr/>
          </p:nvSpPr>
          <p:spPr>
            <a:xfrm>
              <a:off x="6031713" y="3589188"/>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960"/>
                </a:spcBef>
              </a:pPr>
              <a:r>
                <a:rPr lang="en-US" sz="1920" b="1" dirty="0">
                  <a:solidFill>
                    <a:srgbClr val="FFCC00"/>
                  </a:solidFill>
                  <a:latin typeface="Amazon Ember"/>
                </a:rPr>
                <a:t>Feature reduction</a:t>
              </a:r>
            </a:p>
            <a:p>
              <a:pPr algn="ctr">
                <a:spcBef>
                  <a:spcPts val="960"/>
                </a:spcBef>
              </a:pPr>
              <a:r>
                <a:rPr lang="en-US" sz="1600" dirty="0">
                  <a:solidFill>
                    <a:srgbClr val="FFFFFF"/>
                  </a:solidFill>
                  <a:latin typeface="Amazon Ember"/>
                </a:rPr>
                <a:t>PCA</a:t>
              </a:r>
            </a:p>
          </p:txBody>
        </p:sp>
      </p:grpSp>
      <p:grpSp>
        <p:nvGrpSpPr>
          <p:cNvPr id="110" name="Group 109">
            <a:extLst>
              <a:ext uri="{FF2B5EF4-FFF2-40B4-BE49-F238E27FC236}">
                <a16:creationId xmlns:a16="http://schemas.microsoft.com/office/drawing/2014/main" id="{1EB9EAC6-D3E6-4585-96BE-E3AE6F2770EB}"/>
              </a:ext>
            </a:extLst>
          </p:cNvPr>
          <p:cNvGrpSpPr/>
          <p:nvPr/>
        </p:nvGrpSpPr>
        <p:grpSpPr>
          <a:xfrm>
            <a:off x="5199717" y="2347275"/>
            <a:ext cx="4228186" cy="1450579"/>
            <a:chOff x="3249823" y="1504156"/>
            <a:chExt cx="2642616" cy="906612"/>
          </a:xfrm>
        </p:grpSpPr>
        <p:sp>
          <p:nvSpPr>
            <p:cNvPr id="95" name="Rectangle 94">
              <a:extLst>
                <a:ext uri="{FF2B5EF4-FFF2-40B4-BE49-F238E27FC236}">
                  <a16:creationId xmlns:a16="http://schemas.microsoft.com/office/drawing/2014/main" id="{28E334D8-C636-47BE-A0BE-36AC16E4F241}"/>
                </a:ext>
              </a:extLst>
            </p:cNvPr>
            <p:cNvSpPr/>
            <p:nvPr/>
          </p:nvSpPr>
          <p:spPr>
            <a:xfrm>
              <a:off x="3249823" y="1504156"/>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rgbClr val="FFFFFF"/>
                </a:solidFill>
                <a:latin typeface="Amazon Ember"/>
              </a:endParaRPr>
            </a:p>
          </p:txBody>
        </p:sp>
        <p:sp>
          <p:nvSpPr>
            <p:cNvPr id="84" name="TextBox 83">
              <a:extLst>
                <a:ext uri="{FF2B5EF4-FFF2-40B4-BE49-F238E27FC236}">
                  <a16:creationId xmlns:a16="http://schemas.microsoft.com/office/drawing/2014/main" id="{E572F601-6D6D-410E-AEB2-53586AE63B95}"/>
                </a:ext>
              </a:extLst>
            </p:cNvPr>
            <p:cNvSpPr txBox="1"/>
            <p:nvPr/>
          </p:nvSpPr>
          <p:spPr>
            <a:xfrm>
              <a:off x="3249823" y="1504156"/>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960"/>
                </a:spcBef>
              </a:pPr>
              <a:r>
                <a:rPr lang="en-US" sz="1920" b="1" dirty="0">
                  <a:solidFill>
                    <a:srgbClr val="FFCC00"/>
                  </a:solidFill>
                  <a:latin typeface="Amazon Ember"/>
                </a:rPr>
                <a:t>Recommendation</a:t>
              </a:r>
            </a:p>
            <a:p>
              <a:pPr algn="ctr">
                <a:spcBef>
                  <a:spcPts val="960"/>
                </a:spcBef>
              </a:pPr>
              <a:r>
                <a:rPr lang="en-US" sz="1600" dirty="0">
                  <a:solidFill>
                    <a:srgbClr val="FFFFFF"/>
                  </a:solidFill>
                  <a:latin typeface="Amazon Ember"/>
                </a:rPr>
                <a:t>Factorization machines</a:t>
              </a:r>
            </a:p>
          </p:txBody>
        </p:sp>
      </p:grpSp>
      <p:grpSp>
        <p:nvGrpSpPr>
          <p:cNvPr id="109" name="Group 108">
            <a:extLst>
              <a:ext uri="{FF2B5EF4-FFF2-40B4-BE49-F238E27FC236}">
                <a16:creationId xmlns:a16="http://schemas.microsoft.com/office/drawing/2014/main" id="{212743CF-2EBD-4C4E-966B-659BBE8C09C8}"/>
              </a:ext>
            </a:extLst>
          </p:cNvPr>
          <p:cNvGrpSpPr/>
          <p:nvPr/>
        </p:nvGrpSpPr>
        <p:grpSpPr>
          <a:xfrm>
            <a:off x="9650741" y="679249"/>
            <a:ext cx="4228186" cy="1450579"/>
            <a:chOff x="6031713" y="461640"/>
            <a:chExt cx="2642616" cy="906612"/>
          </a:xfrm>
        </p:grpSpPr>
        <p:sp>
          <p:nvSpPr>
            <p:cNvPr id="92" name="Rectangle 91">
              <a:extLst>
                <a:ext uri="{FF2B5EF4-FFF2-40B4-BE49-F238E27FC236}">
                  <a16:creationId xmlns:a16="http://schemas.microsoft.com/office/drawing/2014/main" id="{E2EABBB6-2236-4B0C-92B0-AB54E07E488E}"/>
                </a:ext>
              </a:extLst>
            </p:cNvPr>
            <p:cNvSpPr/>
            <p:nvPr/>
          </p:nvSpPr>
          <p:spPr>
            <a:xfrm>
              <a:off x="6031713" y="461640"/>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rgbClr val="FFFFFF"/>
                </a:solidFill>
                <a:latin typeface="Amazon Ember"/>
              </a:endParaRPr>
            </a:p>
          </p:txBody>
        </p:sp>
        <p:sp>
          <p:nvSpPr>
            <p:cNvPr id="87" name="TextBox 86">
              <a:extLst>
                <a:ext uri="{FF2B5EF4-FFF2-40B4-BE49-F238E27FC236}">
                  <a16:creationId xmlns:a16="http://schemas.microsoft.com/office/drawing/2014/main" id="{4AAA7571-DB87-477B-8D8E-1E3557A48699}"/>
                </a:ext>
              </a:extLst>
            </p:cNvPr>
            <p:cNvSpPr txBox="1"/>
            <p:nvPr/>
          </p:nvSpPr>
          <p:spPr>
            <a:xfrm>
              <a:off x="6031713" y="461640"/>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960"/>
                </a:spcBef>
              </a:pPr>
              <a:r>
                <a:rPr lang="en-US" sz="1920" b="1" dirty="0">
                  <a:solidFill>
                    <a:srgbClr val="FFCC00"/>
                  </a:solidFill>
                  <a:latin typeface="Amazon Ember"/>
                </a:rPr>
                <a:t>Topic modeling</a:t>
              </a:r>
            </a:p>
            <a:p>
              <a:pPr algn="ctr">
                <a:spcBef>
                  <a:spcPts val="960"/>
                </a:spcBef>
              </a:pPr>
              <a:r>
                <a:rPr lang="en-US" sz="1600" dirty="0">
                  <a:solidFill>
                    <a:srgbClr val="FFFFFF"/>
                  </a:solidFill>
                  <a:latin typeface="Amazon Ember"/>
                </a:rPr>
                <a:t>LDA | NTM</a:t>
              </a:r>
            </a:p>
          </p:txBody>
        </p:sp>
      </p:grpSp>
      <p:grpSp>
        <p:nvGrpSpPr>
          <p:cNvPr id="114" name="Group 113">
            <a:extLst>
              <a:ext uri="{FF2B5EF4-FFF2-40B4-BE49-F238E27FC236}">
                <a16:creationId xmlns:a16="http://schemas.microsoft.com/office/drawing/2014/main" id="{764DE832-54BA-435C-B657-18E6ECD04D5A}"/>
              </a:ext>
            </a:extLst>
          </p:cNvPr>
          <p:cNvGrpSpPr/>
          <p:nvPr/>
        </p:nvGrpSpPr>
        <p:grpSpPr>
          <a:xfrm>
            <a:off x="9650741" y="2347275"/>
            <a:ext cx="4228186" cy="1450579"/>
            <a:chOff x="6031713" y="1504156"/>
            <a:chExt cx="2642616" cy="906612"/>
          </a:xfrm>
        </p:grpSpPr>
        <p:sp>
          <p:nvSpPr>
            <p:cNvPr id="96" name="Rectangle 95">
              <a:extLst>
                <a:ext uri="{FF2B5EF4-FFF2-40B4-BE49-F238E27FC236}">
                  <a16:creationId xmlns:a16="http://schemas.microsoft.com/office/drawing/2014/main" id="{2B6D4EBB-DC3E-448C-92B5-78A4F25FD607}"/>
                </a:ext>
              </a:extLst>
            </p:cNvPr>
            <p:cNvSpPr/>
            <p:nvPr/>
          </p:nvSpPr>
          <p:spPr>
            <a:xfrm>
              <a:off x="6031713" y="1504156"/>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rgbClr val="FFFFFF"/>
                </a:solidFill>
                <a:latin typeface="Amazon Ember"/>
              </a:endParaRPr>
            </a:p>
          </p:txBody>
        </p:sp>
        <p:sp>
          <p:nvSpPr>
            <p:cNvPr id="90" name="TextBox 89">
              <a:extLst>
                <a:ext uri="{FF2B5EF4-FFF2-40B4-BE49-F238E27FC236}">
                  <a16:creationId xmlns:a16="http://schemas.microsoft.com/office/drawing/2014/main" id="{93F6F123-D24B-422E-8030-93B67341959B}"/>
                </a:ext>
              </a:extLst>
            </p:cNvPr>
            <p:cNvSpPr txBox="1"/>
            <p:nvPr/>
          </p:nvSpPr>
          <p:spPr>
            <a:xfrm>
              <a:off x="6031713" y="1504156"/>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960"/>
                </a:spcBef>
              </a:pPr>
              <a:r>
                <a:rPr lang="en-US" sz="1920" b="1" dirty="0">
                  <a:solidFill>
                    <a:srgbClr val="FFCC00"/>
                  </a:solidFill>
                  <a:latin typeface="Amazon Ember"/>
                </a:rPr>
                <a:t>Forecasting</a:t>
              </a:r>
            </a:p>
            <a:p>
              <a:pPr algn="ctr">
                <a:spcBef>
                  <a:spcPts val="960"/>
                </a:spcBef>
              </a:pPr>
              <a:r>
                <a:rPr lang="en-US" sz="1600" dirty="0" err="1">
                  <a:solidFill>
                    <a:srgbClr val="FFFFFF"/>
                  </a:solidFill>
                  <a:latin typeface="Amazon Ember"/>
                </a:rPr>
                <a:t>DeepAR</a:t>
              </a:r>
              <a:endParaRPr lang="en-US" sz="1600" dirty="0">
                <a:solidFill>
                  <a:srgbClr val="FFFFFF"/>
                </a:solidFill>
                <a:latin typeface="Amazon Ember"/>
              </a:endParaRPr>
            </a:p>
          </p:txBody>
        </p:sp>
      </p:grpSp>
    </p:spTree>
    <p:extLst>
      <p:ext uri="{BB962C8B-B14F-4D97-AF65-F5344CB8AC3E}">
        <p14:creationId xmlns:p14="http://schemas.microsoft.com/office/powerpoint/2010/main" val="1593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42" presetClass="path" presetSubtype="0" decel="100000" fill="hold" grpId="1" nodeType="withEffect">
                                  <p:stCondLst>
                                    <p:cond delay="0"/>
                                  </p:stCondLst>
                                  <p:childTnLst>
                                    <p:animMotion origin="layout" path="M 3.95833E-6 0.0449 L 3.95833E-6 4.07407E-6 " pathEditMode="relative" rAng="0" ptsTypes="AA">
                                      <p:cBhvr>
                                        <p:cTn id="9" dur="600" fill="hold"/>
                                        <p:tgtEl>
                                          <p:spTgt spid="49"/>
                                        </p:tgtEl>
                                        <p:attrNameLst>
                                          <p:attrName>ppt_x</p:attrName>
                                          <p:attrName>ppt_y</p:attrName>
                                        </p:attrNameLst>
                                      </p:cBhvr>
                                      <p:rCtr x="0" y="-2245"/>
                                    </p:animMotion>
                                  </p:childTnLst>
                                </p:cTn>
                              </p:par>
                              <p:par>
                                <p:cTn id="10" presetID="10" presetClass="entr" presetSubtype="0" fill="hold" nodeType="withEffect">
                                  <p:stCondLst>
                                    <p:cond delay="10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childTnLst>
                                </p:cTn>
                              </p:par>
                              <p:par>
                                <p:cTn id="13" presetID="42" presetClass="path" presetSubtype="0" decel="100000" fill="hold" nodeType="withEffect">
                                  <p:stCondLst>
                                    <p:cond delay="100"/>
                                  </p:stCondLst>
                                  <p:childTnLst>
                                    <p:animMotion origin="layout" path="M 3.95833E-6 0.0449 L 3.95833E-6 4.07407E-6 " pathEditMode="relative" rAng="0" ptsTypes="AA">
                                      <p:cBhvr>
                                        <p:cTn id="14" dur="600" fill="hold"/>
                                        <p:tgtEl>
                                          <p:spTgt spid="107"/>
                                        </p:tgtEl>
                                        <p:attrNameLst>
                                          <p:attrName>ppt_x</p:attrName>
                                          <p:attrName>ppt_y</p:attrName>
                                        </p:attrNameLst>
                                      </p:cBhvr>
                                      <p:rCtr x="0" y="-2245"/>
                                    </p:animMotion>
                                  </p:childTnLst>
                                </p:cTn>
                              </p:par>
                              <p:par>
                                <p:cTn id="15" presetID="10" presetClass="entr" presetSubtype="0" fill="hold" nodeType="withEffect">
                                  <p:stCondLst>
                                    <p:cond delay="10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42" presetClass="path" presetSubtype="0" decel="100000" fill="hold" nodeType="withEffect">
                                  <p:stCondLst>
                                    <p:cond delay="100"/>
                                  </p:stCondLst>
                                  <p:childTnLst>
                                    <p:animMotion origin="layout" path="M 3.95833E-6 0.0449 L 3.95833E-6 4.07407E-6 " pathEditMode="relative" rAng="0" ptsTypes="AA">
                                      <p:cBhvr>
                                        <p:cTn id="19" dur="600" fill="hold"/>
                                        <p:tgtEl>
                                          <p:spTgt spid="108"/>
                                        </p:tgtEl>
                                        <p:attrNameLst>
                                          <p:attrName>ppt_x</p:attrName>
                                          <p:attrName>ppt_y</p:attrName>
                                        </p:attrNameLst>
                                      </p:cBhvr>
                                      <p:rCtr x="0" y="-2245"/>
                                    </p:animMotion>
                                  </p:childTnLst>
                                </p:cTn>
                              </p:par>
                              <p:par>
                                <p:cTn id="20" presetID="10" presetClass="entr" presetSubtype="0" fill="hold" nodeType="withEffect">
                                  <p:stCondLst>
                                    <p:cond delay="200"/>
                                  </p:stCondLst>
                                  <p:childTnLst>
                                    <p:set>
                                      <p:cBhvr>
                                        <p:cTn id="21" dur="1" fill="hold">
                                          <p:stCondLst>
                                            <p:cond delay="0"/>
                                          </p:stCondLst>
                                        </p:cTn>
                                        <p:tgtEl>
                                          <p:spTgt spid="109"/>
                                        </p:tgtEl>
                                        <p:attrNameLst>
                                          <p:attrName>style.visibility</p:attrName>
                                        </p:attrNameLst>
                                      </p:cBhvr>
                                      <p:to>
                                        <p:strVal val="visible"/>
                                      </p:to>
                                    </p:set>
                                    <p:animEffect transition="in" filter="fade">
                                      <p:cBhvr>
                                        <p:cTn id="22" dur="500"/>
                                        <p:tgtEl>
                                          <p:spTgt spid="109"/>
                                        </p:tgtEl>
                                      </p:cBhvr>
                                    </p:animEffect>
                                  </p:childTnLst>
                                </p:cTn>
                              </p:par>
                              <p:par>
                                <p:cTn id="23" presetID="42" presetClass="path" presetSubtype="0" decel="100000" fill="hold" nodeType="withEffect">
                                  <p:stCondLst>
                                    <p:cond delay="200"/>
                                  </p:stCondLst>
                                  <p:childTnLst>
                                    <p:animMotion origin="layout" path="M 3.95833E-6 0.0449 L 3.95833E-6 4.07407E-6 " pathEditMode="relative" rAng="0" ptsTypes="AA">
                                      <p:cBhvr>
                                        <p:cTn id="24" dur="600" fill="hold"/>
                                        <p:tgtEl>
                                          <p:spTgt spid="109"/>
                                        </p:tgtEl>
                                        <p:attrNameLst>
                                          <p:attrName>ppt_x</p:attrName>
                                          <p:attrName>ppt_y</p:attrName>
                                        </p:attrNameLst>
                                      </p:cBhvr>
                                      <p:rCtr x="0" y="-2245"/>
                                    </p:animMotion>
                                  </p:childTnLst>
                                </p:cTn>
                              </p:par>
                              <p:par>
                                <p:cTn id="25" presetID="10" presetClass="entr" presetSubtype="0" fill="hold" nodeType="withEffect">
                                  <p:stCondLst>
                                    <p:cond delay="20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par>
                                <p:cTn id="28" presetID="42" presetClass="path" presetSubtype="0" decel="100000" fill="hold" nodeType="withEffect">
                                  <p:stCondLst>
                                    <p:cond delay="200"/>
                                  </p:stCondLst>
                                  <p:childTnLst>
                                    <p:animMotion origin="layout" path="M 3.95833E-6 0.0449 L 3.95833E-6 4.07407E-6 " pathEditMode="relative" rAng="0" ptsTypes="AA">
                                      <p:cBhvr>
                                        <p:cTn id="29" dur="600" fill="hold"/>
                                        <p:tgtEl>
                                          <p:spTgt spid="110"/>
                                        </p:tgtEl>
                                        <p:attrNameLst>
                                          <p:attrName>ppt_x</p:attrName>
                                          <p:attrName>ppt_y</p:attrName>
                                        </p:attrNameLst>
                                      </p:cBhvr>
                                      <p:rCtr x="0" y="-2245"/>
                                    </p:animMotion>
                                  </p:childTnLst>
                                </p:cTn>
                              </p:par>
                              <p:par>
                                <p:cTn id="30" presetID="10" presetClass="entr" presetSubtype="0" fill="hold" nodeType="withEffect">
                                  <p:stCondLst>
                                    <p:cond delay="200"/>
                                  </p:stCondLst>
                                  <p:childTnLst>
                                    <p:set>
                                      <p:cBhvr>
                                        <p:cTn id="31" dur="1" fill="hold">
                                          <p:stCondLst>
                                            <p:cond delay="0"/>
                                          </p:stCondLst>
                                        </p:cTn>
                                        <p:tgtEl>
                                          <p:spTgt spid="111"/>
                                        </p:tgtEl>
                                        <p:attrNameLst>
                                          <p:attrName>style.visibility</p:attrName>
                                        </p:attrNameLst>
                                      </p:cBhvr>
                                      <p:to>
                                        <p:strVal val="visible"/>
                                      </p:to>
                                    </p:set>
                                    <p:animEffect transition="in" filter="fade">
                                      <p:cBhvr>
                                        <p:cTn id="32" dur="500"/>
                                        <p:tgtEl>
                                          <p:spTgt spid="111"/>
                                        </p:tgtEl>
                                      </p:cBhvr>
                                    </p:animEffect>
                                  </p:childTnLst>
                                </p:cTn>
                              </p:par>
                              <p:par>
                                <p:cTn id="33" presetID="42" presetClass="path" presetSubtype="0" decel="100000" fill="hold" nodeType="withEffect">
                                  <p:stCondLst>
                                    <p:cond delay="200"/>
                                  </p:stCondLst>
                                  <p:childTnLst>
                                    <p:animMotion origin="layout" path="M 3.95833E-6 0.0449 L 3.95833E-6 4.07407E-6 " pathEditMode="relative" rAng="0" ptsTypes="AA">
                                      <p:cBhvr>
                                        <p:cTn id="34" dur="600" fill="hold"/>
                                        <p:tgtEl>
                                          <p:spTgt spid="111"/>
                                        </p:tgtEl>
                                        <p:attrNameLst>
                                          <p:attrName>ppt_x</p:attrName>
                                          <p:attrName>ppt_y</p:attrName>
                                        </p:attrNameLst>
                                      </p:cBhvr>
                                      <p:rCtr x="0" y="-2245"/>
                                    </p:animMotion>
                                  </p:childTnLst>
                                </p:cTn>
                              </p:par>
                              <p:par>
                                <p:cTn id="35" presetID="10" presetClass="entr" presetSubtype="0" fill="hold" nodeType="withEffect">
                                  <p:stCondLst>
                                    <p:cond delay="30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par>
                                <p:cTn id="38" presetID="42" presetClass="path" presetSubtype="0" decel="100000" fill="hold" nodeType="withEffect">
                                  <p:stCondLst>
                                    <p:cond delay="300"/>
                                  </p:stCondLst>
                                  <p:childTnLst>
                                    <p:animMotion origin="layout" path="M 3.95833E-6 0.0449 L 3.95833E-6 4.07407E-6 " pathEditMode="relative" rAng="0" ptsTypes="AA">
                                      <p:cBhvr>
                                        <p:cTn id="39" dur="600" fill="hold"/>
                                        <p:tgtEl>
                                          <p:spTgt spid="114"/>
                                        </p:tgtEl>
                                        <p:attrNameLst>
                                          <p:attrName>ppt_x</p:attrName>
                                          <p:attrName>ppt_y</p:attrName>
                                        </p:attrNameLst>
                                      </p:cBhvr>
                                      <p:rCtr x="0" y="-2245"/>
                                    </p:animMotion>
                                  </p:childTnLst>
                                </p:cTn>
                              </p:par>
                              <p:par>
                                <p:cTn id="40" presetID="10" presetClass="entr" presetSubtype="0" fill="hold" nodeType="withEffect">
                                  <p:stCondLst>
                                    <p:cond delay="300"/>
                                  </p:stCondLst>
                                  <p:childTnLst>
                                    <p:set>
                                      <p:cBhvr>
                                        <p:cTn id="41" dur="1" fill="hold">
                                          <p:stCondLst>
                                            <p:cond delay="0"/>
                                          </p:stCondLst>
                                        </p:cTn>
                                        <p:tgtEl>
                                          <p:spTgt spid="112"/>
                                        </p:tgtEl>
                                        <p:attrNameLst>
                                          <p:attrName>style.visibility</p:attrName>
                                        </p:attrNameLst>
                                      </p:cBhvr>
                                      <p:to>
                                        <p:strVal val="visible"/>
                                      </p:to>
                                    </p:set>
                                    <p:animEffect transition="in" filter="fade">
                                      <p:cBhvr>
                                        <p:cTn id="42" dur="500"/>
                                        <p:tgtEl>
                                          <p:spTgt spid="112"/>
                                        </p:tgtEl>
                                      </p:cBhvr>
                                    </p:animEffect>
                                  </p:childTnLst>
                                </p:cTn>
                              </p:par>
                              <p:par>
                                <p:cTn id="43" presetID="42" presetClass="path" presetSubtype="0" decel="100000" fill="hold" nodeType="withEffect">
                                  <p:stCondLst>
                                    <p:cond delay="300"/>
                                  </p:stCondLst>
                                  <p:childTnLst>
                                    <p:animMotion origin="layout" path="M 3.95833E-6 0.0449 L 3.95833E-6 4.07407E-6 " pathEditMode="relative" rAng="0" ptsTypes="AA">
                                      <p:cBhvr>
                                        <p:cTn id="44" dur="600" fill="hold"/>
                                        <p:tgtEl>
                                          <p:spTgt spid="112"/>
                                        </p:tgtEl>
                                        <p:attrNameLst>
                                          <p:attrName>ppt_x</p:attrName>
                                          <p:attrName>ppt_y</p:attrName>
                                        </p:attrNameLst>
                                      </p:cBhvr>
                                      <p:rCtr x="0" y="-2245"/>
                                    </p:animMotion>
                                  </p:childTnLst>
                                </p:cTn>
                              </p:par>
                              <p:par>
                                <p:cTn id="45" presetID="10" presetClass="entr" presetSubtype="0" fill="hold" nodeType="withEffect">
                                  <p:stCondLst>
                                    <p:cond delay="3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42" presetClass="path" presetSubtype="0" decel="100000" fill="hold" nodeType="withEffect">
                                  <p:stCondLst>
                                    <p:cond delay="300"/>
                                  </p:stCondLst>
                                  <p:childTnLst>
                                    <p:animMotion origin="layout" path="M 3.95833E-6 0.0449 L 3.95833E-6 4.07407E-6 " pathEditMode="relative" rAng="0" ptsTypes="AA">
                                      <p:cBhvr>
                                        <p:cTn id="49" dur="600" fill="hold"/>
                                        <p:tgtEl>
                                          <p:spTgt spid="117"/>
                                        </p:tgtEl>
                                        <p:attrNameLst>
                                          <p:attrName>ppt_x</p:attrName>
                                          <p:attrName>ppt_y</p:attrName>
                                        </p:attrNameLst>
                                      </p:cBhvr>
                                      <p:rCtr x="0" y="-2245"/>
                                    </p:animMotion>
                                  </p:childTnLst>
                                </p:cTn>
                              </p:par>
                              <p:par>
                                <p:cTn id="50" presetID="10" presetClass="entr" presetSubtype="0" fill="hold" nodeType="withEffect">
                                  <p:stCondLst>
                                    <p:cond delay="400"/>
                                  </p:stCondLst>
                                  <p:childTnLst>
                                    <p:set>
                                      <p:cBhvr>
                                        <p:cTn id="51" dur="1" fill="hold">
                                          <p:stCondLst>
                                            <p:cond delay="0"/>
                                          </p:stCondLst>
                                        </p:cTn>
                                        <p:tgtEl>
                                          <p:spTgt spid="113"/>
                                        </p:tgtEl>
                                        <p:attrNameLst>
                                          <p:attrName>style.visibility</p:attrName>
                                        </p:attrNameLst>
                                      </p:cBhvr>
                                      <p:to>
                                        <p:strVal val="visible"/>
                                      </p:to>
                                    </p:set>
                                    <p:animEffect transition="in" filter="fade">
                                      <p:cBhvr>
                                        <p:cTn id="52" dur="500"/>
                                        <p:tgtEl>
                                          <p:spTgt spid="113"/>
                                        </p:tgtEl>
                                      </p:cBhvr>
                                    </p:animEffect>
                                  </p:childTnLst>
                                </p:cTn>
                              </p:par>
                              <p:par>
                                <p:cTn id="53" presetID="42" presetClass="path" presetSubtype="0" decel="100000" fill="hold" nodeType="withEffect">
                                  <p:stCondLst>
                                    <p:cond delay="400"/>
                                  </p:stCondLst>
                                  <p:childTnLst>
                                    <p:animMotion origin="layout" path="M 3.95833E-6 0.0449 L 3.95833E-6 4.07407E-6 " pathEditMode="relative" rAng="0" ptsTypes="AA">
                                      <p:cBhvr>
                                        <p:cTn id="54" dur="600" fill="hold"/>
                                        <p:tgtEl>
                                          <p:spTgt spid="113"/>
                                        </p:tgtEl>
                                        <p:attrNameLst>
                                          <p:attrName>ppt_x</p:attrName>
                                          <p:attrName>ppt_y</p:attrName>
                                        </p:attrNameLst>
                                      </p:cBhvr>
                                      <p:rCtr x="0" y="-2245"/>
                                    </p:animMotion>
                                  </p:childTnLst>
                                </p:cTn>
                              </p:par>
                              <p:par>
                                <p:cTn id="55" presetID="10" presetClass="entr" presetSubtype="0" fill="hold" nodeType="withEffect">
                                  <p:stCondLst>
                                    <p:cond delay="400"/>
                                  </p:stCondLst>
                                  <p:childTnLst>
                                    <p:set>
                                      <p:cBhvr>
                                        <p:cTn id="56" dur="1" fill="hold">
                                          <p:stCondLst>
                                            <p:cond delay="0"/>
                                          </p:stCondLst>
                                        </p:cTn>
                                        <p:tgtEl>
                                          <p:spTgt spid="116"/>
                                        </p:tgtEl>
                                        <p:attrNameLst>
                                          <p:attrName>style.visibility</p:attrName>
                                        </p:attrNameLst>
                                      </p:cBhvr>
                                      <p:to>
                                        <p:strVal val="visible"/>
                                      </p:to>
                                    </p:set>
                                    <p:animEffect transition="in" filter="fade">
                                      <p:cBhvr>
                                        <p:cTn id="57" dur="500"/>
                                        <p:tgtEl>
                                          <p:spTgt spid="116"/>
                                        </p:tgtEl>
                                      </p:cBhvr>
                                    </p:animEffect>
                                  </p:childTnLst>
                                </p:cTn>
                              </p:par>
                              <p:par>
                                <p:cTn id="58" presetID="42" presetClass="path" presetSubtype="0" decel="100000" fill="hold" nodeType="withEffect">
                                  <p:stCondLst>
                                    <p:cond delay="400"/>
                                  </p:stCondLst>
                                  <p:childTnLst>
                                    <p:animMotion origin="layout" path="M 3.95833E-6 0.0449 L 3.95833E-6 4.07407E-6 " pathEditMode="relative" rAng="0" ptsTypes="AA">
                                      <p:cBhvr>
                                        <p:cTn id="59" dur="600" fill="hold"/>
                                        <p:tgtEl>
                                          <p:spTgt spid="116"/>
                                        </p:tgtEl>
                                        <p:attrNameLst>
                                          <p:attrName>ppt_x</p:attrName>
                                          <p:attrName>ppt_y</p:attrName>
                                        </p:attrNameLst>
                                      </p:cBhvr>
                                      <p:rCtr x="0" y="-2245"/>
                                    </p:animMotion>
                                  </p:childTnLst>
                                </p:cTn>
                              </p:par>
                              <p:par>
                                <p:cTn id="60" presetID="10" presetClass="entr" presetSubtype="0" fill="hold" nodeType="withEffect">
                                  <p:stCondLst>
                                    <p:cond delay="500"/>
                                  </p:stCondLst>
                                  <p:childTnLst>
                                    <p:set>
                                      <p:cBhvr>
                                        <p:cTn id="61" dur="1" fill="hold">
                                          <p:stCondLst>
                                            <p:cond delay="0"/>
                                          </p:stCondLst>
                                        </p:cTn>
                                        <p:tgtEl>
                                          <p:spTgt spid="115"/>
                                        </p:tgtEl>
                                        <p:attrNameLst>
                                          <p:attrName>style.visibility</p:attrName>
                                        </p:attrNameLst>
                                      </p:cBhvr>
                                      <p:to>
                                        <p:strVal val="visible"/>
                                      </p:to>
                                    </p:set>
                                    <p:animEffect transition="in" filter="fade">
                                      <p:cBhvr>
                                        <p:cTn id="62" dur="500"/>
                                        <p:tgtEl>
                                          <p:spTgt spid="115"/>
                                        </p:tgtEl>
                                      </p:cBhvr>
                                    </p:animEffect>
                                  </p:childTnLst>
                                </p:cTn>
                              </p:par>
                              <p:par>
                                <p:cTn id="63" presetID="42" presetClass="path" presetSubtype="0" decel="100000" fill="hold" nodeType="withEffect">
                                  <p:stCondLst>
                                    <p:cond delay="500"/>
                                  </p:stCondLst>
                                  <p:childTnLst>
                                    <p:animMotion origin="layout" path="M 3.95833E-6 0.0449 L 3.95833E-6 4.07407E-6 " pathEditMode="relative" rAng="0" ptsTypes="AA">
                                      <p:cBhvr>
                                        <p:cTn id="64" dur="600" fill="hold"/>
                                        <p:tgtEl>
                                          <p:spTgt spid="11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CB5ED-437C-2942-AF04-350C3A7681ED}"/>
              </a:ext>
            </a:extLst>
          </p:cNvPr>
          <p:cNvSpPr>
            <a:spLocks noGrp="1"/>
          </p:cNvSpPr>
          <p:nvPr>
            <p:ph type="title" idx="4294967295"/>
          </p:nvPr>
        </p:nvSpPr>
        <p:spPr>
          <a:xfrm>
            <a:off x="0" y="271463"/>
            <a:ext cx="13128625" cy="1284287"/>
          </a:xfrm>
        </p:spPr>
        <p:txBody>
          <a:bodyPr/>
          <a:lstStyle/>
          <a:p>
            <a:r>
              <a:rPr lang="en-US" dirty="0"/>
              <a:t>Amazon SageMaker built-in algorithms</a:t>
            </a:r>
          </a:p>
        </p:txBody>
      </p:sp>
      <p:pic>
        <p:nvPicPr>
          <p:cNvPr id="3" name="Image">
            <a:extLst>
              <a:ext uri="{FF2B5EF4-FFF2-40B4-BE49-F238E27FC236}">
                <a16:creationId xmlns:a16="http://schemas.microsoft.com/office/drawing/2014/main" id="{BF623239-6028-1246-8707-7779C3D72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013" y="4418994"/>
            <a:ext cx="3551936" cy="1536192"/>
          </a:xfrm>
          <a:prstGeom prst="rect">
            <a:avLst/>
          </a:prstGeom>
        </p:spPr>
      </p:pic>
      <p:sp>
        <p:nvSpPr>
          <p:cNvPr id="4" name="text 1">
            <a:extLst>
              <a:ext uri="{FF2B5EF4-FFF2-40B4-BE49-F238E27FC236}">
                <a16:creationId xmlns:a16="http://schemas.microsoft.com/office/drawing/2014/main" id="{9E0EC816-2065-E846-9C80-0EE47AD31B8A}"/>
              </a:ext>
            </a:extLst>
          </p:cNvPr>
          <p:cNvSpPr txBox="1"/>
          <p:nvPr/>
        </p:nvSpPr>
        <p:spPr>
          <a:xfrm>
            <a:off x="1474013" y="3951764"/>
            <a:ext cx="3237874" cy="369332"/>
          </a:xfrm>
          <a:prstGeom prst="rect">
            <a:avLst/>
          </a:prstGeom>
        </p:spPr>
        <p:txBody>
          <a:bodyPr vert="horz" wrap="none" lIns="0" tIns="0" rIns="0" bIns="0" rtlCol="0">
            <a:spAutoFit/>
          </a:bodyPr>
          <a:lstStyle/>
          <a:p>
            <a:r>
              <a:rPr sz="2400" spc="13" dirty="0">
                <a:solidFill>
                  <a:srgbClr val="FFFFFF"/>
                </a:solidFill>
                <a:cs typeface="MS PMincho"/>
              </a:rPr>
              <a:t>Factorization </a:t>
            </a:r>
            <a:r>
              <a:rPr lang="en-US" sz="2400" spc="13" dirty="0">
                <a:solidFill>
                  <a:srgbClr val="FFFFFF"/>
                </a:solidFill>
                <a:cs typeface="MS PMincho"/>
              </a:rPr>
              <a:t>M</a:t>
            </a:r>
            <a:r>
              <a:rPr sz="2400" spc="13" dirty="0">
                <a:solidFill>
                  <a:srgbClr val="FFFFFF"/>
                </a:solidFill>
                <a:cs typeface="MS PMincho"/>
              </a:rPr>
              <a:t>achines</a:t>
            </a:r>
            <a:endParaRPr sz="2400" dirty="0">
              <a:cs typeface="MS PMincho"/>
            </a:endParaRPr>
          </a:p>
        </p:txBody>
      </p:sp>
      <p:pic>
        <p:nvPicPr>
          <p:cNvPr id="6" name="Image">
            <a:extLst>
              <a:ext uri="{FF2B5EF4-FFF2-40B4-BE49-F238E27FC236}">
                <a16:creationId xmlns:a16="http://schemas.microsoft.com/office/drawing/2014/main" id="{62202B3A-C005-E848-96F2-4D3C60D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4013" y="1875740"/>
            <a:ext cx="3423918" cy="1676400"/>
          </a:xfrm>
          <a:prstGeom prst="rect">
            <a:avLst/>
          </a:prstGeom>
        </p:spPr>
      </p:pic>
      <p:pic>
        <p:nvPicPr>
          <p:cNvPr id="7" name="Image">
            <a:extLst>
              <a:ext uri="{FF2B5EF4-FFF2-40B4-BE49-F238E27FC236}">
                <a16:creationId xmlns:a16="http://schemas.microsoft.com/office/drawing/2014/main" id="{73A355C3-60B1-A34C-81F8-130C8452CC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4914" y="1917580"/>
            <a:ext cx="5226304" cy="1560576"/>
          </a:xfrm>
          <a:prstGeom prst="rect">
            <a:avLst/>
          </a:prstGeom>
        </p:spPr>
      </p:pic>
      <p:sp>
        <p:nvSpPr>
          <p:cNvPr id="8" name="text 1">
            <a:extLst>
              <a:ext uri="{FF2B5EF4-FFF2-40B4-BE49-F238E27FC236}">
                <a16:creationId xmlns:a16="http://schemas.microsoft.com/office/drawing/2014/main" id="{6EF9607E-12ED-6840-A109-B6D9248711CB}"/>
              </a:ext>
            </a:extLst>
          </p:cNvPr>
          <p:cNvSpPr txBox="1"/>
          <p:nvPr/>
        </p:nvSpPr>
        <p:spPr>
          <a:xfrm>
            <a:off x="1474013" y="1443607"/>
            <a:ext cx="2357440" cy="369332"/>
          </a:xfrm>
          <a:prstGeom prst="rect">
            <a:avLst/>
          </a:prstGeom>
        </p:spPr>
        <p:txBody>
          <a:bodyPr vert="horz" wrap="none" lIns="0" tIns="0" rIns="0" bIns="0" rtlCol="0">
            <a:spAutoFit/>
          </a:bodyPr>
          <a:lstStyle/>
          <a:p>
            <a:r>
              <a:rPr sz="2400" spc="13" dirty="0">
                <a:solidFill>
                  <a:srgbClr val="FFFFFF"/>
                </a:solidFill>
                <a:cs typeface="MS PMincho"/>
              </a:rPr>
              <a:t>Object detection</a:t>
            </a:r>
            <a:endParaRPr sz="2400" dirty="0">
              <a:cs typeface="MS PMincho"/>
            </a:endParaRPr>
          </a:p>
        </p:txBody>
      </p:sp>
      <p:sp>
        <p:nvSpPr>
          <p:cNvPr id="10" name="text 1">
            <a:extLst>
              <a:ext uri="{FF2B5EF4-FFF2-40B4-BE49-F238E27FC236}">
                <a16:creationId xmlns:a16="http://schemas.microsoft.com/office/drawing/2014/main" id="{C88E99A6-6044-C648-87AD-3EF60BF4647A}"/>
              </a:ext>
            </a:extLst>
          </p:cNvPr>
          <p:cNvSpPr txBox="1"/>
          <p:nvPr/>
        </p:nvSpPr>
        <p:spPr>
          <a:xfrm>
            <a:off x="6714914" y="1427011"/>
            <a:ext cx="3340402" cy="369332"/>
          </a:xfrm>
          <a:prstGeom prst="rect">
            <a:avLst/>
          </a:prstGeom>
        </p:spPr>
        <p:txBody>
          <a:bodyPr vert="horz" wrap="none" lIns="0" tIns="0" rIns="0" bIns="0" rtlCol="0">
            <a:spAutoFit/>
          </a:bodyPr>
          <a:lstStyle/>
          <a:p>
            <a:r>
              <a:rPr sz="2400" spc="13" dirty="0">
                <a:solidFill>
                  <a:srgbClr val="FFFFFF"/>
                </a:solidFill>
                <a:cs typeface="MS PMincho"/>
              </a:rPr>
              <a:t>Semantic </a:t>
            </a:r>
            <a:r>
              <a:rPr lang="en-US" sz="2400" spc="13" dirty="0">
                <a:solidFill>
                  <a:srgbClr val="FFFFFF"/>
                </a:solidFill>
                <a:cs typeface="MS PMincho"/>
              </a:rPr>
              <a:t>s</a:t>
            </a:r>
            <a:r>
              <a:rPr sz="2400" spc="13" dirty="0">
                <a:solidFill>
                  <a:srgbClr val="FFFFFF"/>
                </a:solidFill>
                <a:cs typeface="MS PMincho"/>
              </a:rPr>
              <a:t>egmentation</a:t>
            </a:r>
            <a:endParaRPr sz="2400" dirty="0">
              <a:cs typeface="MS PMincho"/>
            </a:endParaRPr>
          </a:p>
        </p:txBody>
      </p:sp>
      <p:sp>
        <p:nvSpPr>
          <p:cNvPr id="12" name="text 1">
            <a:extLst>
              <a:ext uri="{FF2B5EF4-FFF2-40B4-BE49-F238E27FC236}">
                <a16:creationId xmlns:a16="http://schemas.microsoft.com/office/drawing/2014/main" id="{BC9C675C-A99C-E340-8913-463E60C197AD}"/>
              </a:ext>
            </a:extLst>
          </p:cNvPr>
          <p:cNvSpPr txBox="1"/>
          <p:nvPr/>
        </p:nvSpPr>
        <p:spPr>
          <a:xfrm>
            <a:off x="6714914" y="5996037"/>
            <a:ext cx="2700611" cy="369332"/>
          </a:xfrm>
          <a:prstGeom prst="rect">
            <a:avLst/>
          </a:prstGeom>
        </p:spPr>
        <p:txBody>
          <a:bodyPr vert="horz" wrap="none" lIns="0" tIns="0" rIns="0" bIns="0" rtlCol="0">
            <a:spAutoFit/>
          </a:bodyPr>
          <a:lstStyle/>
          <a:p>
            <a:r>
              <a:rPr sz="2400" spc="13" dirty="0">
                <a:solidFill>
                  <a:srgbClr val="FFFFFF"/>
                </a:solidFill>
                <a:cs typeface="MS PMincho"/>
              </a:rPr>
              <a:t>Neural </a:t>
            </a:r>
            <a:r>
              <a:rPr lang="en-US" sz="2400" spc="13" dirty="0">
                <a:solidFill>
                  <a:srgbClr val="FFFFFF"/>
                </a:solidFill>
                <a:cs typeface="MS PMincho"/>
              </a:rPr>
              <a:t>t</a:t>
            </a:r>
            <a:r>
              <a:rPr sz="2400" spc="13" dirty="0">
                <a:solidFill>
                  <a:srgbClr val="FFFFFF"/>
                </a:solidFill>
                <a:cs typeface="MS PMincho"/>
              </a:rPr>
              <a:t>opic </a:t>
            </a:r>
            <a:r>
              <a:rPr lang="en-US" sz="2400" spc="13" dirty="0">
                <a:solidFill>
                  <a:srgbClr val="FFFFFF"/>
                </a:solidFill>
                <a:cs typeface="MS PMincho"/>
              </a:rPr>
              <a:t>m</a:t>
            </a:r>
            <a:r>
              <a:rPr sz="2400" spc="13" dirty="0">
                <a:solidFill>
                  <a:srgbClr val="FFFFFF"/>
                </a:solidFill>
                <a:cs typeface="MS PMincho"/>
              </a:rPr>
              <a:t>odel</a:t>
            </a:r>
            <a:endParaRPr sz="2400" dirty="0">
              <a:cs typeface="MS PMincho"/>
            </a:endParaRPr>
          </a:p>
        </p:txBody>
      </p:sp>
      <p:sp>
        <p:nvSpPr>
          <p:cNvPr id="14" name="text 1">
            <a:extLst>
              <a:ext uri="{FF2B5EF4-FFF2-40B4-BE49-F238E27FC236}">
                <a16:creationId xmlns:a16="http://schemas.microsoft.com/office/drawing/2014/main" id="{0F98F99F-C425-154A-BB40-A8C7D726782D}"/>
              </a:ext>
            </a:extLst>
          </p:cNvPr>
          <p:cNvSpPr txBox="1"/>
          <p:nvPr/>
        </p:nvSpPr>
        <p:spPr>
          <a:xfrm>
            <a:off x="6697472" y="3963966"/>
            <a:ext cx="1117678" cy="369332"/>
          </a:xfrm>
          <a:prstGeom prst="rect">
            <a:avLst/>
          </a:prstGeom>
        </p:spPr>
        <p:txBody>
          <a:bodyPr vert="horz" wrap="none" lIns="0" tIns="0" rIns="0" bIns="0" rtlCol="0">
            <a:spAutoFit/>
          </a:bodyPr>
          <a:lstStyle/>
          <a:p>
            <a:r>
              <a:rPr sz="2400" spc="13" dirty="0">
                <a:solidFill>
                  <a:srgbClr val="FFFFFF"/>
                </a:solidFill>
                <a:cs typeface="MS PMincho"/>
              </a:rPr>
              <a:t>DeepAR</a:t>
            </a:r>
            <a:endParaRPr sz="2400" dirty="0">
              <a:cs typeface="MS PMincho"/>
            </a:endParaRPr>
          </a:p>
        </p:txBody>
      </p:sp>
      <p:pic>
        <p:nvPicPr>
          <p:cNvPr id="16" name="Image">
            <a:extLst>
              <a:ext uri="{FF2B5EF4-FFF2-40B4-BE49-F238E27FC236}">
                <a16:creationId xmlns:a16="http://schemas.microsoft.com/office/drawing/2014/main" id="{C3939A36-857E-C748-B9C4-F20A1A7DCC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7189" y="4420821"/>
            <a:ext cx="5376672" cy="1016000"/>
          </a:xfrm>
          <a:prstGeom prst="rect">
            <a:avLst/>
          </a:prstGeom>
        </p:spPr>
      </p:pic>
      <p:pic>
        <p:nvPicPr>
          <p:cNvPr id="17" name="Image">
            <a:extLst>
              <a:ext uri="{FF2B5EF4-FFF2-40B4-BE49-F238E27FC236}">
                <a16:creationId xmlns:a16="http://schemas.microsoft.com/office/drawing/2014/main" id="{6415DADB-1FA6-9F4D-8EA2-7BBB0230D9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4914" y="6471966"/>
            <a:ext cx="3734816" cy="997712"/>
          </a:xfrm>
          <a:prstGeom prst="rect">
            <a:avLst/>
          </a:prstGeom>
        </p:spPr>
      </p:pic>
    </p:spTree>
    <p:extLst>
      <p:ext uri="{BB962C8B-B14F-4D97-AF65-F5344CB8AC3E}">
        <p14:creationId xmlns:p14="http://schemas.microsoft.com/office/powerpoint/2010/main" val="258069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3">
            <a:extLst>
              <a:ext uri="{FF2B5EF4-FFF2-40B4-BE49-F238E27FC236}">
                <a16:creationId xmlns:a16="http://schemas.microsoft.com/office/drawing/2014/main" id="{E5D01CC0-E308-6646-B026-9BDDD6E42E21}"/>
              </a:ext>
            </a:extLst>
          </p:cNvPr>
          <p:cNvSpPr txBox="1">
            <a:spLocks/>
          </p:cNvSpPr>
          <p:nvPr/>
        </p:nvSpPr>
        <p:spPr>
          <a:xfrm>
            <a:off x="867900" y="5043776"/>
            <a:ext cx="3114110" cy="478813"/>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20"/>
            <a:r>
              <a:rPr lang="en-US" sz="2240">
                <a:solidFill>
                  <a:srgbClr val="FFFFFF"/>
                </a:solidFill>
              </a:rPr>
              <a:t>Streaming datasets, for cheaper training</a:t>
            </a:r>
            <a:endParaRPr lang="en-US" sz="2240" dirty="0">
              <a:solidFill>
                <a:srgbClr val="FFFFFF"/>
              </a:solidFill>
            </a:endParaRPr>
          </a:p>
        </p:txBody>
      </p:sp>
      <p:sp>
        <p:nvSpPr>
          <p:cNvPr id="12" name="Content Placeholder 4">
            <a:extLst>
              <a:ext uri="{FF2B5EF4-FFF2-40B4-BE49-F238E27FC236}">
                <a16:creationId xmlns:a16="http://schemas.microsoft.com/office/drawing/2014/main" id="{E7A3EAD9-555C-2F4A-9EFA-1F054A955313}"/>
              </a:ext>
            </a:extLst>
          </p:cNvPr>
          <p:cNvSpPr txBox="1">
            <a:spLocks/>
          </p:cNvSpPr>
          <p:nvPr/>
        </p:nvSpPr>
        <p:spPr>
          <a:xfrm>
            <a:off x="3997335" y="5189008"/>
            <a:ext cx="3116275" cy="478813"/>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20"/>
            <a:r>
              <a:rPr lang="en-US" sz="2240">
                <a:solidFill>
                  <a:srgbClr val="FFFFFF"/>
                </a:solidFill>
              </a:rPr>
              <a:t>Train faster, in a single pass</a:t>
            </a:r>
            <a:endParaRPr lang="en-US" sz="2240" dirty="0">
              <a:solidFill>
                <a:srgbClr val="FFFFFF"/>
              </a:solidFill>
            </a:endParaRPr>
          </a:p>
        </p:txBody>
      </p:sp>
      <p:sp>
        <p:nvSpPr>
          <p:cNvPr id="13" name="Content Placeholder 5">
            <a:extLst>
              <a:ext uri="{FF2B5EF4-FFF2-40B4-BE49-F238E27FC236}">
                <a16:creationId xmlns:a16="http://schemas.microsoft.com/office/drawing/2014/main" id="{41EBBD95-5362-6343-A9B9-151FF1C5C16F}"/>
              </a:ext>
            </a:extLst>
          </p:cNvPr>
          <p:cNvSpPr txBox="1">
            <a:spLocks/>
          </p:cNvSpPr>
          <p:nvPr/>
        </p:nvSpPr>
        <p:spPr>
          <a:xfrm>
            <a:off x="7431023" y="5189008"/>
            <a:ext cx="3116275" cy="478813"/>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20"/>
            <a:r>
              <a:rPr lang="en-US" sz="2240">
                <a:solidFill>
                  <a:srgbClr val="FFFFFF"/>
                </a:solidFill>
              </a:rPr>
              <a:t>Greater reliability on extremely large datasets</a:t>
            </a:r>
            <a:endParaRPr lang="en-US" sz="2240" dirty="0">
              <a:solidFill>
                <a:srgbClr val="FFFFFF"/>
              </a:solidFill>
            </a:endParaRPr>
          </a:p>
        </p:txBody>
      </p:sp>
      <p:sp>
        <p:nvSpPr>
          <p:cNvPr id="14" name="Content Placeholder 6">
            <a:extLst>
              <a:ext uri="{FF2B5EF4-FFF2-40B4-BE49-F238E27FC236}">
                <a16:creationId xmlns:a16="http://schemas.microsoft.com/office/drawing/2014/main" id="{F3A9DD5A-1647-7B4E-ACFC-86FDE2ADBC57}"/>
              </a:ext>
            </a:extLst>
          </p:cNvPr>
          <p:cNvSpPr txBox="1">
            <a:spLocks/>
          </p:cNvSpPr>
          <p:nvPr/>
        </p:nvSpPr>
        <p:spPr>
          <a:xfrm>
            <a:off x="10864712" y="5189008"/>
            <a:ext cx="3116275" cy="478813"/>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20"/>
            <a:r>
              <a:rPr lang="en-US" sz="2240">
                <a:solidFill>
                  <a:srgbClr val="FFFFFF"/>
                </a:solidFill>
              </a:rPr>
              <a:t>Choice of several ML algorithms</a:t>
            </a:r>
            <a:endParaRPr lang="en-US" sz="2240" dirty="0">
              <a:solidFill>
                <a:srgbClr val="FFFFFF"/>
              </a:solidFill>
            </a:endParaRPr>
          </a:p>
        </p:txBody>
      </p:sp>
      <p:pic>
        <p:nvPicPr>
          <p:cNvPr id="15" name="Picture Placeholder 2">
            <a:extLst>
              <a:ext uri="{FF2B5EF4-FFF2-40B4-BE49-F238E27FC236}">
                <a16:creationId xmlns:a16="http://schemas.microsoft.com/office/drawing/2014/main" id="{A8B2CF5D-2F1E-A24B-AA10-0254FDD42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6133" y="2885912"/>
            <a:ext cx="1956477" cy="1956477"/>
          </a:xfrm>
          <a:prstGeom prst="rect">
            <a:avLst/>
          </a:prstGeom>
        </p:spPr>
      </p:pic>
      <p:pic>
        <p:nvPicPr>
          <p:cNvPr id="16" name="Picture Placeholder 11">
            <a:extLst>
              <a:ext uri="{FF2B5EF4-FFF2-40B4-BE49-F238E27FC236}">
                <a16:creationId xmlns:a16="http://schemas.microsoft.com/office/drawing/2014/main" id="{1E76A31D-1043-6F4F-B6C1-860CD21AC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4994" y="2990851"/>
            <a:ext cx="1960957" cy="1960957"/>
          </a:xfrm>
          <a:prstGeom prst="rect">
            <a:avLst/>
          </a:prstGeom>
          <a:scene3d>
            <a:camera prst="orthographicFront">
              <a:rot lat="0" lon="0" rev="0"/>
            </a:camera>
            <a:lightRig rig="threePt" dir="t"/>
          </a:scene3d>
        </p:spPr>
      </p:pic>
      <p:pic>
        <p:nvPicPr>
          <p:cNvPr id="17" name="Picture Placeholder 12">
            <a:extLst>
              <a:ext uri="{FF2B5EF4-FFF2-40B4-BE49-F238E27FC236}">
                <a16:creationId xmlns:a16="http://schemas.microsoft.com/office/drawing/2014/main" id="{0FEC882E-FBAF-D043-902B-31ABD7ACAE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1503" y="2776493"/>
            <a:ext cx="2175315" cy="2175315"/>
          </a:xfrm>
          <a:prstGeom prst="rect">
            <a:avLst/>
          </a:prstGeom>
        </p:spPr>
      </p:pic>
      <p:pic>
        <p:nvPicPr>
          <p:cNvPr id="18" name="Picture Placeholder 7">
            <a:extLst>
              <a:ext uri="{FF2B5EF4-FFF2-40B4-BE49-F238E27FC236}">
                <a16:creationId xmlns:a16="http://schemas.microsoft.com/office/drawing/2014/main" id="{FAA19416-6A8F-A541-B889-C711392788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17112" y="3141602"/>
            <a:ext cx="1961309" cy="1961309"/>
          </a:xfrm>
          <a:prstGeom prst="rect">
            <a:avLst/>
          </a:prstGeom>
        </p:spPr>
      </p:pic>
      <p:sp>
        <p:nvSpPr>
          <p:cNvPr id="19" name="Title 1">
            <a:extLst>
              <a:ext uri="{FF2B5EF4-FFF2-40B4-BE49-F238E27FC236}">
                <a16:creationId xmlns:a16="http://schemas.microsoft.com/office/drawing/2014/main" id="{939168A4-AB52-0540-A300-6044B23190DF}"/>
              </a:ext>
            </a:extLst>
          </p:cNvPr>
          <p:cNvSpPr txBox="1">
            <a:spLocks/>
          </p:cNvSpPr>
          <p:nvPr/>
        </p:nvSpPr>
        <p:spPr>
          <a:xfrm>
            <a:off x="570584" y="555955"/>
            <a:ext cx="13518490" cy="751728"/>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a:lstStyle>
          <a:p>
            <a:pPr defTabSz="731520"/>
            <a:r>
              <a:rPr lang="en-US" sz="5120" b="0" dirty="0">
                <a:solidFill>
                  <a:srgbClr val="FFFFFF"/>
                </a:solidFill>
              </a:rPr>
              <a:t>Amazon SageMaker: 10x better algorithms</a:t>
            </a:r>
          </a:p>
        </p:txBody>
      </p:sp>
    </p:spTree>
    <p:extLst>
      <p:ext uri="{BB962C8B-B14F-4D97-AF65-F5344CB8AC3E}">
        <p14:creationId xmlns:p14="http://schemas.microsoft.com/office/powerpoint/2010/main" val="18489913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467FC5D-6B49-7E48-B377-A37FBF696E86}"/>
              </a:ext>
            </a:extLst>
          </p:cNvPr>
          <p:cNvSpPr txBox="1">
            <a:spLocks/>
          </p:cNvSpPr>
          <p:nvPr/>
        </p:nvSpPr>
        <p:spPr>
          <a:xfrm>
            <a:off x="2230396" y="2925751"/>
            <a:ext cx="10169618" cy="943026"/>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defTabSz="1463040">
              <a:lnSpc>
                <a:spcPct val="150000"/>
              </a:lnSpc>
            </a:pPr>
            <a:r>
              <a:rPr lang="en-US" sz="4320" b="1" dirty="0">
                <a:solidFill>
                  <a:prstClr val="white"/>
                </a:solidFill>
                <a:latin typeface="Arial"/>
              </a:rPr>
              <a:t>Infinitely Scalable Algorithms</a:t>
            </a:r>
          </a:p>
        </p:txBody>
      </p:sp>
    </p:spTree>
    <p:extLst>
      <p:ext uri="{BB962C8B-B14F-4D97-AF65-F5344CB8AC3E}">
        <p14:creationId xmlns:p14="http://schemas.microsoft.com/office/powerpoint/2010/main" val="27025595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93C6625-B56B-D24F-896D-AE51033B9B58}"/>
              </a:ext>
            </a:extLst>
          </p:cNvPr>
          <p:cNvSpPr txBox="1">
            <a:spLocks/>
          </p:cNvSpPr>
          <p:nvPr/>
        </p:nvSpPr>
        <p:spPr>
          <a:xfrm>
            <a:off x="570584" y="555955"/>
            <a:ext cx="13518490" cy="751728"/>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a:lstStyle>
          <a:p>
            <a:pPr defTabSz="731520"/>
            <a:r>
              <a:rPr lang="en-US" sz="5120" b="0" dirty="0">
                <a:solidFill>
                  <a:srgbClr val="F8F8F8"/>
                </a:solidFill>
                <a:latin typeface="Amazon Ember" panose="020B0603020204020204" pitchFamily="34" charset="0"/>
                <a:ea typeface="Amazon Ember" panose="020B0603020204020204" pitchFamily="34" charset="0"/>
                <a:cs typeface="Amazon Ember" panose="020B0603020204020204" pitchFamily="34" charset="0"/>
              </a:rPr>
              <a:t>Streaming</a:t>
            </a:r>
          </a:p>
        </p:txBody>
      </p:sp>
      <p:pic>
        <p:nvPicPr>
          <p:cNvPr id="34" name="Picture 33">
            <a:extLst>
              <a:ext uri="{FF2B5EF4-FFF2-40B4-BE49-F238E27FC236}">
                <a16:creationId xmlns:a16="http://schemas.microsoft.com/office/drawing/2014/main" id="{C2B32218-36BC-3345-8F32-5B577AB1E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6459" y="3454176"/>
            <a:ext cx="1609722" cy="1609722"/>
          </a:xfrm>
          <a:prstGeom prst="rect">
            <a:avLst/>
          </a:prstGeom>
        </p:spPr>
      </p:pic>
      <p:grpSp>
        <p:nvGrpSpPr>
          <p:cNvPr id="35" name="Group 34">
            <a:extLst>
              <a:ext uri="{FF2B5EF4-FFF2-40B4-BE49-F238E27FC236}">
                <a16:creationId xmlns:a16="http://schemas.microsoft.com/office/drawing/2014/main" id="{932B4775-D22F-D941-B9E0-A303BC63E93E}"/>
              </a:ext>
            </a:extLst>
          </p:cNvPr>
          <p:cNvGrpSpPr/>
          <p:nvPr/>
        </p:nvGrpSpPr>
        <p:grpSpPr>
          <a:xfrm>
            <a:off x="6948246" y="3492712"/>
            <a:ext cx="2097420" cy="1486650"/>
            <a:chOff x="3474797" y="791799"/>
            <a:chExt cx="1310887" cy="929156"/>
          </a:xfrm>
        </p:grpSpPr>
        <p:pic>
          <p:nvPicPr>
            <p:cNvPr id="36" name="Picture 35">
              <a:extLst>
                <a:ext uri="{FF2B5EF4-FFF2-40B4-BE49-F238E27FC236}">
                  <a16:creationId xmlns:a16="http://schemas.microsoft.com/office/drawing/2014/main" id="{7E44A8AB-F7E0-6143-9AE8-306F0AEA52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4797" y="1115072"/>
              <a:ext cx="605883" cy="605883"/>
            </a:xfrm>
            <a:prstGeom prst="rect">
              <a:avLst/>
            </a:prstGeom>
          </p:spPr>
        </p:pic>
        <p:sp>
          <p:nvSpPr>
            <p:cNvPr id="37" name="TextBox 36">
              <a:extLst>
                <a:ext uri="{FF2B5EF4-FFF2-40B4-BE49-F238E27FC236}">
                  <a16:creationId xmlns:a16="http://schemas.microsoft.com/office/drawing/2014/main" id="{A410B02B-885B-8F49-990E-040E4249CC60}"/>
                </a:ext>
              </a:extLst>
            </p:cNvPr>
            <p:cNvSpPr txBox="1"/>
            <p:nvPr/>
          </p:nvSpPr>
          <p:spPr>
            <a:xfrm>
              <a:off x="3474797" y="793123"/>
              <a:ext cx="576279" cy="334707"/>
            </a:xfrm>
            <a:prstGeom prst="rect">
              <a:avLst/>
            </a:prstGeom>
            <a:noFill/>
          </p:spPr>
          <p:txBody>
            <a:bodyPr wrap="none" rtlCol="0">
              <a:spAutoFit/>
            </a:bodyPr>
            <a:lstStyle/>
            <a:p>
              <a:r>
                <a:rPr lang="en-US">
                  <a:solidFill>
                    <a:srgbClr val="F8F8F8"/>
                  </a:solidFill>
                  <a:latin typeface="Amazon Ember" panose="020B0603020204020204" pitchFamily="34" charset="0"/>
                  <a:ea typeface="Amazon Ember" panose="020B0603020204020204" pitchFamily="34" charset="0"/>
                  <a:cs typeface="Amazon Ember" panose="020B0603020204020204" pitchFamily="34" charset="0"/>
                </a:rPr>
                <a:t>GPU</a:t>
              </a:r>
            </a:p>
          </p:txBody>
        </p:sp>
        <p:grpSp>
          <p:nvGrpSpPr>
            <p:cNvPr id="38" name="Group 37">
              <a:extLst>
                <a:ext uri="{FF2B5EF4-FFF2-40B4-BE49-F238E27FC236}">
                  <a16:creationId xmlns:a16="http://schemas.microsoft.com/office/drawing/2014/main" id="{AF4D2447-E63E-B446-8A4C-40BB539ADC6D}"/>
                </a:ext>
              </a:extLst>
            </p:cNvPr>
            <p:cNvGrpSpPr/>
            <p:nvPr/>
          </p:nvGrpSpPr>
          <p:grpSpPr>
            <a:xfrm>
              <a:off x="4245435" y="1190576"/>
              <a:ext cx="470876" cy="490996"/>
              <a:chOff x="5755611" y="2545480"/>
              <a:chExt cx="470876" cy="490996"/>
            </a:xfrm>
          </p:grpSpPr>
          <p:sp>
            <p:nvSpPr>
              <p:cNvPr id="40" name="Folded Corner 39">
                <a:extLst>
                  <a:ext uri="{FF2B5EF4-FFF2-40B4-BE49-F238E27FC236}">
                    <a16:creationId xmlns:a16="http://schemas.microsoft.com/office/drawing/2014/main" id="{B745FDEF-597B-1B45-90F9-C3406EEFD136}"/>
                  </a:ext>
                </a:extLst>
              </p:cNvPr>
              <p:cNvSpPr/>
              <p:nvPr/>
            </p:nvSpPr>
            <p:spPr>
              <a:xfrm>
                <a:off x="5755611" y="2545480"/>
                <a:ext cx="470876" cy="490996"/>
              </a:xfrm>
              <a:prstGeom prst="foldedCorner">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8F8F8"/>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41" name="Straight Connector 40">
                <a:extLst>
                  <a:ext uri="{FF2B5EF4-FFF2-40B4-BE49-F238E27FC236}">
                    <a16:creationId xmlns:a16="http://schemas.microsoft.com/office/drawing/2014/main" id="{076BB1A6-7971-F849-B23C-162FBE11923E}"/>
                  </a:ext>
                </a:extLst>
              </p:cNvPr>
              <p:cNvCxnSpPr/>
              <p:nvPr/>
            </p:nvCxnSpPr>
            <p:spPr>
              <a:xfrm>
                <a:off x="5868473" y="2799304"/>
                <a:ext cx="214648" cy="151666"/>
              </a:xfrm>
              <a:prstGeom prst="line">
                <a:avLst/>
              </a:prstGeom>
              <a:ln w="44450"/>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9682162-313B-0D42-B242-C2BB3579C53B}"/>
                  </a:ext>
                </a:extLst>
              </p:cNvPr>
              <p:cNvCxnSpPr/>
              <p:nvPr/>
            </p:nvCxnSpPr>
            <p:spPr>
              <a:xfrm flipV="1">
                <a:off x="5785435" y="2601866"/>
                <a:ext cx="205614" cy="160726"/>
              </a:xfrm>
              <a:prstGeom prst="line">
                <a:avLst/>
              </a:prstGeom>
              <a:ln w="44450"/>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FCD1829-8660-E149-85F4-FA919E5D204F}"/>
                  </a:ext>
                </a:extLst>
              </p:cNvPr>
              <p:cNvCxnSpPr/>
              <p:nvPr/>
            </p:nvCxnSpPr>
            <p:spPr>
              <a:xfrm flipV="1">
                <a:off x="5937835" y="2592029"/>
                <a:ext cx="205388" cy="322963"/>
              </a:xfrm>
              <a:prstGeom prst="line">
                <a:avLst/>
              </a:prstGeom>
              <a:ln w="44450"/>
              <a:effectLst/>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id="{59E0BF3D-F739-1C42-8CC1-1E61315DEB71}"/>
                  </a:ext>
                </a:extLst>
              </p:cNvPr>
              <p:cNvSpPr/>
              <p:nvPr/>
            </p:nvSpPr>
            <p:spPr>
              <a:xfrm>
                <a:off x="5834129" y="2875136"/>
                <a:ext cx="54864" cy="54864"/>
              </a:xfrm>
              <a:prstGeom prst="ellipse">
                <a:avLst/>
              </a:prstGeom>
              <a:solidFill>
                <a:srgbClr val="F6AFB2"/>
              </a:solidFill>
              <a:ln>
                <a:solidFill>
                  <a:srgbClr val="E83F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8F8F8"/>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Oval 44">
                <a:extLst>
                  <a:ext uri="{FF2B5EF4-FFF2-40B4-BE49-F238E27FC236}">
                    <a16:creationId xmlns:a16="http://schemas.microsoft.com/office/drawing/2014/main" id="{6A140DDA-5F3F-7E4A-8487-4473C797900E}"/>
                  </a:ext>
                </a:extLst>
              </p:cNvPr>
              <p:cNvSpPr/>
              <p:nvPr/>
            </p:nvSpPr>
            <p:spPr>
              <a:xfrm>
                <a:off x="6062601" y="2763546"/>
                <a:ext cx="54864" cy="54864"/>
              </a:xfrm>
              <a:prstGeom prst="ellipse">
                <a:avLst/>
              </a:prstGeom>
              <a:solidFill>
                <a:srgbClr val="F6AFB2"/>
              </a:solidFill>
              <a:ln>
                <a:solidFill>
                  <a:srgbClr val="E83F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8F8F8"/>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Oval 45">
                <a:extLst>
                  <a:ext uri="{FF2B5EF4-FFF2-40B4-BE49-F238E27FC236}">
                    <a16:creationId xmlns:a16="http://schemas.microsoft.com/office/drawing/2014/main" id="{33034A0C-AA9C-A242-A110-65D913C923C1}"/>
                  </a:ext>
                </a:extLst>
              </p:cNvPr>
              <p:cNvSpPr/>
              <p:nvPr/>
            </p:nvSpPr>
            <p:spPr>
              <a:xfrm>
                <a:off x="6142536" y="2891791"/>
                <a:ext cx="54864" cy="54864"/>
              </a:xfrm>
              <a:prstGeom prst="ellipse">
                <a:avLst/>
              </a:prstGeom>
              <a:solidFill>
                <a:srgbClr val="F6AFB2"/>
              </a:solidFill>
              <a:ln>
                <a:solidFill>
                  <a:srgbClr val="E83F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8F8F8"/>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Oval 46">
                <a:extLst>
                  <a:ext uri="{FF2B5EF4-FFF2-40B4-BE49-F238E27FC236}">
                    <a16:creationId xmlns:a16="http://schemas.microsoft.com/office/drawing/2014/main" id="{CAD446E5-8C18-A341-9FF0-B8DD92863918}"/>
                  </a:ext>
                </a:extLst>
              </p:cNvPr>
              <p:cNvSpPr/>
              <p:nvPr/>
            </p:nvSpPr>
            <p:spPr>
              <a:xfrm>
                <a:off x="5951905" y="2707728"/>
                <a:ext cx="54864" cy="54864"/>
              </a:xfrm>
              <a:prstGeom prst="ellipse">
                <a:avLst/>
              </a:prstGeom>
              <a:solidFill>
                <a:srgbClr val="ACBEA1"/>
              </a:solidFill>
              <a:ln>
                <a:solidFill>
                  <a:srgbClr val="347F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8F8F8"/>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Oval 47">
                <a:extLst>
                  <a:ext uri="{FF2B5EF4-FFF2-40B4-BE49-F238E27FC236}">
                    <a16:creationId xmlns:a16="http://schemas.microsoft.com/office/drawing/2014/main" id="{42902DB3-868F-4848-814E-6E8245BBF904}"/>
                  </a:ext>
                </a:extLst>
              </p:cNvPr>
              <p:cNvSpPr/>
              <p:nvPr/>
            </p:nvSpPr>
            <p:spPr>
              <a:xfrm>
                <a:off x="6128459" y="2691047"/>
                <a:ext cx="54864" cy="54864"/>
              </a:xfrm>
              <a:prstGeom prst="ellipse">
                <a:avLst/>
              </a:prstGeom>
              <a:solidFill>
                <a:srgbClr val="ACBEA1"/>
              </a:solidFill>
              <a:ln>
                <a:solidFill>
                  <a:srgbClr val="347F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8F8F8"/>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9" name="Oval 48">
                <a:extLst>
                  <a:ext uri="{FF2B5EF4-FFF2-40B4-BE49-F238E27FC236}">
                    <a16:creationId xmlns:a16="http://schemas.microsoft.com/office/drawing/2014/main" id="{D3C7BD9F-B6C8-F246-806D-17E3BA962EC7}"/>
                  </a:ext>
                </a:extLst>
              </p:cNvPr>
              <p:cNvSpPr/>
              <p:nvPr/>
            </p:nvSpPr>
            <p:spPr>
              <a:xfrm>
                <a:off x="5949603" y="2936616"/>
                <a:ext cx="54864" cy="54864"/>
              </a:xfrm>
              <a:prstGeom prst="ellipse">
                <a:avLst/>
              </a:prstGeom>
              <a:solidFill>
                <a:srgbClr val="ACBEA1"/>
              </a:solidFill>
              <a:ln>
                <a:solidFill>
                  <a:srgbClr val="347F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8F8F8"/>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Oval 49">
                <a:extLst>
                  <a:ext uri="{FF2B5EF4-FFF2-40B4-BE49-F238E27FC236}">
                    <a16:creationId xmlns:a16="http://schemas.microsoft.com/office/drawing/2014/main" id="{E63B0F5D-E6E9-674E-AAEF-419D2FCA5B46}"/>
                  </a:ext>
                </a:extLst>
              </p:cNvPr>
              <p:cNvSpPr/>
              <p:nvPr/>
            </p:nvSpPr>
            <p:spPr>
              <a:xfrm>
                <a:off x="5797779" y="2605354"/>
                <a:ext cx="54864" cy="54864"/>
              </a:xfrm>
              <a:prstGeom prst="ellipse">
                <a:avLst/>
              </a:prstGeom>
              <a:solidFill>
                <a:srgbClr val="ACBEA1"/>
              </a:solidFill>
              <a:ln>
                <a:solidFill>
                  <a:srgbClr val="347F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8F8F8"/>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9" name="TextBox 38">
              <a:extLst>
                <a:ext uri="{FF2B5EF4-FFF2-40B4-BE49-F238E27FC236}">
                  <a16:creationId xmlns:a16="http://schemas.microsoft.com/office/drawing/2014/main" id="{A46A0296-9085-7B4E-AC94-9E6C67E59F94}"/>
                </a:ext>
              </a:extLst>
            </p:cNvPr>
            <p:cNvSpPr txBox="1"/>
            <p:nvPr/>
          </p:nvSpPr>
          <p:spPr>
            <a:xfrm>
              <a:off x="4119235" y="791799"/>
              <a:ext cx="666449" cy="334707"/>
            </a:xfrm>
            <a:prstGeom prst="rect">
              <a:avLst/>
            </a:prstGeom>
            <a:noFill/>
          </p:spPr>
          <p:txBody>
            <a:bodyPr wrap="none" rtlCol="0">
              <a:spAutoFit/>
            </a:bodyPr>
            <a:lstStyle/>
            <a:p>
              <a:r>
                <a:rPr lang="en-US">
                  <a:solidFill>
                    <a:srgbClr val="F8F8F8"/>
                  </a:solidFill>
                  <a:latin typeface="Amazon Ember" panose="020B0603020204020204" pitchFamily="34" charset="0"/>
                  <a:ea typeface="Amazon Ember" panose="020B0603020204020204" pitchFamily="34" charset="0"/>
                  <a:cs typeface="Amazon Ember" panose="020B0603020204020204" pitchFamily="34" charset="0"/>
                </a:rPr>
                <a:t>State</a:t>
              </a:r>
            </a:p>
          </p:txBody>
        </p:sp>
      </p:grpSp>
      <p:sp>
        <p:nvSpPr>
          <p:cNvPr id="51" name="Rectangle 50">
            <a:extLst>
              <a:ext uri="{FF2B5EF4-FFF2-40B4-BE49-F238E27FC236}">
                <a16:creationId xmlns:a16="http://schemas.microsoft.com/office/drawing/2014/main" id="{518A7E8A-E4B9-114F-ADB7-A461129817DA}"/>
              </a:ext>
            </a:extLst>
          </p:cNvPr>
          <p:cNvSpPr/>
          <p:nvPr/>
        </p:nvSpPr>
        <p:spPr>
          <a:xfrm>
            <a:off x="5784050" y="3376197"/>
            <a:ext cx="3477638" cy="1780483"/>
          </a:xfrm>
          <a:prstGeom prst="rect">
            <a:avLst/>
          </a:prstGeom>
          <a:noFill/>
          <a:ln w="1905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8F8F8"/>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2" name="Picture 51">
            <a:extLst>
              <a:ext uri="{FF2B5EF4-FFF2-40B4-BE49-F238E27FC236}">
                <a16:creationId xmlns:a16="http://schemas.microsoft.com/office/drawing/2014/main" id="{D39C2035-905C-ED40-9E3C-54D42B11B6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0902" y="5781347"/>
            <a:ext cx="1114126" cy="1114126"/>
          </a:xfrm>
          <a:prstGeom prst="rect">
            <a:avLst/>
          </a:prstGeom>
        </p:spPr>
      </p:pic>
      <p:cxnSp>
        <p:nvCxnSpPr>
          <p:cNvPr id="53" name="Straight Arrow Connector 52">
            <a:extLst>
              <a:ext uri="{FF2B5EF4-FFF2-40B4-BE49-F238E27FC236}">
                <a16:creationId xmlns:a16="http://schemas.microsoft.com/office/drawing/2014/main" id="{F8769408-0E0D-5042-BC8C-B60967CCCAED}"/>
              </a:ext>
            </a:extLst>
          </p:cNvPr>
          <p:cNvCxnSpPr/>
          <p:nvPr/>
        </p:nvCxnSpPr>
        <p:spPr>
          <a:xfrm>
            <a:off x="8749318" y="4990827"/>
            <a:ext cx="2672" cy="839030"/>
          </a:xfrm>
          <a:prstGeom prst="straightConnector1">
            <a:avLst/>
          </a:prstGeom>
          <a:ln>
            <a:solidFill>
              <a:srgbClr val="00BAFF"/>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22489A6F-D4B4-A64B-9B82-7A2BE0A25918}"/>
              </a:ext>
            </a:extLst>
          </p:cNvPr>
          <p:cNvCxnSpPr/>
          <p:nvPr/>
        </p:nvCxnSpPr>
        <p:spPr>
          <a:xfrm flipV="1">
            <a:off x="8369714" y="4979362"/>
            <a:ext cx="0" cy="821394"/>
          </a:xfrm>
          <a:prstGeom prst="straightConnector1">
            <a:avLst/>
          </a:prstGeom>
          <a:ln>
            <a:solidFill>
              <a:srgbClr val="00BAFF"/>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B08D585-54A6-D44C-B3C4-A60F25BC3D96}"/>
              </a:ext>
            </a:extLst>
          </p:cNvPr>
          <p:cNvCxnSpPr/>
          <p:nvPr/>
        </p:nvCxnSpPr>
        <p:spPr>
          <a:xfrm flipV="1">
            <a:off x="3707382" y="4259038"/>
            <a:ext cx="1700523" cy="19269"/>
          </a:xfrm>
          <a:prstGeom prst="straightConnector1">
            <a:avLst/>
          </a:prstGeom>
          <a:ln>
            <a:solidFill>
              <a:srgbClr val="00BAFF"/>
            </a:solidFill>
            <a:tailEnd type="triangle"/>
          </a:ln>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8CA9C0D5-F684-D840-9255-07BC0E9A23A0}"/>
              </a:ext>
            </a:extLst>
          </p:cNvPr>
          <p:cNvCxnSpPr/>
          <p:nvPr/>
        </p:nvCxnSpPr>
        <p:spPr>
          <a:xfrm>
            <a:off x="9745891" y="4266439"/>
            <a:ext cx="1845370" cy="4006"/>
          </a:xfrm>
          <a:prstGeom prst="curvedConnector3">
            <a:avLst>
              <a:gd name="adj1" fmla="val 50000"/>
            </a:avLst>
          </a:prstGeom>
          <a:ln>
            <a:solidFill>
              <a:srgbClr val="00BAFF"/>
            </a:solidFill>
            <a:tailEnd type="triangle"/>
          </a:ln>
        </p:spPr>
        <p:style>
          <a:lnRef idx="2">
            <a:schemeClr val="accent1"/>
          </a:lnRef>
          <a:fillRef idx="0">
            <a:schemeClr val="accent1"/>
          </a:fillRef>
          <a:effectRef idx="1">
            <a:schemeClr val="accent1"/>
          </a:effectRef>
          <a:fontRef idx="minor">
            <a:schemeClr val="tx1"/>
          </a:fontRef>
        </p:style>
      </p:cxnSp>
      <p:grpSp>
        <p:nvGrpSpPr>
          <p:cNvPr id="57" name="Group 56">
            <a:extLst>
              <a:ext uri="{FF2B5EF4-FFF2-40B4-BE49-F238E27FC236}">
                <a16:creationId xmlns:a16="http://schemas.microsoft.com/office/drawing/2014/main" id="{5FCD966F-ADAE-C946-8026-5CD9DA19B65C}"/>
              </a:ext>
            </a:extLst>
          </p:cNvPr>
          <p:cNvGrpSpPr/>
          <p:nvPr/>
        </p:nvGrpSpPr>
        <p:grpSpPr>
          <a:xfrm>
            <a:off x="11890625" y="3487906"/>
            <a:ext cx="1571186" cy="1571186"/>
            <a:chOff x="6078412" y="2059330"/>
            <a:chExt cx="981991" cy="981991"/>
          </a:xfrm>
        </p:grpSpPr>
        <p:pic>
          <p:nvPicPr>
            <p:cNvPr id="58" name="Picture 57">
              <a:extLst>
                <a:ext uri="{FF2B5EF4-FFF2-40B4-BE49-F238E27FC236}">
                  <a16:creationId xmlns:a16="http://schemas.microsoft.com/office/drawing/2014/main" id="{4CC84995-B83A-E945-9D5E-CC7978DF55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8412" y="2059330"/>
              <a:ext cx="981991" cy="981991"/>
            </a:xfrm>
            <a:prstGeom prst="rect">
              <a:avLst/>
            </a:prstGeom>
          </p:spPr>
        </p:pic>
        <p:pic>
          <p:nvPicPr>
            <p:cNvPr id="59" name="Picture 58">
              <a:extLst>
                <a:ext uri="{FF2B5EF4-FFF2-40B4-BE49-F238E27FC236}">
                  <a16:creationId xmlns:a16="http://schemas.microsoft.com/office/drawing/2014/main" id="{39D2A31B-E055-3847-932C-4951AC7D9DA2}"/>
                </a:ext>
              </a:extLst>
            </p:cNvPr>
            <p:cNvPicPr>
              <a:picLocks noChangeAspect="1"/>
            </p:cNvPicPr>
            <p:nvPr/>
          </p:nvPicPr>
          <p:blipFill>
            <a:blip r:embed="rId7"/>
            <a:stretch>
              <a:fillRect/>
            </a:stretch>
          </p:blipFill>
          <p:spPr>
            <a:xfrm>
              <a:off x="6632907" y="2438394"/>
              <a:ext cx="140743" cy="140743"/>
            </a:xfrm>
            <a:prstGeom prst="rect">
              <a:avLst/>
            </a:prstGeom>
          </p:spPr>
        </p:pic>
        <p:cxnSp>
          <p:nvCxnSpPr>
            <p:cNvPr id="60" name="Straight Connector 59">
              <a:extLst>
                <a:ext uri="{FF2B5EF4-FFF2-40B4-BE49-F238E27FC236}">
                  <a16:creationId xmlns:a16="http://schemas.microsoft.com/office/drawing/2014/main" id="{B3ADE279-BEB7-1046-AF21-852D5F996A82}"/>
                </a:ext>
              </a:extLst>
            </p:cNvPr>
            <p:cNvCxnSpPr/>
            <p:nvPr/>
          </p:nvCxnSpPr>
          <p:spPr>
            <a:xfrm flipV="1">
              <a:off x="6217176" y="2502415"/>
              <a:ext cx="704462" cy="116633"/>
            </a:xfrm>
            <a:prstGeom prst="line">
              <a:avLst/>
            </a:prstGeom>
            <a:ln w="44450"/>
            <a:effectLst/>
          </p:spPr>
          <p:style>
            <a:lnRef idx="2">
              <a:schemeClr val="accent1"/>
            </a:lnRef>
            <a:fillRef idx="0">
              <a:schemeClr val="accent1"/>
            </a:fillRef>
            <a:effectRef idx="1">
              <a:schemeClr val="accent1"/>
            </a:effectRef>
            <a:fontRef idx="minor">
              <a:schemeClr val="tx1"/>
            </a:fontRef>
          </p:style>
        </p:cxnSp>
      </p:grpSp>
      <p:pic>
        <p:nvPicPr>
          <p:cNvPr id="61" name="Picture 60">
            <a:extLst>
              <a:ext uri="{FF2B5EF4-FFF2-40B4-BE49-F238E27FC236}">
                <a16:creationId xmlns:a16="http://schemas.microsoft.com/office/drawing/2014/main" id="{FF3A7D2F-E122-EC40-947F-3F52FDC67F4A}"/>
              </a:ext>
            </a:extLst>
          </p:cNvPr>
          <p:cNvPicPr>
            <a:picLocks noChangeAspect="1"/>
          </p:cNvPicPr>
          <p:nvPr/>
        </p:nvPicPr>
        <p:blipFill>
          <a:blip r:embed="rId8"/>
          <a:stretch>
            <a:fillRect/>
          </a:stretch>
        </p:blipFill>
        <p:spPr>
          <a:xfrm>
            <a:off x="2071651" y="5196238"/>
            <a:ext cx="1758336" cy="1758336"/>
          </a:xfrm>
          <a:prstGeom prst="rect">
            <a:avLst/>
          </a:prstGeom>
        </p:spPr>
      </p:pic>
      <p:pic>
        <p:nvPicPr>
          <p:cNvPr id="62" name="Picture 61">
            <a:extLst>
              <a:ext uri="{FF2B5EF4-FFF2-40B4-BE49-F238E27FC236}">
                <a16:creationId xmlns:a16="http://schemas.microsoft.com/office/drawing/2014/main" id="{03623593-6701-3742-A8DD-36A8020394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7641" y="1732777"/>
            <a:ext cx="1501067" cy="1501067"/>
          </a:xfrm>
          <a:prstGeom prst="rect">
            <a:avLst/>
          </a:prstGeom>
        </p:spPr>
      </p:pic>
      <p:pic>
        <p:nvPicPr>
          <p:cNvPr id="63" name="Picture 62">
            <a:extLst>
              <a:ext uri="{FF2B5EF4-FFF2-40B4-BE49-F238E27FC236}">
                <a16:creationId xmlns:a16="http://schemas.microsoft.com/office/drawing/2014/main" id="{352B93E5-C5DF-8347-B293-57503D8E4E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57641" y="3492713"/>
            <a:ext cx="1571186" cy="1571186"/>
          </a:xfrm>
          <a:prstGeom prst="rect">
            <a:avLst/>
          </a:prstGeom>
        </p:spPr>
      </p:pic>
    </p:spTree>
    <p:extLst>
      <p:ext uri="{BB962C8B-B14F-4D97-AF65-F5344CB8AC3E}">
        <p14:creationId xmlns:p14="http://schemas.microsoft.com/office/powerpoint/2010/main" val="2109126159"/>
      </p:ext>
    </p:extLst>
  </p:cSld>
  <p:clrMapOvr>
    <a:masterClrMapping/>
  </p:clrMapOvr>
  <p:transition>
    <p:fade/>
  </p:transition>
</p:sld>
</file>

<file path=ppt/theme/theme1.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AWS AI_ML_Deck Template_v07</Template>
  <TotalTime>0</TotalTime>
  <Words>5455</Words>
  <Application>Microsoft Macintosh PowerPoint</Application>
  <PresentationFormat>Custom</PresentationFormat>
  <Paragraphs>666</Paragraphs>
  <Slides>34</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Amazon Ember</vt:lpstr>
      <vt:lpstr>Amazon Ember Heavy</vt:lpstr>
      <vt:lpstr>Amazon Ember Light</vt:lpstr>
      <vt:lpstr>Amazon Ember Regular</vt:lpstr>
      <vt:lpstr>Arial</vt:lpstr>
      <vt:lpstr>Calibri</vt:lpstr>
      <vt:lpstr>DeckTemplate-AWS</vt:lpstr>
      <vt:lpstr>PowerPoint Presentation</vt:lpstr>
      <vt:lpstr>The AWS ML stack Broadest and most complete set of machine learning capabilities</vt:lpstr>
      <vt:lpstr>In this section - Build</vt:lpstr>
      <vt:lpstr>PowerPoint Presentation</vt:lpstr>
      <vt:lpstr>PowerPoint Presentation</vt:lpstr>
      <vt:lpstr>Amazon SageMaker built-in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Learner</vt:lpstr>
      <vt:lpstr>Linear Learner</vt:lpstr>
      <vt:lpstr>Linear Learner</vt:lpstr>
      <vt:lpstr>Boosted Decision Trees</vt:lpstr>
      <vt:lpstr>K-Means Clustering</vt:lpstr>
      <vt:lpstr>K-Means Clustering</vt:lpstr>
      <vt:lpstr>K-Means Clustering</vt:lpstr>
      <vt:lpstr>Principal Component Analysis (PCA)</vt:lpstr>
      <vt:lpstr>Principal Component Analysis (PCA)</vt:lpstr>
      <vt:lpstr>Factorization Machines</vt:lpstr>
      <vt:lpstr>Random Cut Forest</vt:lpstr>
      <vt:lpstr>DeepAR: Time Series Forecasting   </vt:lpstr>
      <vt:lpstr>Image Classification</vt:lpstr>
      <vt:lpstr>BlazingText – Word2Vec</vt:lpstr>
      <vt:lpstr>Neural Topic Modeling </vt:lpstr>
      <vt:lpstr>Spectral LDA  </vt:lpstr>
      <vt:lpstr>Sequence to Sequence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created xsi:type="dcterms:W3CDTF">2020-10-23T16:37:08Z</dcterms:created>
  <dcterms:modified xsi:type="dcterms:W3CDTF">2021-04-26T23:41:40Z</dcterms:modified>
  <cp:category/>
</cp:coreProperties>
</file>